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33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952"/>
  </p:normalViewPr>
  <p:slideViewPr>
    <p:cSldViewPr snapToGrid="0" snapToObjects="1">
      <p:cViewPr varScale="1">
        <p:scale>
          <a:sx n="116" d="100"/>
          <a:sy n="116" d="100"/>
        </p:scale>
        <p:origin x="4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520C06-F834-5A4B-A2E9-5702239195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F560720-3951-C141-9C66-8460D7CCC1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2F14B11-8417-A846-BBBA-E2176BA20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1795-02EF-0649-A569-B9F229FE47E8}" type="datetimeFigureOut">
              <a:rPr lang="sv-SE" smtClean="0"/>
              <a:t>2020-04-20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E80FB1B-7594-5F49-8CA9-8538853E4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553DED5-85F7-F54E-A05F-47D2C4B37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2A46-3427-4C41-B56A-DA144B5CE1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5917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3B2DC0-680C-874F-AD8B-28373C067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A111E65-AA1C-C845-91AF-8DC174AAB5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B66A268-55F1-584E-8D36-02B3ADAA4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1795-02EF-0649-A569-B9F229FE47E8}" type="datetimeFigureOut">
              <a:rPr lang="sv-SE" smtClean="0"/>
              <a:t>2020-04-20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89DBF3D-861B-FC4C-9491-4ABDE64DD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DEF494A-0F32-6640-912A-E9C80B20B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2A46-3427-4C41-B56A-DA144B5CE1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729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A589E637-FA29-5D45-B56F-A2DE2354C0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7923D18-0546-2848-A226-0F5ABC6113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EAF52B-02FB-5048-B449-4C1BE0D40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1795-02EF-0649-A569-B9F229FE47E8}" type="datetimeFigureOut">
              <a:rPr lang="sv-SE" smtClean="0"/>
              <a:t>2020-04-20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FDAF2E7-DC05-6644-9927-6421F29E2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E7BC6E0-A6A7-A047-BC4F-01742A7D2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2A46-3427-4C41-B56A-DA144B5CE1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588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24E4CF-EBCA-464C-9F0A-F068CDDB8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C01E1C9-AEB6-464C-B42F-B54C5788C1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85D1917-3D4B-6844-A021-D47E3919F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1795-02EF-0649-A569-B9F229FE47E8}" type="datetimeFigureOut">
              <a:rPr lang="sv-SE" smtClean="0"/>
              <a:t>2020-04-20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CC9F4B2-7CB1-E340-A233-A90130E08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B7EAC7B-2450-2748-98F4-7EB3A8924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2A46-3427-4C41-B56A-DA144B5CE1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0079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227C4B-703A-534C-A080-4D46C0FF8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36400EE-A331-1840-BF90-901270F838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2C3809C-44C6-4047-B90F-1E229AA59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1795-02EF-0649-A569-B9F229FE47E8}" type="datetimeFigureOut">
              <a:rPr lang="sv-SE" smtClean="0"/>
              <a:t>2020-04-20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A4766A5-9D5C-1F4F-A53C-E8EBFC9C5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5655385-F6B8-9C40-A9E1-86EDFE786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2A46-3427-4C41-B56A-DA144B5CE1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1105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E17672-E437-AF48-9DEB-EF158F2D2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1A8065-EAAC-294A-9110-D116735FAC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6D9337E-0698-FF43-8486-318C3C027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AFF9CCF-7B61-134B-B2E2-0806A29D3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1795-02EF-0649-A569-B9F229FE47E8}" type="datetimeFigureOut">
              <a:rPr lang="sv-SE" smtClean="0"/>
              <a:t>2020-04-20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AAAF36C-5928-8249-8B17-0D89DD031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403807-3558-B149-8A36-77CE9782F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2A46-3427-4C41-B56A-DA144B5CE1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6233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3D3C2A-030E-0E43-854F-C1526F2D0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D6D673C-C4CA-1746-9017-206930A51B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84D07EE-0806-F046-B90B-606A175A2A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F4DA4F4-20C3-DA4C-94CB-B1BA8FF9AA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82D87AA-9D51-7B46-A6EF-5DCE460EF9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4D04544-A7B1-7F4E-92B8-D296408C4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1795-02EF-0649-A569-B9F229FE47E8}" type="datetimeFigureOut">
              <a:rPr lang="sv-SE" smtClean="0"/>
              <a:t>2020-04-20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2FD57A3B-BAF6-6C46-9236-535C456F0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E01D64B-C8D7-5343-B7F1-63409AB6D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2A46-3427-4C41-B56A-DA144B5CE1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393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64B7A57-B600-734D-8442-E4B4E4C31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AB715D3-8EF4-644C-A68D-A8394B073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1795-02EF-0649-A569-B9F229FE47E8}" type="datetimeFigureOut">
              <a:rPr lang="sv-SE" smtClean="0"/>
              <a:t>2020-04-20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6F8728A-0FB0-A94A-8ACE-38E6558D8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C2ECF0F-FD8D-1148-8042-277B3D7C9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2A46-3427-4C41-B56A-DA144B5CE1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6596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2EE8B76-C06A-2140-8920-8430C81D7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1795-02EF-0649-A569-B9F229FE47E8}" type="datetimeFigureOut">
              <a:rPr lang="sv-SE" smtClean="0"/>
              <a:t>2020-04-20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E561956-72E4-B444-9E0B-0B729CFC7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400D8E7-7F43-7447-A443-C8539BB52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2A46-3427-4C41-B56A-DA144B5CE1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9943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B29D97-6C36-5B40-8367-4CFB13345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C8F369D-8CEC-1F4D-80CE-B190EA28B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2880076-F794-E940-9C22-881DC3E02C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6E4AB39-EEDF-D042-BEFF-CD52E358F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1795-02EF-0649-A569-B9F229FE47E8}" type="datetimeFigureOut">
              <a:rPr lang="sv-SE" smtClean="0"/>
              <a:t>2020-04-20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7B9ADFB-547E-D942-9BEE-59F3A13CD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68A7CD8-9CB1-4F4C-80D7-8A6B92896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2A46-3427-4C41-B56A-DA144B5CE1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067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637DC0-1F1A-2241-88A7-435DCC3B5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D75104F7-DA53-5E4D-8CDE-E81E3CC22A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CE338A5-A821-1744-BF44-5C8C05655C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CCDFD49-35C0-934A-B593-4BD6DEA5B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1795-02EF-0649-A569-B9F229FE47E8}" type="datetimeFigureOut">
              <a:rPr lang="sv-SE" smtClean="0"/>
              <a:t>2020-04-20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76EDC9D-F11F-F14F-9DEF-0E2F1BEF0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5D0FAF6-E76B-2D41-83FF-7321A3EA9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2A46-3427-4C41-B56A-DA144B5CE1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39499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3C29CC6-65A7-9D42-AF34-32606B8B8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2017D22-EFEF-0348-992D-7EE344CED6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5DDF58C-879B-0F4B-85B0-3DE57CF455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01795-02EF-0649-A569-B9F229FE47E8}" type="datetimeFigureOut">
              <a:rPr lang="sv-SE" smtClean="0"/>
              <a:t>2020-04-20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9F6D91B-AEDE-034A-BA55-BDB792FFF5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AA77275-77CC-EF40-9408-2A94A9F16A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02A46-3427-4C41-B56A-DA144B5CE1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9810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2800" dirty="0"/>
              <a:t>utmaningar/dilemman för förstelärare</a:t>
            </a:r>
          </a:p>
        </p:txBody>
      </p:sp>
      <p:sp>
        <p:nvSpPr>
          <p:cNvPr id="2" name="Rundad rektangulär pratbubbla 1">
            <a:extLst>
              <a:ext uri="{FF2B5EF4-FFF2-40B4-BE49-F238E27FC236}">
                <a16:creationId xmlns:a16="http://schemas.microsoft.com/office/drawing/2014/main" id="{1362E9CC-5DF2-3A49-8032-E5A68188B8FF}"/>
              </a:ext>
            </a:extLst>
          </p:cNvPr>
          <p:cNvSpPr/>
          <p:nvPr/>
        </p:nvSpPr>
        <p:spPr>
          <a:xfrm>
            <a:off x="2743200" y="1066800"/>
            <a:ext cx="2362200" cy="1219200"/>
          </a:xfrm>
          <a:prstGeom prst="wedgeRoundRectCallout">
            <a:avLst>
              <a:gd name="adj1" fmla="val -52169"/>
              <a:gd name="adj2" fmla="val 7202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tx1"/>
              </a:solidFill>
            </a:endParaRPr>
          </a:p>
          <a:p>
            <a:pPr algn="ctr"/>
            <a:r>
              <a:rPr lang="sv-SE" dirty="0">
                <a:solidFill>
                  <a:schemeClr val="tx1"/>
                </a:solidFill>
              </a:rPr>
              <a:t>Hur handleda kollegor? Strategier för kollegor som behöver stöd?</a:t>
            </a:r>
          </a:p>
          <a:p>
            <a:pPr algn="ctr"/>
            <a:endParaRPr lang="sv-SE" dirty="0"/>
          </a:p>
        </p:txBody>
      </p:sp>
      <p:sp>
        <p:nvSpPr>
          <p:cNvPr id="7" name="Rundad rektangulär pratbubbla 6">
            <a:extLst>
              <a:ext uri="{FF2B5EF4-FFF2-40B4-BE49-F238E27FC236}">
                <a16:creationId xmlns:a16="http://schemas.microsoft.com/office/drawing/2014/main" id="{01E99B04-C43F-DB46-8F94-7A65D22D5FCC}"/>
              </a:ext>
            </a:extLst>
          </p:cNvPr>
          <p:cNvSpPr/>
          <p:nvPr/>
        </p:nvSpPr>
        <p:spPr>
          <a:xfrm>
            <a:off x="6725557" y="2865365"/>
            <a:ext cx="2362200" cy="1219200"/>
          </a:xfrm>
          <a:prstGeom prst="wedgeRoundRectCallout">
            <a:avLst>
              <a:gd name="adj1" fmla="val 44912"/>
              <a:gd name="adj2" fmla="val 68452"/>
              <a:gd name="adj3" fmla="val 16667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tx1"/>
              </a:solidFill>
            </a:endParaRPr>
          </a:p>
          <a:p>
            <a:r>
              <a:rPr lang="sv-SE" dirty="0">
                <a:solidFill>
                  <a:schemeClr val="tx1"/>
                </a:solidFill>
              </a:rPr>
              <a:t>Hur ska jag hantera olika förväntningar från skolledaren och kollegorna? </a:t>
            </a:r>
          </a:p>
          <a:p>
            <a:pPr algn="ctr"/>
            <a:endParaRPr lang="sv-SE" dirty="0"/>
          </a:p>
        </p:txBody>
      </p:sp>
      <p:sp>
        <p:nvSpPr>
          <p:cNvPr id="8" name="Rundad rektangulär pratbubbla 7">
            <a:extLst>
              <a:ext uri="{FF2B5EF4-FFF2-40B4-BE49-F238E27FC236}">
                <a16:creationId xmlns:a16="http://schemas.microsoft.com/office/drawing/2014/main" id="{9374BB15-F0F1-DA4C-B1EC-D0056A7D997D}"/>
              </a:ext>
            </a:extLst>
          </p:cNvPr>
          <p:cNvSpPr/>
          <p:nvPr/>
        </p:nvSpPr>
        <p:spPr>
          <a:xfrm>
            <a:off x="7315200" y="4526285"/>
            <a:ext cx="2470150" cy="1600200"/>
          </a:xfrm>
          <a:prstGeom prst="wedgeRoundRectCallout">
            <a:avLst>
              <a:gd name="adj1" fmla="val 44912"/>
              <a:gd name="adj2" fmla="val 68452"/>
              <a:gd name="adj3" fmla="val 1666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tx1"/>
              </a:solidFill>
            </a:endParaRPr>
          </a:p>
          <a:p>
            <a:pPr algn="ctr"/>
            <a:r>
              <a:rPr lang="sv-SE" dirty="0">
                <a:solidFill>
                  <a:schemeClr val="bg1"/>
                </a:solidFill>
              </a:rPr>
              <a:t>Hur ska jag vara som ny i rollen som förstelärare och bemöta kollegornas attityder?</a:t>
            </a:r>
          </a:p>
          <a:p>
            <a:pPr algn="ctr"/>
            <a:endParaRPr lang="sv-SE" dirty="0"/>
          </a:p>
        </p:txBody>
      </p:sp>
      <p:sp>
        <p:nvSpPr>
          <p:cNvPr id="9" name="Rundad rektangulär pratbubbla 8">
            <a:extLst>
              <a:ext uri="{FF2B5EF4-FFF2-40B4-BE49-F238E27FC236}">
                <a16:creationId xmlns:a16="http://schemas.microsoft.com/office/drawing/2014/main" id="{B89A4344-EA96-3A42-AACF-DD151F9882AE}"/>
              </a:ext>
            </a:extLst>
          </p:cNvPr>
          <p:cNvSpPr/>
          <p:nvPr/>
        </p:nvSpPr>
        <p:spPr>
          <a:xfrm>
            <a:off x="2430101" y="4145285"/>
            <a:ext cx="3657600" cy="762000"/>
          </a:xfrm>
          <a:prstGeom prst="wedgeRoundRectCallout">
            <a:avLst>
              <a:gd name="adj1" fmla="val -52002"/>
              <a:gd name="adj2" fmla="val 83152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dirty="0">
                <a:solidFill>
                  <a:schemeClr val="tx1"/>
                </a:solidFill>
              </a:rPr>
              <a:t>Vad gör jag med förändringströtta kollegor?</a:t>
            </a:r>
          </a:p>
        </p:txBody>
      </p:sp>
      <p:sp>
        <p:nvSpPr>
          <p:cNvPr id="10" name="Rundad rektangulär pratbubbla 9">
            <a:extLst>
              <a:ext uri="{FF2B5EF4-FFF2-40B4-BE49-F238E27FC236}">
                <a16:creationId xmlns:a16="http://schemas.microsoft.com/office/drawing/2014/main" id="{3AD36750-8C36-3B4A-9B33-53F4A6342B61}"/>
              </a:ext>
            </a:extLst>
          </p:cNvPr>
          <p:cNvSpPr/>
          <p:nvPr/>
        </p:nvSpPr>
        <p:spPr>
          <a:xfrm>
            <a:off x="4191000" y="5313536"/>
            <a:ext cx="2362200" cy="1219200"/>
          </a:xfrm>
          <a:prstGeom prst="wedgeRoundRectCallout">
            <a:avLst>
              <a:gd name="adj1" fmla="val 44912"/>
              <a:gd name="adj2" fmla="val 68452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  <a:p>
            <a:pPr algn="ctr"/>
            <a:r>
              <a:rPr lang="sv-SE" dirty="0">
                <a:solidFill>
                  <a:schemeClr val="bg1"/>
                </a:solidFill>
              </a:rPr>
              <a:t>Hur får jag bort grupperingar och skitsnack i ett stort arbetslag?</a:t>
            </a:r>
          </a:p>
          <a:p>
            <a:pPr algn="ctr"/>
            <a:endParaRPr lang="sv-SE" dirty="0"/>
          </a:p>
        </p:txBody>
      </p:sp>
      <p:sp>
        <p:nvSpPr>
          <p:cNvPr id="11" name="Rundad rektangulär pratbubbla 10">
            <a:extLst>
              <a:ext uri="{FF2B5EF4-FFF2-40B4-BE49-F238E27FC236}">
                <a16:creationId xmlns:a16="http://schemas.microsoft.com/office/drawing/2014/main" id="{59D8DD48-944D-E44A-B79F-EF943AB3D735}"/>
              </a:ext>
            </a:extLst>
          </p:cNvPr>
          <p:cNvSpPr/>
          <p:nvPr/>
        </p:nvSpPr>
        <p:spPr>
          <a:xfrm>
            <a:off x="3688829" y="2514600"/>
            <a:ext cx="2590800" cy="1371602"/>
          </a:xfrm>
          <a:prstGeom prst="wedgeRoundRectCallout">
            <a:avLst>
              <a:gd name="adj1" fmla="val 2335"/>
              <a:gd name="adj2" fmla="val 65277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Hur kan jag få lärarna att se helheten och nyttan av systematiskt kvalitetsarbete?</a:t>
            </a:r>
          </a:p>
        </p:txBody>
      </p:sp>
      <p:sp>
        <p:nvSpPr>
          <p:cNvPr id="12" name="Rundad rektangulär pratbubbla 11">
            <a:extLst>
              <a:ext uri="{FF2B5EF4-FFF2-40B4-BE49-F238E27FC236}">
                <a16:creationId xmlns:a16="http://schemas.microsoft.com/office/drawing/2014/main" id="{B8B6B713-0630-9348-B10C-8A0B31EFD8D9}"/>
              </a:ext>
            </a:extLst>
          </p:cNvPr>
          <p:cNvSpPr/>
          <p:nvPr/>
        </p:nvSpPr>
        <p:spPr>
          <a:xfrm>
            <a:off x="6339047" y="1175416"/>
            <a:ext cx="2362200" cy="1219200"/>
          </a:xfrm>
          <a:prstGeom prst="wedgeRoundRectCallout">
            <a:avLst>
              <a:gd name="adj1" fmla="val 44912"/>
              <a:gd name="adj2" fmla="val 68452"/>
              <a:gd name="adj3" fmla="val 16667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tx1"/>
              </a:solidFill>
            </a:endParaRPr>
          </a:p>
          <a:p>
            <a:r>
              <a:rPr lang="sv-SE" dirty="0">
                <a:solidFill>
                  <a:schemeClr val="tx1"/>
                </a:solidFill>
              </a:rPr>
              <a:t>På vilka sätt får jag kollegorna att förstå att kollegiet är viktigt för mig?</a:t>
            </a:r>
          </a:p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13332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</Words>
  <Application>Microsoft Macintosh PowerPoint</Application>
  <PresentationFormat>Bredbild</PresentationFormat>
  <Paragraphs>13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utmaningar/dilemman för förstelärare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utmaningar/dilemman för förstelärare</dc:title>
  <dc:creator>Microsoft Office User</dc:creator>
  <cp:lastModifiedBy>Microsoft Office User</cp:lastModifiedBy>
  <cp:revision>1</cp:revision>
  <dcterms:created xsi:type="dcterms:W3CDTF">2020-04-20T09:47:00Z</dcterms:created>
  <dcterms:modified xsi:type="dcterms:W3CDTF">2020-04-20T09:47:26Z</dcterms:modified>
</cp:coreProperties>
</file>