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65" r:id="rId3"/>
    <p:sldId id="257" r:id="rId4"/>
    <p:sldId id="260" r:id="rId5"/>
    <p:sldId id="259" r:id="rId6"/>
    <p:sldId id="258" r:id="rId7"/>
    <p:sldId id="262" r:id="rId8"/>
    <p:sldId id="263" r:id="rId9"/>
    <p:sldId id="261" r:id="rId10"/>
    <p:sldId id="264" r:id="rId11"/>
    <p:sldId id="266" r:id="rId12"/>
  </p:sldIdLst>
  <p:sldSz cx="9906000" cy="6858000" type="A4"/>
  <p:notesSz cx="9144000" cy="6858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6"/>
    <p:restoredTop sz="94613"/>
  </p:normalViewPr>
  <p:slideViewPr>
    <p:cSldViewPr snapToGrid="0" snapToObjects="1">
      <p:cViewPr varScale="1">
        <p:scale>
          <a:sx n="101" d="100"/>
          <a:sy n="101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D4EC53A-06D1-8B40-A333-88893084C9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D67C346-F13F-6C45-9762-FDF44336C5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6515B-6772-2B49-B547-2D82A06C7F83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951DBAA-ADD8-614D-AC91-C0CD7E37FE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6EF5D67-41C3-5742-902B-1102B29A84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0101-1DB6-484E-9F21-E8B27BD8D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452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5B9E0A-9770-6748-9180-F28E39B1A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100B0E8-61D3-FB4F-90CB-59C5CFCA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B376DD-8E50-1144-8452-672EA0E8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ABEFD6-FF0A-DC41-8C62-C07D76D6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02E733-C7E6-8041-B2BD-F278CBCB3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349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EAB2D6-46F2-2443-A807-DD9D83F3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C38A5F0-6328-C544-94D2-7F32E4171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0E3524-8D42-8547-99A2-51E4564BE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B99692-3328-F545-BFFC-B26501A3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BD66C6-9FA1-4749-83F3-E0D7CC97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4334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6689CF3F-F7A4-D145-8D2D-4E655350DF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143C1AF-F835-C84E-9D08-3F43F0176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6E747BA-29A4-DD44-9918-1EC515B24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04259B-63E7-3341-8441-441EF3CA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AAC060E-FB35-B741-8D56-E6E4E4637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086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CD67F7-3654-9D42-9BDA-10A1B4973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A6BEB99-BC97-6D40-B91F-52DFC6F8D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E89A79-9938-7443-AC93-00E0ED505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0FC94F2-BAA7-8D40-82F3-0A5C5943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B06ABF0-7519-7448-B3D4-E56BABAA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52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A5FA76-F024-7E43-B65F-C629ABF0E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23227E-ED6F-DF46-81CE-408CB8DD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6F7AB7-9F7C-994B-B4F6-F4561FD35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FEA89AC-51C3-8C4E-8D13-FF499621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A22CC6-2836-BF4E-BC7D-7DA18DEB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23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31C6DAE-F1CB-6840-85C4-9A0E7944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CD7BFF-CB6D-AC4E-9CD3-1CD791684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DAA29BC-6F6B-6945-B3D2-435094063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EA1F5EF-C5E9-CC4C-BB86-2731766FF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EDA5752-7971-D34E-9899-34ABDF4A8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295DD60-3C15-6D47-863A-26FD4BA1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523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2B0FC9-67ED-BF46-B6C7-D8351165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11F297-2F6E-B24D-BC2A-5373F53A2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892F978-9AE5-FA4A-AE47-EDD9D3606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71552E9-9C42-8345-A51B-C44193E4F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02F8D4C-016E-E247-805A-97BECD976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2E1CC1D-9A7C-2F44-B37F-D41EE1DC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4C50591-0F79-4046-85BA-0C1EF999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080D965-4E66-3942-A22F-1865FB27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092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EBB76C-0F29-234F-824A-38599FDD3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2465972-9B69-F542-91FA-55FC7B1E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259E438-92EE-B444-ADDD-78623FC5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27177D3-6822-EF4F-A592-A77292ECF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620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3AF106E-A900-234A-8079-1A0CE66A9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8BBC5C2-0123-7149-B22F-F46879897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F4FD8CE-5BB0-634E-92AF-9D4E1781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2999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AA1F46-278A-2C4C-B54E-D14C86CF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94E0BB-0057-6E47-A983-DE6DED36E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624A9D-B734-A04F-9FEE-A8BB13638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AD5697E-B955-E44A-B467-992DEF76F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7D553B-3E04-6949-A534-76CB5127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F16EB22-4121-B24F-B25E-3B53EEFBD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67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53D1E1-8862-9E4A-BF46-BA331FF6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C39934D-9FCE-834F-8BB8-8B7CD3F851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BD782E-17B5-0743-A53B-AE6D65BE0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8A125A2-7F6D-404D-9A57-6FAC644B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5BDACB6-BA4B-6949-8BDE-6082BB0E5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5A2C40C-6D1D-8543-91EF-C48DC9DA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32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87EAF7A-997B-F840-ADD4-0947F152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EE0677-3E7A-4443-8C1E-A604B2E10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AFC44E-E2F7-1742-B6CD-D6E7F7A864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400E0-2A1B-5B45-8353-3CED977887A5}" type="datetimeFigureOut">
              <a:rPr lang="sv-SE" smtClean="0"/>
              <a:t>2018-02-15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E8DE82B-224B-9E41-B42A-FD8D8A49C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AA2034-C566-7F44-BE16-41A7CD2B5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D6458-7D32-D647-BA77-43219E2E88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17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syarxiv.com/fd3yj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ademia.edu/35309331/How_Video_Lectures_Can_Free_Up_Time_For_Other_Learning_Activities?auto=downloa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6045E3-C492-2A4B-8A7D-283316BF0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2400"/>
              </a:spcBef>
            </a:pPr>
            <a:r>
              <a:rPr lang="sv-SE" b="1" dirty="0"/>
              <a:t>Inspelade föreläsningar</a:t>
            </a:r>
            <a:br>
              <a:rPr lang="sv-SE" b="1" dirty="0"/>
            </a:br>
            <a:br>
              <a:rPr lang="sv-SE" dirty="0"/>
            </a:br>
            <a:r>
              <a:rPr lang="sv-SE" dirty="0"/>
              <a:t>-Ett nödvändigt ont</a:t>
            </a:r>
            <a:br>
              <a:rPr lang="sv-SE" dirty="0"/>
            </a:br>
            <a:r>
              <a:rPr lang="sv-SE" dirty="0"/>
              <a:t>eller något gott?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DE820ED-47F5-8C4C-881F-AD979DE8E0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Brita &amp; Mattias 180215</a:t>
            </a:r>
          </a:p>
        </p:txBody>
      </p:sp>
    </p:spTree>
    <p:extLst>
      <p:ext uri="{BB962C8B-B14F-4D97-AF65-F5344CB8AC3E}">
        <p14:creationId xmlns:p14="http://schemas.microsoft.com/office/powerpoint/2010/main" val="296214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DFB301-0BBD-2246-82F5-7A6FE4335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526684"/>
            <a:ext cx="8543925" cy="1189973"/>
          </a:xfrm>
        </p:spPr>
        <p:txBody>
          <a:bodyPr>
            <a:noAutofit/>
          </a:bodyPr>
          <a:lstStyle/>
          <a:p>
            <a:r>
              <a:rPr lang="sv-SE" sz="2400" i="1" dirty="0">
                <a:solidFill>
                  <a:schemeClr val="accent1"/>
                </a:solidFill>
                <a:hlinkClick r:id="rId2"/>
              </a:rPr>
              <a:t>Emily Nordman </a:t>
            </a:r>
            <a:r>
              <a:rPr lang="sv-SE" sz="2400" i="1" dirty="0">
                <a:solidFill>
                  <a:schemeClr val="accent1"/>
                </a:solidFill>
              </a:rPr>
              <a:t>m </a:t>
            </a:r>
            <a:r>
              <a:rPr lang="sv-SE" sz="2400" i="1" dirty="0" err="1">
                <a:solidFill>
                  <a:schemeClr val="accent1"/>
                </a:solidFill>
              </a:rPr>
              <a:t>fl</a:t>
            </a:r>
            <a:r>
              <a:rPr lang="sv-SE" sz="2400" i="1" dirty="0">
                <a:solidFill>
                  <a:schemeClr val="accent1"/>
                </a:solidFill>
              </a:rPr>
              <a:t> (2018):</a:t>
            </a:r>
            <a:br>
              <a:rPr lang="sv-SE" sz="2800" dirty="0">
                <a:solidFill>
                  <a:schemeClr val="accent1"/>
                </a:solidFill>
              </a:rPr>
            </a:br>
            <a:r>
              <a:rPr lang="sv-SE" sz="2800" dirty="0">
                <a:solidFill>
                  <a:schemeClr val="accent1"/>
                </a:solidFill>
              </a:rPr>
              <a:t>Relationship </a:t>
            </a:r>
            <a:r>
              <a:rPr lang="sv-SE" sz="2800" dirty="0" err="1">
                <a:solidFill>
                  <a:schemeClr val="accent1"/>
                </a:solidFill>
              </a:rPr>
              <a:t>between</a:t>
            </a:r>
            <a:r>
              <a:rPr lang="sv-SE" sz="2800" dirty="0">
                <a:solidFill>
                  <a:schemeClr val="accent1"/>
                </a:solidFill>
              </a:rPr>
              <a:t> </a:t>
            </a:r>
            <a:r>
              <a:rPr lang="sv-SE" sz="2800" dirty="0" err="1">
                <a:solidFill>
                  <a:schemeClr val="accent1"/>
                </a:solidFill>
              </a:rPr>
              <a:t>lecture</a:t>
            </a:r>
            <a:r>
              <a:rPr lang="sv-SE" sz="2800" dirty="0">
                <a:solidFill>
                  <a:schemeClr val="accent1"/>
                </a:solidFill>
              </a:rPr>
              <a:t> </a:t>
            </a:r>
            <a:r>
              <a:rPr lang="sv-SE" sz="2800" dirty="0" err="1">
                <a:solidFill>
                  <a:schemeClr val="accent1"/>
                </a:solidFill>
              </a:rPr>
              <a:t>attendance</a:t>
            </a:r>
            <a:r>
              <a:rPr lang="sv-SE" sz="2800" dirty="0">
                <a:solidFill>
                  <a:schemeClr val="accent1"/>
                </a:solidFill>
              </a:rPr>
              <a:t>, </a:t>
            </a:r>
            <a:r>
              <a:rPr lang="sv-SE" sz="2800" dirty="0" err="1">
                <a:solidFill>
                  <a:schemeClr val="accent1"/>
                </a:solidFill>
              </a:rPr>
              <a:t>use</a:t>
            </a:r>
            <a:r>
              <a:rPr lang="sv-SE" sz="2800" dirty="0">
                <a:solidFill>
                  <a:schemeClr val="accent1"/>
                </a:solidFill>
              </a:rPr>
              <a:t> </a:t>
            </a:r>
            <a:r>
              <a:rPr lang="sv-SE" sz="2800" dirty="0" err="1">
                <a:solidFill>
                  <a:schemeClr val="accent1"/>
                </a:solidFill>
              </a:rPr>
              <a:t>of</a:t>
            </a:r>
            <a:r>
              <a:rPr lang="sv-SE" sz="2800" dirty="0">
                <a:solidFill>
                  <a:schemeClr val="accent1"/>
                </a:solidFill>
              </a:rPr>
              <a:t> </a:t>
            </a:r>
            <a:r>
              <a:rPr lang="sv-SE" sz="2800" dirty="0" err="1">
                <a:solidFill>
                  <a:schemeClr val="accent1"/>
                </a:solidFill>
              </a:rPr>
              <a:t>lecture</a:t>
            </a:r>
            <a:r>
              <a:rPr lang="sv-SE" sz="2800" dirty="0">
                <a:solidFill>
                  <a:schemeClr val="accent1"/>
                </a:solidFill>
              </a:rPr>
              <a:t> </a:t>
            </a:r>
            <a:r>
              <a:rPr lang="sv-SE" sz="2800" dirty="0" err="1">
                <a:solidFill>
                  <a:schemeClr val="accent1"/>
                </a:solidFill>
              </a:rPr>
              <a:t>recordings</a:t>
            </a:r>
            <a:r>
              <a:rPr lang="sv-SE" sz="2800" dirty="0">
                <a:solidFill>
                  <a:schemeClr val="accent1"/>
                </a:solidFill>
              </a:rPr>
              <a:t> &amp; </a:t>
            </a:r>
            <a:r>
              <a:rPr lang="sv-SE" sz="2800" dirty="0" err="1">
                <a:solidFill>
                  <a:schemeClr val="accent1"/>
                </a:solidFill>
              </a:rPr>
              <a:t>achievement</a:t>
            </a:r>
            <a:r>
              <a:rPr lang="sv-SE" sz="2800" dirty="0">
                <a:solidFill>
                  <a:schemeClr val="accent1"/>
                </a:solidFill>
              </a:rPr>
              <a:t> at different </a:t>
            </a:r>
            <a:r>
              <a:rPr lang="sv-SE" sz="2800" dirty="0" err="1">
                <a:solidFill>
                  <a:schemeClr val="accent1"/>
                </a:solidFill>
              </a:rPr>
              <a:t>levels</a:t>
            </a:r>
            <a:r>
              <a:rPr lang="sv-SE" sz="2800" dirty="0">
                <a:solidFill>
                  <a:schemeClr val="accent1"/>
                </a:solidFill>
              </a:rPr>
              <a:t> </a:t>
            </a:r>
            <a:r>
              <a:rPr lang="sv-SE" sz="2800" dirty="0" err="1">
                <a:solidFill>
                  <a:schemeClr val="accent1"/>
                </a:solidFill>
              </a:rPr>
              <a:t>of</a:t>
            </a:r>
            <a:r>
              <a:rPr lang="sv-SE" sz="2800" dirty="0">
                <a:solidFill>
                  <a:schemeClr val="accent1"/>
                </a:solidFill>
              </a:rPr>
              <a:t> </a:t>
            </a:r>
            <a:r>
              <a:rPr lang="sv-SE" sz="2800" dirty="0" err="1">
                <a:solidFill>
                  <a:schemeClr val="accent1"/>
                </a:solidFill>
              </a:rPr>
              <a:t>study</a:t>
            </a:r>
            <a:endParaRPr lang="sv-SE" sz="2800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D681E8-AFED-2248-B067-42C5FA0FA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054861"/>
            <a:ext cx="8543925" cy="4647156"/>
          </a:xfrm>
        </p:spPr>
        <p:txBody>
          <a:bodyPr/>
          <a:lstStyle/>
          <a:p>
            <a:r>
              <a:rPr lang="sv-SE" dirty="0"/>
              <a:t>Förstaårsstudenter</a:t>
            </a:r>
          </a:p>
          <a:p>
            <a:pPr lvl="1"/>
            <a:r>
              <a:rPr lang="sv-SE" dirty="0"/>
              <a:t>Närvaro </a:t>
            </a:r>
            <a:r>
              <a:rPr lang="sv-SE" i="1" dirty="0"/>
              <a:t>och</a:t>
            </a:r>
            <a:r>
              <a:rPr lang="sv-SE" dirty="0"/>
              <a:t> inspelningar – förutsäger positivt utfall</a:t>
            </a:r>
          </a:p>
          <a:p>
            <a:pPr lvl="1"/>
            <a:r>
              <a:rPr lang="sv-SE" dirty="0"/>
              <a:t>Svaga/utländska studenter hjälpta av inspelningar</a:t>
            </a:r>
          </a:p>
          <a:p>
            <a:pPr lvl="1"/>
            <a:r>
              <a:rPr lang="sv-SE" dirty="0"/>
              <a:t>Inspelningar kompenserar för låg närvaro enbart för starka studenter</a:t>
            </a:r>
          </a:p>
          <a:p>
            <a:pPr lvl="1"/>
            <a:r>
              <a:rPr lang="sv-SE" dirty="0"/>
              <a:t>Alla hjälpta av närvaro</a:t>
            </a:r>
          </a:p>
          <a:p>
            <a:r>
              <a:rPr lang="sv-SE" dirty="0"/>
              <a:t>Andraårsstudenter</a:t>
            </a:r>
          </a:p>
          <a:p>
            <a:pPr lvl="1"/>
            <a:r>
              <a:rPr lang="sv-SE" dirty="0"/>
              <a:t>Närvaro </a:t>
            </a:r>
            <a:r>
              <a:rPr lang="sv-SE" i="1" dirty="0"/>
              <a:t>och</a:t>
            </a:r>
            <a:r>
              <a:rPr lang="sv-SE" dirty="0"/>
              <a:t> inspelningar positiv korrelation, ej förutsägande</a:t>
            </a:r>
          </a:p>
          <a:p>
            <a:r>
              <a:rPr lang="sv-SE" dirty="0"/>
              <a:t>3-4 årsstudenter</a:t>
            </a:r>
          </a:p>
          <a:p>
            <a:pPr lvl="1"/>
            <a:r>
              <a:rPr lang="sv-SE" dirty="0"/>
              <a:t>Ingen korrelation med varken närvaro eller inspelningar</a:t>
            </a:r>
          </a:p>
          <a:p>
            <a:r>
              <a:rPr lang="sv-SE" dirty="0"/>
              <a:t>Inga negativa effekter av att ha inspelningar också, t ex sänkt närvaro</a:t>
            </a:r>
          </a:p>
          <a:p>
            <a:r>
              <a:rPr lang="sv-SE" dirty="0"/>
              <a:t>Viktigare: Medelbetyg och ambition/motivation</a:t>
            </a:r>
          </a:p>
        </p:txBody>
      </p:sp>
    </p:spTree>
    <p:extLst>
      <p:ext uri="{BB962C8B-B14F-4D97-AF65-F5344CB8AC3E}">
        <p14:creationId xmlns:p14="http://schemas.microsoft.com/office/powerpoint/2010/main" val="391223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CB5D23-2CEC-9040-BCB5-5117C2E9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Feedback, tack!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FBB1F4-FC34-774E-92B0-8F38412BE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i="1" dirty="0"/>
              <a:t>Vad vill ni ha – hur vill ni göra?</a:t>
            </a:r>
          </a:p>
          <a:p>
            <a:r>
              <a:rPr lang="sv-SE" dirty="0"/>
              <a:t>Föreläsningar</a:t>
            </a:r>
          </a:p>
          <a:p>
            <a:r>
              <a:rPr lang="sv-SE" dirty="0"/>
              <a:t>Fysiska träffar</a:t>
            </a:r>
          </a:p>
          <a:p>
            <a:r>
              <a:rPr lang="sv-SE" dirty="0"/>
              <a:t>Studentdialog</a:t>
            </a:r>
          </a:p>
          <a:p>
            <a:r>
              <a:rPr lang="sv-SE" dirty="0"/>
              <a:t>Examinationer</a:t>
            </a:r>
          </a:p>
          <a:p>
            <a:r>
              <a:rPr lang="sv-SE" dirty="0"/>
              <a:t>Video i undervisningen</a:t>
            </a:r>
          </a:p>
          <a:p>
            <a:r>
              <a:rPr lang="sv-S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9259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C75D57-7DD6-B14B-8056-10C7303E4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Program idag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A2A566-1696-9B4C-8F8A-CC0621382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 dirty="0"/>
              <a:t>Syfte</a:t>
            </a:r>
          </a:p>
          <a:p>
            <a:pPr lvl="1"/>
            <a:r>
              <a:rPr lang="sv-SE" dirty="0"/>
              <a:t>Lyfta fram erfarenheter hos er av inspelade föreläsningar, farhågor och förhoppningar</a:t>
            </a:r>
          </a:p>
          <a:p>
            <a:pPr lvl="1"/>
            <a:r>
              <a:rPr lang="sv-SE" dirty="0"/>
              <a:t>Fånga era önskemål om kommande inslag</a:t>
            </a:r>
          </a:p>
          <a:p>
            <a:endParaRPr lang="sv-SE" i="1" dirty="0"/>
          </a:p>
          <a:p>
            <a:r>
              <a:rPr lang="sv-SE" i="1" dirty="0"/>
              <a:t>Upplägg</a:t>
            </a:r>
            <a:endParaRPr lang="sv-SE" dirty="0"/>
          </a:p>
          <a:p>
            <a:pPr lvl="1"/>
            <a:r>
              <a:rPr lang="sv-SE" dirty="0"/>
              <a:t>Två litteraturexempel om inspelade föreläsningar, diskussioner</a:t>
            </a:r>
          </a:p>
          <a:p>
            <a:pPr lvl="1"/>
            <a:r>
              <a:rPr lang="sv-SE" dirty="0"/>
              <a:t>Presentation av </a:t>
            </a:r>
            <a:r>
              <a:rPr lang="sv-SE" dirty="0" err="1"/>
              <a:t>Moodlesida</a:t>
            </a:r>
            <a:endParaRPr lang="sv-SE" dirty="0"/>
          </a:p>
          <a:p>
            <a:pPr lvl="1"/>
            <a:r>
              <a:rPr lang="sv-SE" dirty="0"/>
              <a:t>Feedback &amp; förslag</a:t>
            </a:r>
          </a:p>
          <a:p>
            <a:pPr lvl="1"/>
            <a:r>
              <a:rPr lang="sv-SE" dirty="0"/>
              <a:t>Studiovisning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864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1236D7-63D6-2C4B-B499-49539CF7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2700" i="1" dirty="0" err="1">
                <a:solidFill>
                  <a:schemeClr val="accent1"/>
                </a:solidFill>
              </a:rPr>
              <a:t>Commander</a:t>
            </a:r>
            <a:r>
              <a:rPr lang="sv-SE" sz="2700" i="1" dirty="0">
                <a:solidFill>
                  <a:schemeClr val="accent1"/>
                </a:solidFill>
              </a:rPr>
              <a:t> </a:t>
            </a:r>
            <a:r>
              <a:rPr lang="sv-SE" sz="2700" i="1" dirty="0">
                <a:solidFill>
                  <a:schemeClr val="accent1"/>
                </a:solidFill>
                <a:hlinkClick r:id="rId2"/>
              </a:rPr>
              <a:t>Geir </a:t>
            </a:r>
            <a:r>
              <a:rPr lang="sv-SE" sz="2700" i="1" dirty="0" err="1">
                <a:solidFill>
                  <a:schemeClr val="accent1"/>
                </a:solidFill>
                <a:hlinkClick r:id="rId2"/>
              </a:rPr>
              <a:t>Isaksen</a:t>
            </a:r>
            <a:r>
              <a:rPr lang="sv-SE" sz="2700" i="1" dirty="0">
                <a:solidFill>
                  <a:schemeClr val="accent1"/>
                </a:solidFill>
                <a:hlinkClick r:id="rId2"/>
              </a:rPr>
              <a:t> </a:t>
            </a:r>
            <a:r>
              <a:rPr lang="sv-SE" sz="2700" i="1" dirty="0">
                <a:solidFill>
                  <a:schemeClr val="accent1"/>
                </a:solidFill>
              </a:rPr>
              <a:t>(2017):</a:t>
            </a:r>
            <a:br>
              <a:rPr lang="sv-SE" i="1" dirty="0">
                <a:solidFill>
                  <a:schemeClr val="accent1"/>
                </a:solidFill>
              </a:rPr>
            </a:br>
            <a:r>
              <a:rPr lang="sv-SE" dirty="0" err="1">
                <a:solidFill>
                  <a:schemeClr val="accent1"/>
                </a:solidFill>
              </a:rPr>
              <a:t>How</a:t>
            </a:r>
            <a:r>
              <a:rPr lang="sv-SE" dirty="0">
                <a:solidFill>
                  <a:schemeClr val="accent1"/>
                </a:solidFill>
              </a:rPr>
              <a:t> video </a:t>
            </a:r>
            <a:r>
              <a:rPr lang="sv-SE" dirty="0" err="1">
                <a:solidFill>
                  <a:schemeClr val="accent1"/>
                </a:solidFill>
              </a:rPr>
              <a:t>lectures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 err="1">
                <a:solidFill>
                  <a:schemeClr val="accent1"/>
                </a:solidFill>
              </a:rPr>
              <a:t>can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 err="1">
                <a:solidFill>
                  <a:schemeClr val="accent1"/>
                </a:solidFill>
              </a:rPr>
              <a:t>free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 err="1">
                <a:solidFill>
                  <a:schemeClr val="accent1"/>
                </a:solidFill>
              </a:rPr>
              <a:t>up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 err="1">
                <a:solidFill>
                  <a:schemeClr val="accent1"/>
                </a:solidFill>
              </a:rPr>
              <a:t>time</a:t>
            </a:r>
            <a:r>
              <a:rPr lang="sv-SE" dirty="0">
                <a:solidFill>
                  <a:schemeClr val="accent1"/>
                </a:solidFill>
              </a:rPr>
              <a:t> for </a:t>
            </a:r>
            <a:r>
              <a:rPr lang="sv-SE" dirty="0" err="1">
                <a:solidFill>
                  <a:schemeClr val="accent1"/>
                </a:solidFill>
              </a:rPr>
              <a:t>other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 err="1">
                <a:solidFill>
                  <a:schemeClr val="accent1"/>
                </a:solidFill>
              </a:rPr>
              <a:t>learning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 err="1">
                <a:solidFill>
                  <a:schemeClr val="accent1"/>
                </a:solidFill>
              </a:rPr>
              <a:t>activities</a:t>
            </a:r>
            <a:endParaRPr lang="sv-SE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70856A-43D9-0A4C-93A9-BBDBEE7CB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2226457"/>
            <a:ext cx="8543925" cy="4351338"/>
          </a:xfrm>
        </p:spPr>
        <p:txBody>
          <a:bodyPr/>
          <a:lstStyle/>
          <a:p>
            <a:r>
              <a:rPr lang="sv-SE" dirty="0"/>
              <a:t>Norska försvarshögskolan:</a:t>
            </a:r>
          </a:p>
          <a:p>
            <a:pPr lvl="1"/>
            <a:r>
              <a:rPr lang="sv-SE" dirty="0"/>
              <a:t>Minskade anslag</a:t>
            </a:r>
          </a:p>
          <a:p>
            <a:pPr lvl="1"/>
            <a:r>
              <a:rPr lang="sv-SE" dirty="0"/>
              <a:t>Färre lärare</a:t>
            </a:r>
          </a:p>
          <a:p>
            <a:pPr lvl="1"/>
            <a:r>
              <a:rPr lang="sv-SE" dirty="0"/>
              <a:t>Minskad undervisningstid</a:t>
            </a:r>
          </a:p>
          <a:p>
            <a:r>
              <a:rPr lang="sv-SE" dirty="0"/>
              <a:t>Ersätta </a:t>
            </a:r>
            <a:r>
              <a:rPr lang="sv-SE" dirty="0" err="1"/>
              <a:t>ppt</a:t>
            </a:r>
            <a:r>
              <a:rPr lang="sv-SE" dirty="0"/>
              <a:t>-föreläsningar med video d:o</a:t>
            </a:r>
          </a:p>
          <a:p>
            <a:r>
              <a:rPr lang="sv-SE" dirty="0"/>
              <a:t>Utgå från etablerad kunskap om undervisning och lärande</a:t>
            </a:r>
          </a:p>
          <a:p>
            <a:r>
              <a:rPr lang="sv-SE" dirty="0"/>
              <a:t>Videoinspelningar i studio med ämnesexperter</a:t>
            </a:r>
          </a:p>
          <a:p>
            <a:r>
              <a:rPr lang="sv-SE" dirty="0"/>
              <a:t>3-års masterutbildning</a:t>
            </a:r>
          </a:p>
          <a:p>
            <a:endParaRPr lang="sv-SE" dirty="0"/>
          </a:p>
          <a:p>
            <a:pPr marL="371475" lvl="1" indent="0">
              <a:buNone/>
            </a:pPr>
            <a:r>
              <a:rPr lang="sv-SE" sz="2400" i="1" dirty="0"/>
              <a:t>Erfarenheter och rekommendationer</a:t>
            </a:r>
          </a:p>
        </p:txBody>
      </p:sp>
    </p:spTree>
    <p:extLst>
      <p:ext uri="{BB962C8B-B14F-4D97-AF65-F5344CB8AC3E}">
        <p14:creationId xmlns:p14="http://schemas.microsoft.com/office/powerpoint/2010/main" val="317599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C41D72-DAC5-614A-8342-3CA08E69E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712112"/>
          </a:xfrm>
        </p:spPr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Olika inspelningsmodeller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2B2D843F-AA95-CB44-B580-5B4CBAA71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781895"/>
              </p:ext>
            </p:extLst>
          </p:nvPr>
        </p:nvGraphicFramePr>
        <p:xfrm>
          <a:off x="681038" y="1315233"/>
          <a:ext cx="8543926" cy="4985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92432">
                  <a:extLst>
                    <a:ext uri="{9D8B030D-6E8A-4147-A177-3AD203B41FA5}">
                      <a16:colId xmlns:a16="http://schemas.microsoft.com/office/drawing/2014/main" val="3014084756"/>
                    </a:ext>
                  </a:extLst>
                </a:gridCol>
                <a:gridCol w="1705474">
                  <a:extLst>
                    <a:ext uri="{9D8B030D-6E8A-4147-A177-3AD203B41FA5}">
                      <a16:colId xmlns:a16="http://schemas.microsoft.com/office/drawing/2014/main" val="1955708333"/>
                    </a:ext>
                  </a:extLst>
                </a:gridCol>
                <a:gridCol w="1705474">
                  <a:extLst>
                    <a:ext uri="{9D8B030D-6E8A-4147-A177-3AD203B41FA5}">
                      <a16:colId xmlns:a16="http://schemas.microsoft.com/office/drawing/2014/main" val="15904492"/>
                    </a:ext>
                  </a:extLst>
                </a:gridCol>
                <a:gridCol w="1440546">
                  <a:extLst>
                    <a:ext uri="{9D8B030D-6E8A-4147-A177-3AD203B41FA5}">
                      <a16:colId xmlns:a16="http://schemas.microsoft.com/office/drawing/2014/main" val="587206860"/>
                    </a:ext>
                  </a:extLst>
                </a:gridCol>
              </a:tblGrid>
              <a:tr h="453214">
                <a:tc>
                  <a:txBody>
                    <a:bodyPr/>
                    <a:lstStyle/>
                    <a:p>
                      <a:pPr algn="l" fontAlgn="b"/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Salsinspelning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Studio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b="1" u="none" strike="noStrike" dirty="0">
                          <a:effectLst/>
                        </a:rPr>
                        <a:t>Multimedia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7661746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Nytt upplägg, manus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Nej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Ja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Ja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261285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Förberedelsetid 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Normal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(Ökar)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Ökar mer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818634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Editering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Nej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Möjlig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Krävs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421912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Justera innehåll efteråt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Nej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Ja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Ja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2404016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Tekniskt stöd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J/N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J/N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Ja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9888166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effectLst/>
                        </a:rPr>
                        <a:t>”Strulkänslighet”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Ja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Nej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Nej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2494440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Publicering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Snabb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Senare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Än senare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8892587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>
                          <a:effectLst/>
                        </a:rPr>
                        <a:t>Att läsa ppt</a:t>
                      </a:r>
                      <a:endParaRPr lang="sv-SE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Svårt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Lätt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Lätt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9151071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Lärarens engagemang</a:t>
                      </a:r>
                      <a:endParaRPr lang="sv-SE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Kan variera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Viktigt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Viktigt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3072607"/>
                  </a:ext>
                </a:extLst>
              </a:tr>
              <a:tr h="45321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Kvalitet, pedagogik – motivation</a:t>
                      </a:r>
                      <a:endParaRPr lang="sv-SE" sz="2000" b="1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Normal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>
                          <a:effectLst/>
                        </a:rPr>
                        <a:t>Kan öka</a:t>
                      </a:r>
                      <a:endParaRPr lang="sv-S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2000" u="none" strike="noStrike" dirty="0">
                          <a:effectLst/>
                        </a:rPr>
                        <a:t>Ökar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6789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51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B7F8BC-76A5-EF46-B52B-FD82C6CA2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Inspelade föreläsningar: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8FE839-96BB-644C-8F09-DF3812AE9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Ger alltid studenten:</a:t>
            </a:r>
          </a:p>
          <a:p>
            <a:pPr lvl="1"/>
            <a:r>
              <a:rPr lang="sv-SE" dirty="0"/>
              <a:t>Tillgänglighet oberoende av tid och plats</a:t>
            </a:r>
          </a:p>
          <a:p>
            <a:pPr lvl="1"/>
            <a:r>
              <a:rPr lang="sv-SE" dirty="0"/>
              <a:t>Möjlighet att repetera och studera i egen takt</a:t>
            </a:r>
          </a:p>
          <a:p>
            <a:endParaRPr lang="sv-SE" dirty="0"/>
          </a:p>
          <a:p>
            <a:r>
              <a:rPr lang="sv-SE" dirty="0"/>
              <a:t>Kan ge läraren:</a:t>
            </a:r>
          </a:p>
          <a:p>
            <a:pPr lvl="1"/>
            <a:r>
              <a:rPr lang="sv-SE" dirty="0"/>
              <a:t>Mer tid för andra undervisningsaktiviteter</a:t>
            </a:r>
          </a:p>
          <a:p>
            <a:pPr lvl="1"/>
            <a:r>
              <a:rPr lang="sv-SE" dirty="0"/>
              <a:t>Möjlighet till andra undervisningsupplägg, ex </a:t>
            </a:r>
            <a:r>
              <a:rPr lang="sv-SE" dirty="0" err="1"/>
              <a:t>flipped</a:t>
            </a:r>
            <a:r>
              <a:rPr lang="sv-SE" dirty="0"/>
              <a:t> </a:t>
            </a:r>
            <a:r>
              <a:rPr lang="sv-SE" dirty="0" err="1"/>
              <a:t>classroom</a:t>
            </a:r>
            <a:endParaRPr lang="sv-SE" dirty="0"/>
          </a:p>
          <a:p>
            <a:pPr lvl="1"/>
            <a:r>
              <a:rPr lang="sv-SE" dirty="0"/>
              <a:t>Möjlighet att göra intressantare föreläsningar</a:t>
            </a:r>
            <a:endParaRPr lang="sv-SE" i="1" dirty="0"/>
          </a:p>
          <a:p>
            <a:endParaRPr lang="sv-SE" dirty="0"/>
          </a:p>
          <a:p>
            <a:pPr>
              <a:buFont typeface="Wingdings" pitchFamily="2" charset="2"/>
              <a:buChar char="Ø"/>
            </a:pPr>
            <a:r>
              <a:rPr lang="sv-SE" dirty="0">
                <a:solidFill>
                  <a:srgbClr val="0070C0"/>
                </a:solidFill>
              </a:rPr>
              <a:t>Vilka är era erfarenheter och förhoppningar om fördelar?</a:t>
            </a:r>
          </a:p>
        </p:txBody>
      </p:sp>
    </p:spTree>
    <p:extLst>
      <p:ext uri="{BB962C8B-B14F-4D97-AF65-F5344CB8AC3E}">
        <p14:creationId xmlns:p14="http://schemas.microsoft.com/office/powerpoint/2010/main" val="417820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A112E85-6955-3346-BA25-3816A39B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561800"/>
          </a:xfrm>
        </p:spPr>
        <p:txBody>
          <a:bodyPr>
            <a:normAutofit fontScale="90000"/>
          </a:bodyPr>
          <a:lstStyle/>
          <a:p>
            <a:r>
              <a:rPr lang="sv-SE" dirty="0">
                <a:solidFill>
                  <a:schemeClr val="accent1"/>
                </a:solidFill>
              </a:rPr>
              <a:t>Hinder för undervisning on-line</a:t>
            </a:r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DFE8BAA4-DB75-4143-9510-C7D4048AB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6" b="12704"/>
          <a:stretch/>
        </p:blipFill>
        <p:spPr>
          <a:xfrm>
            <a:off x="681038" y="1189973"/>
            <a:ext cx="5801784" cy="31690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E5D1071-6BFC-E04E-B7FB-1B8C407F074A}"/>
              </a:ext>
            </a:extLst>
          </p:cNvPr>
          <p:cNvSpPr txBox="1"/>
          <p:nvPr/>
        </p:nvSpPr>
        <p:spPr>
          <a:xfrm>
            <a:off x="681038" y="4597054"/>
            <a:ext cx="85439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i="1" dirty="0"/>
              <a:t>Studien:</a:t>
            </a:r>
          </a:p>
          <a:p>
            <a:r>
              <a:rPr lang="sv-SE" sz="2000" dirty="0"/>
              <a:t>”Mitt ämnesstoff är för speciellt” - ”Minskar lärandet”</a:t>
            </a:r>
          </a:p>
          <a:p>
            <a:r>
              <a:rPr lang="sv-SE" sz="2000" dirty="0"/>
              <a:t>”Saknar tid och resurser” - ”Inte bra undervisningssätt”</a:t>
            </a:r>
          </a:p>
          <a:p>
            <a:endParaRPr lang="sv-SE" sz="2400" dirty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sv-SE" sz="2400" dirty="0">
                <a:solidFill>
                  <a:srgbClr val="0070C0"/>
                </a:solidFill>
              </a:rPr>
              <a:t>Vad säger ni? 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D8068AC-B55E-8743-9D6C-68B286AE53F2}"/>
              </a:ext>
            </a:extLst>
          </p:cNvPr>
          <p:cNvSpPr txBox="1"/>
          <p:nvPr/>
        </p:nvSpPr>
        <p:spPr>
          <a:xfrm>
            <a:off x="6562164" y="3989726"/>
            <a:ext cx="1801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(Lloyd et al 2012)</a:t>
            </a:r>
          </a:p>
        </p:txBody>
      </p:sp>
    </p:spTree>
    <p:extLst>
      <p:ext uri="{BB962C8B-B14F-4D97-AF65-F5344CB8AC3E}">
        <p14:creationId xmlns:p14="http://schemas.microsoft.com/office/powerpoint/2010/main" val="242204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BC8088-D1F3-404E-B6D8-05EABA11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Rekommendationer videoinspelningar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847677-3EB0-F84A-95FA-F7CD053E4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690690"/>
            <a:ext cx="8543925" cy="4898000"/>
          </a:xfrm>
        </p:spPr>
        <p:txBody>
          <a:bodyPr>
            <a:normAutofit/>
          </a:bodyPr>
          <a:lstStyle/>
          <a:p>
            <a:r>
              <a:rPr lang="sv-SE" sz="2400" dirty="0"/>
              <a:t>Studio eller multimedia!</a:t>
            </a:r>
          </a:p>
          <a:p>
            <a:r>
              <a:rPr lang="sv-SE" sz="2400" dirty="0"/>
              <a:t>Salsinspelningar undantagsvis, t ex gästlärare</a:t>
            </a:r>
          </a:p>
          <a:p>
            <a:r>
              <a:rPr lang="sv-SE" sz="2400" dirty="0"/>
              <a:t>Dela inspelningar i kortare delar 10-15 min</a:t>
            </a:r>
          </a:p>
          <a:p>
            <a:r>
              <a:rPr lang="sv-SE" sz="2400" dirty="0"/>
              <a:t>Utnyttja kända principer för multimedia</a:t>
            </a:r>
          </a:p>
          <a:p>
            <a:pPr lvl="1"/>
            <a:r>
              <a:rPr lang="sv-SE" sz="2000" dirty="0"/>
              <a:t>Vi lär bättre från bilder och berättande:</a:t>
            </a:r>
          </a:p>
          <a:p>
            <a:pPr lvl="2"/>
            <a:r>
              <a:rPr lang="sv-SE" sz="1800" i="1" dirty="0"/>
              <a:t>Utan</a:t>
            </a:r>
            <a:r>
              <a:rPr lang="sv-SE" sz="1800" dirty="0"/>
              <a:t> text</a:t>
            </a:r>
          </a:p>
          <a:p>
            <a:pPr lvl="2"/>
            <a:r>
              <a:rPr lang="sv-SE" sz="1800" dirty="0"/>
              <a:t>Än från text och animation</a:t>
            </a:r>
          </a:p>
          <a:p>
            <a:r>
              <a:rPr lang="sv-SE" sz="2400" dirty="0"/>
              <a:t>Använd motiverande strategier</a:t>
            </a:r>
          </a:p>
          <a:p>
            <a:pPr lvl="1"/>
            <a:r>
              <a:rPr lang="sv-SE" sz="2000" dirty="0"/>
              <a:t>Aktiva lärande i </a:t>
            </a:r>
            <a:r>
              <a:rPr lang="sv-SE" sz="2000" dirty="0" err="1"/>
              <a:t>st</a:t>
            </a:r>
            <a:r>
              <a:rPr lang="sv-SE" sz="2000" dirty="0"/>
              <a:t> f passiva lyssnare</a:t>
            </a:r>
          </a:p>
          <a:p>
            <a:pPr lvl="1"/>
            <a:r>
              <a:rPr lang="sv-SE" sz="2000" dirty="0"/>
              <a:t>Tala ganska snabbt och engagerande</a:t>
            </a:r>
          </a:p>
          <a:p>
            <a:pPr lvl="1"/>
            <a:r>
              <a:rPr lang="sv-SE" sz="2000" dirty="0"/>
              <a:t>”Talande huvud”? Kan vara positivt, </a:t>
            </a:r>
            <a:r>
              <a:rPr lang="sv-SE" sz="2000" dirty="0" err="1"/>
              <a:t>ssk</a:t>
            </a:r>
            <a:r>
              <a:rPr lang="sv-SE" sz="2000" dirty="0"/>
              <a:t> informella möten. Bakgrunden - ljussättning? Titta in i kameran!</a:t>
            </a:r>
          </a:p>
          <a:p>
            <a:r>
              <a:rPr lang="sv-SE" sz="2325" dirty="0">
                <a:solidFill>
                  <a:srgbClr val="C00000"/>
                </a:solidFill>
              </a:rPr>
              <a:t>Ljudet!!!</a:t>
            </a:r>
          </a:p>
          <a:p>
            <a:pPr lvl="1"/>
            <a:endParaRPr lang="sv-SE" sz="2000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3834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57935B-8E90-A34C-9155-977BC3B17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Rekommendationer lärare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BE4EF85-3FD5-4344-917E-FB140197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474896"/>
            <a:ext cx="8543925" cy="486327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Entusiasm &amp; engagemang</a:t>
            </a:r>
          </a:p>
          <a:p>
            <a:r>
              <a:rPr lang="sv-SE" dirty="0"/>
              <a:t>Tillgång till lättanvänd inspelningsutrustning med ”</a:t>
            </a:r>
            <a:r>
              <a:rPr lang="sv-SE" dirty="0" err="1"/>
              <a:t>talking</a:t>
            </a:r>
            <a:r>
              <a:rPr lang="sv-SE" dirty="0"/>
              <a:t> </a:t>
            </a:r>
            <a:r>
              <a:rPr lang="sv-SE" dirty="0" err="1"/>
              <a:t>head</a:t>
            </a:r>
            <a:r>
              <a:rPr lang="sv-SE" dirty="0"/>
              <a:t>”</a:t>
            </a:r>
          </a:p>
          <a:p>
            <a:pPr lvl="1"/>
            <a:r>
              <a:rPr lang="sv-SE" dirty="0"/>
              <a:t>Viktigast att ha med först och sist</a:t>
            </a:r>
          </a:p>
          <a:p>
            <a:r>
              <a:rPr lang="sv-SE" dirty="0"/>
              <a:t>Tekniskt stöd för videoinspelning och </a:t>
            </a:r>
            <a:r>
              <a:rPr lang="sv-SE" dirty="0" err="1"/>
              <a:t>multimediavideos</a:t>
            </a:r>
            <a:endParaRPr lang="sv-SE" dirty="0"/>
          </a:p>
          <a:p>
            <a:r>
              <a:rPr lang="sv-SE" dirty="0"/>
              <a:t>Metodiskt och pedagogiskt stöd för manus och multimediainslag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sz="3200" dirty="0">
                <a:solidFill>
                  <a:schemeClr val="accent1"/>
                </a:solidFill>
                <a:latin typeface="+mj-lt"/>
              </a:rPr>
              <a:t>Rekommendation ledning</a:t>
            </a:r>
          </a:p>
          <a:p>
            <a:r>
              <a:rPr lang="sv-SE" sz="2400" dirty="0"/>
              <a:t>Ge stöd till lärarna; reducera arbetsbelastning – tidsåtgång</a:t>
            </a:r>
          </a:p>
          <a:p>
            <a:pPr lvl="1"/>
            <a:r>
              <a:rPr lang="sv-SE" sz="2000" dirty="0"/>
              <a:t>Lära mjukvara</a:t>
            </a:r>
          </a:p>
          <a:p>
            <a:pPr lvl="1"/>
            <a:r>
              <a:rPr lang="sv-SE" sz="2000" dirty="0"/>
              <a:t>Produktionsstöd</a:t>
            </a:r>
          </a:p>
          <a:p>
            <a:pPr lvl="1"/>
            <a:r>
              <a:rPr lang="sv-SE" sz="2000" dirty="0"/>
              <a:t>Filma och editera</a:t>
            </a:r>
          </a:p>
          <a:p>
            <a:pPr lvl="1"/>
            <a:r>
              <a:rPr lang="sv-SE" sz="2000" dirty="0"/>
              <a:t>Pedagogiska upplägg</a:t>
            </a:r>
          </a:p>
        </p:txBody>
      </p:sp>
    </p:spTree>
    <p:extLst>
      <p:ext uri="{BB962C8B-B14F-4D97-AF65-F5344CB8AC3E}">
        <p14:creationId xmlns:p14="http://schemas.microsoft.com/office/powerpoint/2010/main" val="335199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2CDC5A-CADF-E741-A933-EF8F1E3B9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accent1"/>
                </a:solidFill>
              </a:rPr>
              <a:t>Studiens slutsats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70A725-9921-4C40-BCAF-4C7EF22CD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Studio eller multimedia:</a:t>
            </a:r>
          </a:p>
          <a:p>
            <a:pPr lvl="1"/>
            <a:r>
              <a:rPr lang="sv-SE" sz="2400" dirty="0"/>
              <a:t>Ger kontroll</a:t>
            </a:r>
          </a:p>
          <a:p>
            <a:pPr lvl="1"/>
            <a:r>
              <a:rPr lang="sv-SE" sz="2400" dirty="0"/>
              <a:t>Lättare undvika tekniska brister</a:t>
            </a:r>
          </a:p>
          <a:p>
            <a:pPr lvl="1"/>
            <a:r>
              <a:rPr lang="sv-SE" sz="2400" dirty="0"/>
              <a:t>Lärprocessen kan optimeras m </a:t>
            </a:r>
            <a:r>
              <a:rPr lang="sv-SE" sz="2400" dirty="0" err="1"/>
              <a:t>hj</a:t>
            </a:r>
            <a:r>
              <a:rPr lang="sv-SE" sz="2400" dirty="0"/>
              <a:t> a multimediainslag och genomtänkt pedagogik</a:t>
            </a:r>
          </a:p>
          <a:p>
            <a:pPr lvl="1"/>
            <a:r>
              <a:rPr lang="sv-SE" sz="2400" dirty="0"/>
              <a:t>Längre ”produktionstid” och högre kostnader uppvägs väl av ökat lärande och nöjdare studenter</a:t>
            </a:r>
            <a:endParaRPr lang="sv-SE" sz="2725" dirty="0"/>
          </a:p>
          <a:p>
            <a:endParaRPr lang="sv-SE" sz="2725" dirty="0"/>
          </a:p>
          <a:p>
            <a:pPr>
              <a:buFont typeface="Wingdings" pitchFamily="2" charset="2"/>
              <a:buChar char="Ø"/>
            </a:pPr>
            <a:r>
              <a:rPr lang="sv-SE" sz="2725" dirty="0">
                <a:solidFill>
                  <a:srgbClr val="0070C0"/>
                </a:solidFill>
              </a:rPr>
              <a:t>Reflektioner? Nästa steg för oss?</a:t>
            </a:r>
          </a:p>
        </p:txBody>
      </p:sp>
    </p:spTree>
    <p:extLst>
      <p:ext uri="{BB962C8B-B14F-4D97-AF65-F5344CB8AC3E}">
        <p14:creationId xmlns:p14="http://schemas.microsoft.com/office/powerpoint/2010/main" val="3216042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515</Words>
  <Application>Microsoft Macintosh PowerPoint</Application>
  <PresentationFormat>A4 (210 x 297 mm)</PresentationFormat>
  <Paragraphs>145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Office-tema</vt:lpstr>
      <vt:lpstr>Inspelade föreläsningar  -Ett nödvändigt ont eller något gott?</vt:lpstr>
      <vt:lpstr>Program idag</vt:lpstr>
      <vt:lpstr>Commander Geir Isaksen (2017): How video lectures can free up time for other learning activities</vt:lpstr>
      <vt:lpstr>Olika inspelningsmodeller</vt:lpstr>
      <vt:lpstr>Inspelade föreläsningar:</vt:lpstr>
      <vt:lpstr>Hinder för undervisning on-line</vt:lpstr>
      <vt:lpstr>Rekommendationer videoinspelningar</vt:lpstr>
      <vt:lpstr>Rekommendationer lärare</vt:lpstr>
      <vt:lpstr>Studiens slutsats</vt:lpstr>
      <vt:lpstr>Emily Nordman m fl (2018): Relationship between lecture attendance, use of lecture recordings &amp; achievement at different levels of study</vt:lpstr>
      <vt:lpstr>Feedback, tack!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Inspelade föreläsningar -Ett nödvändigt ont eller något gott?</dc:title>
  <dc:creator>Brita JC</dc:creator>
  <cp:lastModifiedBy>Brita JC</cp:lastModifiedBy>
  <cp:revision>33</cp:revision>
  <cp:lastPrinted>2018-02-08T10:14:11Z</cp:lastPrinted>
  <dcterms:created xsi:type="dcterms:W3CDTF">2018-01-25T11:52:24Z</dcterms:created>
  <dcterms:modified xsi:type="dcterms:W3CDTF">2018-02-15T07:38:36Z</dcterms:modified>
</cp:coreProperties>
</file>