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744" r:id="rId2"/>
    <p:sldId id="733" r:id="rId3"/>
    <p:sldId id="745" r:id="rId4"/>
    <p:sldId id="739" r:id="rId5"/>
    <p:sldId id="750" r:id="rId6"/>
    <p:sldId id="751" r:id="rId7"/>
    <p:sldId id="752" r:id="rId8"/>
    <p:sldId id="738" r:id="rId9"/>
    <p:sldId id="747" r:id="rId10"/>
    <p:sldId id="735" r:id="rId11"/>
    <p:sldId id="737" r:id="rId12"/>
    <p:sldId id="748" r:id="rId13"/>
    <p:sldId id="749" r:id="rId14"/>
    <p:sldId id="743" r:id="rId15"/>
    <p:sldId id="746"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2"/>
    <p:restoredTop sz="91529"/>
  </p:normalViewPr>
  <p:slideViewPr>
    <p:cSldViewPr snapToGrid="0" snapToObjects="1">
      <p:cViewPr varScale="1">
        <p:scale>
          <a:sx n="139" d="100"/>
          <a:sy n="139" d="100"/>
        </p:scale>
        <p:origin x="176"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B7318-A216-4B87-90D2-257453ABD4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E419B84-2B97-4A03-B539-7D3B8B7307A6}">
      <dgm:prSet/>
      <dgm:spPr/>
      <dgm:t>
        <a:bodyPr/>
        <a:lstStyle/>
        <a:p>
          <a:pPr>
            <a:buAutoNum type="arabicParenR"/>
          </a:pPr>
          <a:r>
            <a:rPr lang="en-GB" dirty="0"/>
            <a:t>Forest bath with certified forest bathing guide</a:t>
          </a:r>
          <a:endParaRPr lang="en-US" dirty="0"/>
        </a:p>
      </dgm:t>
    </dgm:pt>
    <dgm:pt modelId="{EFE9B919-E557-458A-9C30-83B6F21F8CBE}" type="parTrans" cxnId="{DF0E9808-16A9-42D4-BDF8-CFAD67BB1E01}">
      <dgm:prSet/>
      <dgm:spPr/>
      <dgm:t>
        <a:bodyPr/>
        <a:lstStyle/>
        <a:p>
          <a:endParaRPr lang="en-US"/>
        </a:p>
      </dgm:t>
    </dgm:pt>
    <dgm:pt modelId="{8667A98E-EEA5-49F4-BBC0-831340AEA1CA}" type="sibTrans" cxnId="{DF0E9808-16A9-42D4-BDF8-CFAD67BB1E01}">
      <dgm:prSet/>
      <dgm:spPr/>
      <dgm:t>
        <a:bodyPr/>
        <a:lstStyle/>
        <a:p>
          <a:endParaRPr lang="en-US"/>
        </a:p>
      </dgm:t>
    </dgm:pt>
    <dgm:pt modelId="{2264A62F-7EB0-425D-9466-24DD514E55BC}">
      <dgm:prSet/>
      <dgm:spPr/>
      <dgm:t>
        <a:bodyPr/>
        <a:lstStyle/>
        <a:p>
          <a:pPr>
            <a:buAutoNum type="arabicParenR"/>
          </a:pPr>
          <a:r>
            <a:rPr lang="en-GB" dirty="0"/>
            <a:t>Self-guided forest bathing, ca 120 min each week</a:t>
          </a:r>
          <a:endParaRPr lang="en-US" dirty="0"/>
        </a:p>
      </dgm:t>
    </dgm:pt>
    <dgm:pt modelId="{9F4DA5F0-7FEA-4219-8277-C23E4CEF0F8D}" type="parTrans" cxnId="{1D66E196-0C0D-47B9-BC81-D645A9A5F3EB}">
      <dgm:prSet/>
      <dgm:spPr/>
      <dgm:t>
        <a:bodyPr/>
        <a:lstStyle/>
        <a:p>
          <a:endParaRPr lang="en-US"/>
        </a:p>
      </dgm:t>
    </dgm:pt>
    <dgm:pt modelId="{D834416D-D32A-40D3-94BE-2B2E71EEAF78}" type="sibTrans" cxnId="{1D66E196-0C0D-47B9-BC81-D645A9A5F3EB}">
      <dgm:prSet/>
      <dgm:spPr/>
      <dgm:t>
        <a:bodyPr/>
        <a:lstStyle/>
        <a:p>
          <a:endParaRPr lang="en-US"/>
        </a:p>
      </dgm:t>
    </dgm:pt>
    <dgm:pt modelId="{25DED8CB-6BBD-AD4E-A8D4-BAC25EA711D8}" type="pres">
      <dgm:prSet presAssocID="{AFEB7318-A216-4B87-90D2-257453ABD40F}" presName="diagram" presStyleCnt="0">
        <dgm:presLayoutVars>
          <dgm:dir/>
          <dgm:resizeHandles val="exact"/>
        </dgm:presLayoutVars>
      </dgm:prSet>
      <dgm:spPr/>
    </dgm:pt>
    <dgm:pt modelId="{3345C7F2-C445-9348-A07B-C67E6969A79C}" type="pres">
      <dgm:prSet presAssocID="{CE419B84-2B97-4A03-B539-7D3B8B7307A6}" presName="node" presStyleLbl="node1" presStyleIdx="0" presStyleCnt="2">
        <dgm:presLayoutVars>
          <dgm:bulletEnabled val="1"/>
        </dgm:presLayoutVars>
      </dgm:prSet>
      <dgm:spPr/>
    </dgm:pt>
    <dgm:pt modelId="{DA0EF125-3194-6644-9FB2-86A775920B97}" type="pres">
      <dgm:prSet presAssocID="{8667A98E-EEA5-49F4-BBC0-831340AEA1CA}" presName="sibTrans" presStyleLbl="sibTrans2D1" presStyleIdx="0" presStyleCnt="1"/>
      <dgm:spPr/>
    </dgm:pt>
    <dgm:pt modelId="{30E70FE2-165B-B548-A98E-6120A0C53304}" type="pres">
      <dgm:prSet presAssocID="{8667A98E-EEA5-49F4-BBC0-831340AEA1CA}" presName="connectorText" presStyleLbl="sibTrans2D1" presStyleIdx="0" presStyleCnt="1"/>
      <dgm:spPr/>
    </dgm:pt>
    <dgm:pt modelId="{13CE0387-3125-FC4C-A103-A94041EC5C08}" type="pres">
      <dgm:prSet presAssocID="{2264A62F-7EB0-425D-9466-24DD514E55BC}" presName="node" presStyleLbl="node1" presStyleIdx="1" presStyleCnt="2">
        <dgm:presLayoutVars>
          <dgm:bulletEnabled val="1"/>
        </dgm:presLayoutVars>
      </dgm:prSet>
      <dgm:spPr/>
    </dgm:pt>
  </dgm:ptLst>
  <dgm:cxnLst>
    <dgm:cxn modelId="{DF0E9808-16A9-42D4-BDF8-CFAD67BB1E01}" srcId="{AFEB7318-A216-4B87-90D2-257453ABD40F}" destId="{CE419B84-2B97-4A03-B539-7D3B8B7307A6}" srcOrd="0" destOrd="0" parTransId="{EFE9B919-E557-458A-9C30-83B6F21F8CBE}" sibTransId="{8667A98E-EEA5-49F4-BBC0-831340AEA1CA}"/>
    <dgm:cxn modelId="{AB455910-2128-7649-BBB6-3464C019F6EA}" type="presOf" srcId="{8667A98E-EEA5-49F4-BBC0-831340AEA1CA}" destId="{30E70FE2-165B-B548-A98E-6120A0C53304}" srcOrd="1" destOrd="0" presId="urn:microsoft.com/office/officeart/2005/8/layout/process5"/>
    <dgm:cxn modelId="{DB230D7B-5B71-F340-BFC0-C173894D9705}" type="presOf" srcId="{AFEB7318-A216-4B87-90D2-257453ABD40F}" destId="{25DED8CB-6BBD-AD4E-A8D4-BAC25EA711D8}" srcOrd="0" destOrd="0" presId="urn:microsoft.com/office/officeart/2005/8/layout/process5"/>
    <dgm:cxn modelId="{30A38589-47BF-E748-B465-60C76F6CBD9B}" type="presOf" srcId="{2264A62F-7EB0-425D-9466-24DD514E55BC}" destId="{13CE0387-3125-FC4C-A103-A94041EC5C08}" srcOrd="0" destOrd="0" presId="urn:microsoft.com/office/officeart/2005/8/layout/process5"/>
    <dgm:cxn modelId="{FE0C9D90-B250-DB47-B881-67FA5FA89F2C}" type="presOf" srcId="{8667A98E-EEA5-49F4-BBC0-831340AEA1CA}" destId="{DA0EF125-3194-6644-9FB2-86A775920B97}" srcOrd="0" destOrd="0" presId="urn:microsoft.com/office/officeart/2005/8/layout/process5"/>
    <dgm:cxn modelId="{1D66E196-0C0D-47B9-BC81-D645A9A5F3EB}" srcId="{AFEB7318-A216-4B87-90D2-257453ABD40F}" destId="{2264A62F-7EB0-425D-9466-24DD514E55BC}" srcOrd="1" destOrd="0" parTransId="{9F4DA5F0-7FEA-4219-8277-C23E4CEF0F8D}" sibTransId="{D834416D-D32A-40D3-94BE-2B2E71EEAF78}"/>
    <dgm:cxn modelId="{BEC845A8-74BE-F243-A980-2DFEBF83A2D4}" type="presOf" srcId="{CE419B84-2B97-4A03-B539-7D3B8B7307A6}" destId="{3345C7F2-C445-9348-A07B-C67E6969A79C}" srcOrd="0" destOrd="0" presId="urn:microsoft.com/office/officeart/2005/8/layout/process5"/>
    <dgm:cxn modelId="{7DE61347-2009-F24E-9FCB-292114F86DCB}" type="presParOf" srcId="{25DED8CB-6BBD-AD4E-A8D4-BAC25EA711D8}" destId="{3345C7F2-C445-9348-A07B-C67E6969A79C}" srcOrd="0" destOrd="0" presId="urn:microsoft.com/office/officeart/2005/8/layout/process5"/>
    <dgm:cxn modelId="{DE3937B0-15FD-764C-B573-EA8986423529}" type="presParOf" srcId="{25DED8CB-6BBD-AD4E-A8D4-BAC25EA711D8}" destId="{DA0EF125-3194-6644-9FB2-86A775920B97}" srcOrd="1" destOrd="0" presId="urn:microsoft.com/office/officeart/2005/8/layout/process5"/>
    <dgm:cxn modelId="{4148ED67-72EB-A548-9209-2254421099C4}" type="presParOf" srcId="{DA0EF125-3194-6644-9FB2-86A775920B97}" destId="{30E70FE2-165B-B548-A98E-6120A0C53304}" srcOrd="0" destOrd="0" presId="urn:microsoft.com/office/officeart/2005/8/layout/process5"/>
    <dgm:cxn modelId="{90B5104E-1B8D-8A4F-9F81-E7336F1A41E8}" type="presParOf" srcId="{25DED8CB-6BBD-AD4E-A8D4-BAC25EA711D8}" destId="{13CE0387-3125-FC4C-A103-A94041EC5C08}" srcOrd="2"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B7318-A216-4B87-90D2-257453ABD4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E419B84-2B97-4A03-B539-7D3B8B7307A6}">
      <dgm:prSet/>
      <dgm:spPr/>
      <dgm:t>
        <a:bodyPr/>
        <a:lstStyle/>
        <a:p>
          <a:pPr>
            <a:buAutoNum type="arabicParenR"/>
          </a:pPr>
          <a:r>
            <a:rPr lang="en-GB"/>
            <a:t>Forest bath with certified forest bathing guide</a:t>
          </a:r>
          <a:endParaRPr lang="en-US" dirty="0"/>
        </a:p>
      </dgm:t>
    </dgm:pt>
    <dgm:pt modelId="{EFE9B919-E557-458A-9C30-83B6F21F8CBE}" type="parTrans" cxnId="{DF0E9808-16A9-42D4-BDF8-CFAD67BB1E01}">
      <dgm:prSet/>
      <dgm:spPr/>
      <dgm:t>
        <a:bodyPr/>
        <a:lstStyle/>
        <a:p>
          <a:endParaRPr lang="en-US"/>
        </a:p>
      </dgm:t>
    </dgm:pt>
    <dgm:pt modelId="{8667A98E-EEA5-49F4-BBC0-831340AEA1CA}" type="sibTrans" cxnId="{DF0E9808-16A9-42D4-BDF8-CFAD67BB1E01}">
      <dgm:prSet/>
      <dgm:spPr/>
      <dgm:t>
        <a:bodyPr/>
        <a:lstStyle/>
        <a:p>
          <a:endParaRPr lang="en-US"/>
        </a:p>
      </dgm:t>
    </dgm:pt>
    <dgm:pt modelId="{2264A62F-7EB0-425D-9466-24DD514E55BC}">
      <dgm:prSet/>
      <dgm:spPr/>
      <dgm:t>
        <a:bodyPr/>
        <a:lstStyle/>
        <a:p>
          <a:pPr>
            <a:buAutoNum type="arabicParenR"/>
          </a:pPr>
          <a:r>
            <a:rPr lang="en-GB" dirty="0"/>
            <a:t>Self-guided forest bathing, ca 120 min each week</a:t>
          </a:r>
          <a:endParaRPr lang="en-US" dirty="0"/>
        </a:p>
      </dgm:t>
    </dgm:pt>
    <dgm:pt modelId="{9F4DA5F0-7FEA-4219-8277-C23E4CEF0F8D}" type="parTrans" cxnId="{1D66E196-0C0D-47B9-BC81-D645A9A5F3EB}">
      <dgm:prSet/>
      <dgm:spPr/>
      <dgm:t>
        <a:bodyPr/>
        <a:lstStyle/>
        <a:p>
          <a:endParaRPr lang="en-US"/>
        </a:p>
      </dgm:t>
    </dgm:pt>
    <dgm:pt modelId="{D834416D-D32A-40D3-94BE-2B2E71EEAF78}" type="sibTrans" cxnId="{1D66E196-0C0D-47B9-BC81-D645A9A5F3EB}">
      <dgm:prSet/>
      <dgm:spPr/>
      <dgm:t>
        <a:bodyPr/>
        <a:lstStyle/>
        <a:p>
          <a:endParaRPr lang="en-US"/>
        </a:p>
      </dgm:t>
    </dgm:pt>
    <dgm:pt modelId="{25DED8CB-6BBD-AD4E-A8D4-BAC25EA711D8}" type="pres">
      <dgm:prSet presAssocID="{AFEB7318-A216-4B87-90D2-257453ABD40F}" presName="diagram" presStyleCnt="0">
        <dgm:presLayoutVars>
          <dgm:dir/>
          <dgm:resizeHandles val="exact"/>
        </dgm:presLayoutVars>
      </dgm:prSet>
      <dgm:spPr/>
    </dgm:pt>
    <dgm:pt modelId="{3345C7F2-C445-9348-A07B-C67E6969A79C}" type="pres">
      <dgm:prSet presAssocID="{CE419B84-2B97-4A03-B539-7D3B8B7307A6}" presName="node" presStyleLbl="node1" presStyleIdx="0" presStyleCnt="2">
        <dgm:presLayoutVars>
          <dgm:bulletEnabled val="1"/>
        </dgm:presLayoutVars>
      </dgm:prSet>
      <dgm:spPr/>
    </dgm:pt>
    <dgm:pt modelId="{DA0EF125-3194-6644-9FB2-86A775920B97}" type="pres">
      <dgm:prSet presAssocID="{8667A98E-EEA5-49F4-BBC0-831340AEA1CA}" presName="sibTrans" presStyleLbl="sibTrans2D1" presStyleIdx="0" presStyleCnt="1"/>
      <dgm:spPr/>
    </dgm:pt>
    <dgm:pt modelId="{30E70FE2-165B-B548-A98E-6120A0C53304}" type="pres">
      <dgm:prSet presAssocID="{8667A98E-EEA5-49F4-BBC0-831340AEA1CA}" presName="connectorText" presStyleLbl="sibTrans2D1" presStyleIdx="0" presStyleCnt="1"/>
      <dgm:spPr/>
    </dgm:pt>
    <dgm:pt modelId="{13CE0387-3125-FC4C-A103-A94041EC5C08}" type="pres">
      <dgm:prSet presAssocID="{2264A62F-7EB0-425D-9466-24DD514E55BC}" presName="node" presStyleLbl="node1" presStyleIdx="1" presStyleCnt="2">
        <dgm:presLayoutVars>
          <dgm:bulletEnabled val="1"/>
        </dgm:presLayoutVars>
      </dgm:prSet>
      <dgm:spPr/>
    </dgm:pt>
  </dgm:ptLst>
  <dgm:cxnLst>
    <dgm:cxn modelId="{DF0E9808-16A9-42D4-BDF8-CFAD67BB1E01}" srcId="{AFEB7318-A216-4B87-90D2-257453ABD40F}" destId="{CE419B84-2B97-4A03-B539-7D3B8B7307A6}" srcOrd="0" destOrd="0" parTransId="{EFE9B919-E557-458A-9C30-83B6F21F8CBE}" sibTransId="{8667A98E-EEA5-49F4-BBC0-831340AEA1CA}"/>
    <dgm:cxn modelId="{AB455910-2128-7649-BBB6-3464C019F6EA}" type="presOf" srcId="{8667A98E-EEA5-49F4-BBC0-831340AEA1CA}" destId="{30E70FE2-165B-B548-A98E-6120A0C53304}" srcOrd="1" destOrd="0" presId="urn:microsoft.com/office/officeart/2005/8/layout/process5"/>
    <dgm:cxn modelId="{DB230D7B-5B71-F340-BFC0-C173894D9705}" type="presOf" srcId="{AFEB7318-A216-4B87-90D2-257453ABD40F}" destId="{25DED8CB-6BBD-AD4E-A8D4-BAC25EA711D8}" srcOrd="0" destOrd="0" presId="urn:microsoft.com/office/officeart/2005/8/layout/process5"/>
    <dgm:cxn modelId="{30A38589-47BF-E748-B465-60C76F6CBD9B}" type="presOf" srcId="{2264A62F-7EB0-425D-9466-24DD514E55BC}" destId="{13CE0387-3125-FC4C-A103-A94041EC5C08}" srcOrd="0" destOrd="0" presId="urn:microsoft.com/office/officeart/2005/8/layout/process5"/>
    <dgm:cxn modelId="{FE0C9D90-B250-DB47-B881-67FA5FA89F2C}" type="presOf" srcId="{8667A98E-EEA5-49F4-BBC0-831340AEA1CA}" destId="{DA0EF125-3194-6644-9FB2-86A775920B97}" srcOrd="0" destOrd="0" presId="urn:microsoft.com/office/officeart/2005/8/layout/process5"/>
    <dgm:cxn modelId="{1D66E196-0C0D-47B9-BC81-D645A9A5F3EB}" srcId="{AFEB7318-A216-4B87-90D2-257453ABD40F}" destId="{2264A62F-7EB0-425D-9466-24DD514E55BC}" srcOrd="1" destOrd="0" parTransId="{9F4DA5F0-7FEA-4219-8277-C23E4CEF0F8D}" sibTransId="{D834416D-D32A-40D3-94BE-2B2E71EEAF78}"/>
    <dgm:cxn modelId="{BEC845A8-74BE-F243-A980-2DFEBF83A2D4}" type="presOf" srcId="{CE419B84-2B97-4A03-B539-7D3B8B7307A6}" destId="{3345C7F2-C445-9348-A07B-C67E6969A79C}" srcOrd="0" destOrd="0" presId="urn:microsoft.com/office/officeart/2005/8/layout/process5"/>
    <dgm:cxn modelId="{7DE61347-2009-F24E-9FCB-292114F86DCB}" type="presParOf" srcId="{25DED8CB-6BBD-AD4E-A8D4-BAC25EA711D8}" destId="{3345C7F2-C445-9348-A07B-C67E6969A79C}" srcOrd="0" destOrd="0" presId="urn:microsoft.com/office/officeart/2005/8/layout/process5"/>
    <dgm:cxn modelId="{DE3937B0-15FD-764C-B573-EA8986423529}" type="presParOf" srcId="{25DED8CB-6BBD-AD4E-A8D4-BAC25EA711D8}" destId="{DA0EF125-3194-6644-9FB2-86A775920B97}" srcOrd="1" destOrd="0" presId="urn:microsoft.com/office/officeart/2005/8/layout/process5"/>
    <dgm:cxn modelId="{4148ED67-72EB-A548-9209-2254421099C4}" type="presParOf" srcId="{DA0EF125-3194-6644-9FB2-86A775920B97}" destId="{30E70FE2-165B-B548-A98E-6120A0C53304}" srcOrd="0" destOrd="0" presId="urn:microsoft.com/office/officeart/2005/8/layout/process5"/>
    <dgm:cxn modelId="{90B5104E-1B8D-8A4F-9F81-E7336F1A41E8}" type="presParOf" srcId="{25DED8CB-6BBD-AD4E-A8D4-BAC25EA711D8}" destId="{13CE0387-3125-FC4C-A103-A94041EC5C08}" srcOrd="2"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B7318-A216-4B87-90D2-257453ABD4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E419B84-2B97-4A03-B539-7D3B8B7307A6}">
      <dgm:prSet/>
      <dgm:spPr/>
      <dgm:t>
        <a:bodyPr/>
        <a:lstStyle/>
        <a:p>
          <a:pPr>
            <a:buAutoNum type="arabicParenR"/>
          </a:pPr>
          <a:r>
            <a:rPr lang="en-GB"/>
            <a:t>Forest bath with certified forest bathing guide</a:t>
          </a:r>
          <a:endParaRPr lang="en-US" dirty="0"/>
        </a:p>
      </dgm:t>
    </dgm:pt>
    <dgm:pt modelId="{EFE9B919-E557-458A-9C30-83B6F21F8CBE}" type="parTrans" cxnId="{DF0E9808-16A9-42D4-BDF8-CFAD67BB1E01}">
      <dgm:prSet/>
      <dgm:spPr/>
      <dgm:t>
        <a:bodyPr/>
        <a:lstStyle/>
        <a:p>
          <a:endParaRPr lang="en-US"/>
        </a:p>
      </dgm:t>
    </dgm:pt>
    <dgm:pt modelId="{8667A98E-EEA5-49F4-BBC0-831340AEA1CA}" type="sibTrans" cxnId="{DF0E9808-16A9-42D4-BDF8-CFAD67BB1E01}">
      <dgm:prSet/>
      <dgm:spPr/>
      <dgm:t>
        <a:bodyPr/>
        <a:lstStyle/>
        <a:p>
          <a:endParaRPr lang="en-US"/>
        </a:p>
      </dgm:t>
    </dgm:pt>
    <dgm:pt modelId="{2264A62F-7EB0-425D-9466-24DD514E55BC}">
      <dgm:prSet/>
      <dgm:spPr/>
      <dgm:t>
        <a:bodyPr/>
        <a:lstStyle/>
        <a:p>
          <a:pPr>
            <a:buAutoNum type="arabicParenR"/>
          </a:pPr>
          <a:r>
            <a:rPr lang="en-GB" dirty="0"/>
            <a:t>Self-guided forest bathing, ca 120 min each week</a:t>
          </a:r>
          <a:endParaRPr lang="en-US" dirty="0"/>
        </a:p>
      </dgm:t>
    </dgm:pt>
    <dgm:pt modelId="{9F4DA5F0-7FEA-4219-8277-C23E4CEF0F8D}" type="parTrans" cxnId="{1D66E196-0C0D-47B9-BC81-D645A9A5F3EB}">
      <dgm:prSet/>
      <dgm:spPr/>
      <dgm:t>
        <a:bodyPr/>
        <a:lstStyle/>
        <a:p>
          <a:endParaRPr lang="en-US"/>
        </a:p>
      </dgm:t>
    </dgm:pt>
    <dgm:pt modelId="{D834416D-D32A-40D3-94BE-2B2E71EEAF78}" type="sibTrans" cxnId="{1D66E196-0C0D-47B9-BC81-D645A9A5F3EB}">
      <dgm:prSet/>
      <dgm:spPr/>
      <dgm:t>
        <a:bodyPr/>
        <a:lstStyle/>
        <a:p>
          <a:endParaRPr lang="en-US"/>
        </a:p>
      </dgm:t>
    </dgm:pt>
    <dgm:pt modelId="{25DED8CB-6BBD-AD4E-A8D4-BAC25EA711D8}" type="pres">
      <dgm:prSet presAssocID="{AFEB7318-A216-4B87-90D2-257453ABD40F}" presName="diagram" presStyleCnt="0">
        <dgm:presLayoutVars>
          <dgm:dir/>
          <dgm:resizeHandles val="exact"/>
        </dgm:presLayoutVars>
      </dgm:prSet>
      <dgm:spPr/>
    </dgm:pt>
    <dgm:pt modelId="{3345C7F2-C445-9348-A07B-C67E6969A79C}" type="pres">
      <dgm:prSet presAssocID="{CE419B84-2B97-4A03-B539-7D3B8B7307A6}" presName="node" presStyleLbl="node1" presStyleIdx="0" presStyleCnt="2">
        <dgm:presLayoutVars>
          <dgm:bulletEnabled val="1"/>
        </dgm:presLayoutVars>
      </dgm:prSet>
      <dgm:spPr/>
    </dgm:pt>
    <dgm:pt modelId="{DA0EF125-3194-6644-9FB2-86A775920B97}" type="pres">
      <dgm:prSet presAssocID="{8667A98E-EEA5-49F4-BBC0-831340AEA1CA}" presName="sibTrans" presStyleLbl="sibTrans2D1" presStyleIdx="0" presStyleCnt="1"/>
      <dgm:spPr/>
    </dgm:pt>
    <dgm:pt modelId="{30E70FE2-165B-B548-A98E-6120A0C53304}" type="pres">
      <dgm:prSet presAssocID="{8667A98E-EEA5-49F4-BBC0-831340AEA1CA}" presName="connectorText" presStyleLbl="sibTrans2D1" presStyleIdx="0" presStyleCnt="1"/>
      <dgm:spPr/>
    </dgm:pt>
    <dgm:pt modelId="{13CE0387-3125-FC4C-A103-A94041EC5C08}" type="pres">
      <dgm:prSet presAssocID="{2264A62F-7EB0-425D-9466-24DD514E55BC}" presName="node" presStyleLbl="node1" presStyleIdx="1" presStyleCnt="2">
        <dgm:presLayoutVars>
          <dgm:bulletEnabled val="1"/>
        </dgm:presLayoutVars>
      </dgm:prSet>
      <dgm:spPr/>
    </dgm:pt>
  </dgm:ptLst>
  <dgm:cxnLst>
    <dgm:cxn modelId="{DF0E9808-16A9-42D4-BDF8-CFAD67BB1E01}" srcId="{AFEB7318-A216-4B87-90D2-257453ABD40F}" destId="{CE419B84-2B97-4A03-B539-7D3B8B7307A6}" srcOrd="0" destOrd="0" parTransId="{EFE9B919-E557-458A-9C30-83B6F21F8CBE}" sibTransId="{8667A98E-EEA5-49F4-BBC0-831340AEA1CA}"/>
    <dgm:cxn modelId="{AB455910-2128-7649-BBB6-3464C019F6EA}" type="presOf" srcId="{8667A98E-EEA5-49F4-BBC0-831340AEA1CA}" destId="{30E70FE2-165B-B548-A98E-6120A0C53304}" srcOrd="1" destOrd="0" presId="urn:microsoft.com/office/officeart/2005/8/layout/process5"/>
    <dgm:cxn modelId="{DB230D7B-5B71-F340-BFC0-C173894D9705}" type="presOf" srcId="{AFEB7318-A216-4B87-90D2-257453ABD40F}" destId="{25DED8CB-6BBD-AD4E-A8D4-BAC25EA711D8}" srcOrd="0" destOrd="0" presId="urn:microsoft.com/office/officeart/2005/8/layout/process5"/>
    <dgm:cxn modelId="{30A38589-47BF-E748-B465-60C76F6CBD9B}" type="presOf" srcId="{2264A62F-7EB0-425D-9466-24DD514E55BC}" destId="{13CE0387-3125-FC4C-A103-A94041EC5C08}" srcOrd="0" destOrd="0" presId="urn:microsoft.com/office/officeart/2005/8/layout/process5"/>
    <dgm:cxn modelId="{FE0C9D90-B250-DB47-B881-67FA5FA89F2C}" type="presOf" srcId="{8667A98E-EEA5-49F4-BBC0-831340AEA1CA}" destId="{DA0EF125-3194-6644-9FB2-86A775920B97}" srcOrd="0" destOrd="0" presId="urn:microsoft.com/office/officeart/2005/8/layout/process5"/>
    <dgm:cxn modelId="{1D66E196-0C0D-47B9-BC81-D645A9A5F3EB}" srcId="{AFEB7318-A216-4B87-90D2-257453ABD40F}" destId="{2264A62F-7EB0-425D-9466-24DD514E55BC}" srcOrd="1" destOrd="0" parTransId="{9F4DA5F0-7FEA-4219-8277-C23E4CEF0F8D}" sibTransId="{D834416D-D32A-40D3-94BE-2B2E71EEAF78}"/>
    <dgm:cxn modelId="{BEC845A8-74BE-F243-A980-2DFEBF83A2D4}" type="presOf" srcId="{CE419B84-2B97-4A03-B539-7D3B8B7307A6}" destId="{3345C7F2-C445-9348-A07B-C67E6969A79C}" srcOrd="0" destOrd="0" presId="urn:microsoft.com/office/officeart/2005/8/layout/process5"/>
    <dgm:cxn modelId="{7DE61347-2009-F24E-9FCB-292114F86DCB}" type="presParOf" srcId="{25DED8CB-6BBD-AD4E-A8D4-BAC25EA711D8}" destId="{3345C7F2-C445-9348-A07B-C67E6969A79C}" srcOrd="0" destOrd="0" presId="urn:microsoft.com/office/officeart/2005/8/layout/process5"/>
    <dgm:cxn modelId="{DE3937B0-15FD-764C-B573-EA8986423529}" type="presParOf" srcId="{25DED8CB-6BBD-AD4E-A8D4-BAC25EA711D8}" destId="{DA0EF125-3194-6644-9FB2-86A775920B97}" srcOrd="1" destOrd="0" presId="urn:microsoft.com/office/officeart/2005/8/layout/process5"/>
    <dgm:cxn modelId="{4148ED67-72EB-A548-9209-2254421099C4}" type="presParOf" srcId="{DA0EF125-3194-6644-9FB2-86A775920B97}" destId="{30E70FE2-165B-B548-A98E-6120A0C53304}" srcOrd="0" destOrd="0" presId="urn:microsoft.com/office/officeart/2005/8/layout/process5"/>
    <dgm:cxn modelId="{90B5104E-1B8D-8A4F-9F81-E7336F1A41E8}" type="presParOf" srcId="{25DED8CB-6BBD-AD4E-A8D4-BAC25EA711D8}" destId="{13CE0387-3125-FC4C-A103-A94041EC5C08}" srcOrd="2"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EB7318-A216-4B87-90D2-257453ABD40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CE419B84-2B97-4A03-B539-7D3B8B7307A6}">
      <dgm:prSet/>
      <dgm:spPr/>
      <dgm:t>
        <a:bodyPr/>
        <a:lstStyle/>
        <a:p>
          <a:pPr>
            <a:buAutoNum type="arabicParenR"/>
          </a:pPr>
          <a:r>
            <a:rPr lang="en-GB"/>
            <a:t>Forest bath with certified forest bathing guide</a:t>
          </a:r>
          <a:endParaRPr lang="en-US" dirty="0"/>
        </a:p>
      </dgm:t>
    </dgm:pt>
    <dgm:pt modelId="{EFE9B919-E557-458A-9C30-83B6F21F8CBE}" type="parTrans" cxnId="{DF0E9808-16A9-42D4-BDF8-CFAD67BB1E01}">
      <dgm:prSet/>
      <dgm:spPr/>
      <dgm:t>
        <a:bodyPr/>
        <a:lstStyle/>
        <a:p>
          <a:endParaRPr lang="en-US"/>
        </a:p>
      </dgm:t>
    </dgm:pt>
    <dgm:pt modelId="{8667A98E-EEA5-49F4-BBC0-831340AEA1CA}" type="sibTrans" cxnId="{DF0E9808-16A9-42D4-BDF8-CFAD67BB1E01}">
      <dgm:prSet/>
      <dgm:spPr/>
      <dgm:t>
        <a:bodyPr/>
        <a:lstStyle/>
        <a:p>
          <a:endParaRPr lang="en-US"/>
        </a:p>
      </dgm:t>
    </dgm:pt>
    <dgm:pt modelId="{2264A62F-7EB0-425D-9466-24DD514E55BC}">
      <dgm:prSet/>
      <dgm:spPr/>
      <dgm:t>
        <a:bodyPr/>
        <a:lstStyle/>
        <a:p>
          <a:pPr>
            <a:buAutoNum type="arabicParenR"/>
          </a:pPr>
          <a:r>
            <a:rPr lang="en-GB" dirty="0"/>
            <a:t>Self-guided forest bathing, ca 120 min each week</a:t>
          </a:r>
          <a:endParaRPr lang="en-US" dirty="0"/>
        </a:p>
      </dgm:t>
    </dgm:pt>
    <dgm:pt modelId="{9F4DA5F0-7FEA-4219-8277-C23E4CEF0F8D}" type="parTrans" cxnId="{1D66E196-0C0D-47B9-BC81-D645A9A5F3EB}">
      <dgm:prSet/>
      <dgm:spPr/>
      <dgm:t>
        <a:bodyPr/>
        <a:lstStyle/>
        <a:p>
          <a:endParaRPr lang="en-US"/>
        </a:p>
      </dgm:t>
    </dgm:pt>
    <dgm:pt modelId="{D834416D-D32A-40D3-94BE-2B2E71EEAF78}" type="sibTrans" cxnId="{1D66E196-0C0D-47B9-BC81-D645A9A5F3EB}">
      <dgm:prSet/>
      <dgm:spPr/>
      <dgm:t>
        <a:bodyPr/>
        <a:lstStyle/>
        <a:p>
          <a:endParaRPr lang="en-US"/>
        </a:p>
      </dgm:t>
    </dgm:pt>
    <dgm:pt modelId="{25DED8CB-6BBD-AD4E-A8D4-BAC25EA711D8}" type="pres">
      <dgm:prSet presAssocID="{AFEB7318-A216-4B87-90D2-257453ABD40F}" presName="diagram" presStyleCnt="0">
        <dgm:presLayoutVars>
          <dgm:dir/>
          <dgm:resizeHandles val="exact"/>
        </dgm:presLayoutVars>
      </dgm:prSet>
      <dgm:spPr/>
    </dgm:pt>
    <dgm:pt modelId="{3345C7F2-C445-9348-A07B-C67E6969A79C}" type="pres">
      <dgm:prSet presAssocID="{CE419B84-2B97-4A03-B539-7D3B8B7307A6}" presName="node" presStyleLbl="node1" presStyleIdx="0" presStyleCnt="2">
        <dgm:presLayoutVars>
          <dgm:bulletEnabled val="1"/>
        </dgm:presLayoutVars>
      </dgm:prSet>
      <dgm:spPr/>
    </dgm:pt>
    <dgm:pt modelId="{DA0EF125-3194-6644-9FB2-86A775920B97}" type="pres">
      <dgm:prSet presAssocID="{8667A98E-EEA5-49F4-BBC0-831340AEA1CA}" presName="sibTrans" presStyleLbl="sibTrans2D1" presStyleIdx="0" presStyleCnt="1"/>
      <dgm:spPr/>
    </dgm:pt>
    <dgm:pt modelId="{30E70FE2-165B-B548-A98E-6120A0C53304}" type="pres">
      <dgm:prSet presAssocID="{8667A98E-EEA5-49F4-BBC0-831340AEA1CA}" presName="connectorText" presStyleLbl="sibTrans2D1" presStyleIdx="0" presStyleCnt="1"/>
      <dgm:spPr/>
    </dgm:pt>
    <dgm:pt modelId="{13CE0387-3125-FC4C-A103-A94041EC5C08}" type="pres">
      <dgm:prSet presAssocID="{2264A62F-7EB0-425D-9466-24DD514E55BC}" presName="node" presStyleLbl="node1" presStyleIdx="1" presStyleCnt="2">
        <dgm:presLayoutVars>
          <dgm:bulletEnabled val="1"/>
        </dgm:presLayoutVars>
      </dgm:prSet>
      <dgm:spPr/>
    </dgm:pt>
  </dgm:ptLst>
  <dgm:cxnLst>
    <dgm:cxn modelId="{DF0E9808-16A9-42D4-BDF8-CFAD67BB1E01}" srcId="{AFEB7318-A216-4B87-90D2-257453ABD40F}" destId="{CE419B84-2B97-4A03-B539-7D3B8B7307A6}" srcOrd="0" destOrd="0" parTransId="{EFE9B919-E557-458A-9C30-83B6F21F8CBE}" sibTransId="{8667A98E-EEA5-49F4-BBC0-831340AEA1CA}"/>
    <dgm:cxn modelId="{AB455910-2128-7649-BBB6-3464C019F6EA}" type="presOf" srcId="{8667A98E-EEA5-49F4-BBC0-831340AEA1CA}" destId="{30E70FE2-165B-B548-A98E-6120A0C53304}" srcOrd="1" destOrd="0" presId="urn:microsoft.com/office/officeart/2005/8/layout/process5"/>
    <dgm:cxn modelId="{DB230D7B-5B71-F340-BFC0-C173894D9705}" type="presOf" srcId="{AFEB7318-A216-4B87-90D2-257453ABD40F}" destId="{25DED8CB-6BBD-AD4E-A8D4-BAC25EA711D8}" srcOrd="0" destOrd="0" presId="urn:microsoft.com/office/officeart/2005/8/layout/process5"/>
    <dgm:cxn modelId="{30A38589-47BF-E748-B465-60C76F6CBD9B}" type="presOf" srcId="{2264A62F-7EB0-425D-9466-24DD514E55BC}" destId="{13CE0387-3125-FC4C-A103-A94041EC5C08}" srcOrd="0" destOrd="0" presId="urn:microsoft.com/office/officeart/2005/8/layout/process5"/>
    <dgm:cxn modelId="{FE0C9D90-B250-DB47-B881-67FA5FA89F2C}" type="presOf" srcId="{8667A98E-EEA5-49F4-BBC0-831340AEA1CA}" destId="{DA0EF125-3194-6644-9FB2-86A775920B97}" srcOrd="0" destOrd="0" presId="urn:microsoft.com/office/officeart/2005/8/layout/process5"/>
    <dgm:cxn modelId="{1D66E196-0C0D-47B9-BC81-D645A9A5F3EB}" srcId="{AFEB7318-A216-4B87-90D2-257453ABD40F}" destId="{2264A62F-7EB0-425D-9466-24DD514E55BC}" srcOrd="1" destOrd="0" parTransId="{9F4DA5F0-7FEA-4219-8277-C23E4CEF0F8D}" sibTransId="{D834416D-D32A-40D3-94BE-2B2E71EEAF78}"/>
    <dgm:cxn modelId="{BEC845A8-74BE-F243-A980-2DFEBF83A2D4}" type="presOf" srcId="{CE419B84-2B97-4A03-B539-7D3B8B7307A6}" destId="{3345C7F2-C445-9348-A07B-C67E6969A79C}" srcOrd="0" destOrd="0" presId="urn:microsoft.com/office/officeart/2005/8/layout/process5"/>
    <dgm:cxn modelId="{7DE61347-2009-F24E-9FCB-292114F86DCB}" type="presParOf" srcId="{25DED8CB-6BBD-AD4E-A8D4-BAC25EA711D8}" destId="{3345C7F2-C445-9348-A07B-C67E6969A79C}" srcOrd="0" destOrd="0" presId="urn:microsoft.com/office/officeart/2005/8/layout/process5"/>
    <dgm:cxn modelId="{DE3937B0-15FD-764C-B573-EA8986423529}" type="presParOf" srcId="{25DED8CB-6BBD-AD4E-A8D4-BAC25EA711D8}" destId="{DA0EF125-3194-6644-9FB2-86A775920B97}" srcOrd="1" destOrd="0" presId="urn:microsoft.com/office/officeart/2005/8/layout/process5"/>
    <dgm:cxn modelId="{4148ED67-72EB-A548-9209-2254421099C4}" type="presParOf" srcId="{DA0EF125-3194-6644-9FB2-86A775920B97}" destId="{30E70FE2-165B-B548-A98E-6120A0C53304}" srcOrd="0" destOrd="0" presId="urn:microsoft.com/office/officeart/2005/8/layout/process5"/>
    <dgm:cxn modelId="{90B5104E-1B8D-8A4F-9F81-E7336F1A41E8}" type="presParOf" srcId="{25DED8CB-6BBD-AD4E-A8D4-BAC25EA711D8}" destId="{13CE0387-3125-FC4C-A103-A94041EC5C08}" srcOrd="2"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C7F2-C445-9348-A07B-C67E6969A79C}">
      <dsp:nvSpPr>
        <dsp:cNvPr id="0" name=""/>
        <dsp:cNvSpPr/>
      </dsp:nvSpPr>
      <dsp:spPr>
        <a:xfrm>
          <a:off x="1309416"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Forest bath with certified forest bathing guide</a:t>
          </a:r>
          <a:endParaRPr lang="en-US" sz="2900" kern="1200" dirty="0"/>
        </a:p>
      </dsp:txBody>
      <dsp:txXfrm>
        <a:off x="1362538" y="54210"/>
        <a:ext cx="2916598" cy="1707461"/>
      </dsp:txXfrm>
    </dsp:sp>
    <dsp:sp modelId="{DA0EF125-3194-6644-9FB2-86A775920B97}">
      <dsp:nvSpPr>
        <dsp:cNvPr id="0" name=""/>
        <dsp:cNvSpPr/>
      </dsp:nvSpPr>
      <dsp:spPr>
        <a:xfrm>
          <a:off x="4598268" y="533108"/>
          <a:ext cx="640842" cy="7496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98268" y="683041"/>
        <a:ext cx="448589" cy="449798"/>
      </dsp:txXfrm>
    </dsp:sp>
    <dsp:sp modelId="{13CE0387-3125-FC4C-A103-A94041EC5C08}">
      <dsp:nvSpPr>
        <dsp:cNvPr id="0" name=""/>
        <dsp:cNvSpPr/>
      </dsp:nvSpPr>
      <dsp:spPr>
        <a:xfrm>
          <a:off x="5541394"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Self-guided forest bathing, ca 120 min each week</a:t>
          </a:r>
          <a:endParaRPr lang="en-US" sz="2900" kern="1200" dirty="0"/>
        </a:p>
      </dsp:txBody>
      <dsp:txXfrm>
        <a:off x="5594516" y="54210"/>
        <a:ext cx="2916598" cy="1707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C7F2-C445-9348-A07B-C67E6969A79C}">
      <dsp:nvSpPr>
        <dsp:cNvPr id="0" name=""/>
        <dsp:cNvSpPr/>
      </dsp:nvSpPr>
      <dsp:spPr>
        <a:xfrm>
          <a:off x="1309416"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Forest bath with certified forest bathing guide</a:t>
          </a:r>
          <a:endParaRPr lang="en-US" sz="2900" kern="1200" dirty="0"/>
        </a:p>
      </dsp:txBody>
      <dsp:txXfrm>
        <a:off x="1362538" y="54210"/>
        <a:ext cx="2916598" cy="1707461"/>
      </dsp:txXfrm>
    </dsp:sp>
    <dsp:sp modelId="{DA0EF125-3194-6644-9FB2-86A775920B97}">
      <dsp:nvSpPr>
        <dsp:cNvPr id="0" name=""/>
        <dsp:cNvSpPr/>
      </dsp:nvSpPr>
      <dsp:spPr>
        <a:xfrm>
          <a:off x="4598268" y="533108"/>
          <a:ext cx="640842" cy="7496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98268" y="683041"/>
        <a:ext cx="448589" cy="449798"/>
      </dsp:txXfrm>
    </dsp:sp>
    <dsp:sp modelId="{13CE0387-3125-FC4C-A103-A94041EC5C08}">
      <dsp:nvSpPr>
        <dsp:cNvPr id="0" name=""/>
        <dsp:cNvSpPr/>
      </dsp:nvSpPr>
      <dsp:spPr>
        <a:xfrm>
          <a:off x="5541394"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Self-guided forest bathing, ca 120 min each week</a:t>
          </a:r>
          <a:endParaRPr lang="en-US" sz="2900" kern="1200" dirty="0"/>
        </a:p>
      </dsp:txBody>
      <dsp:txXfrm>
        <a:off x="5594516" y="54210"/>
        <a:ext cx="2916598" cy="1707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C7F2-C445-9348-A07B-C67E6969A79C}">
      <dsp:nvSpPr>
        <dsp:cNvPr id="0" name=""/>
        <dsp:cNvSpPr/>
      </dsp:nvSpPr>
      <dsp:spPr>
        <a:xfrm>
          <a:off x="1309416"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Forest bath with certified forest bathing guide</a:t>
          </a:r>
          <a:endParaRPr lang="en-US" sz="2900" kern="1200" dirty="0"/>
        </a:p>
      </dsp:txBody>
      <dsp:txXfrm>
        <a:off x="1362538" y="54210"/>
        <a:ext cx="2916598" cy="1707461"/>
      </dsp:txXfrm>
    </dsp:sp>
    <dsp:sp modelId="{DA0EF125-3194-6644-9FB2-86A775920B97}">
      <dsp:nvSpPr>
        <dsp:cNvPr id="0" name=""/>
        <dsp:cNvSpPr/>
      </dsp:nvSpPr>
      <dsp:spPr>
        <a:xfrm>
          <a:off x="4598268" y="533108"/>
          <a:ext cx="640842" cy="7496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98268" y="683041"/>
        <a:ext cx="448589" cy="449798"/>
      </dsp:txXfrm>
    </dsp:sp>
    <dsp:sp modelId="{13CE0387-3125-FC4C-A103-A94041EC5C08}">
      <dsp:nvSpPr>
        <dsp:cNvPr id="0" name=""/>
        <dsp:cNvSpPr/>
      </dsp:nvSpPr>
      <dsp:spPr>
        <a:xfrm>
          <a:off x="5541394"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Self-guided forest bathing, ca 120 min each week</a:t>
          </a:r>
          <a:endParaRPr lang="en-US" sz="2900" kern="1200" dirty="0"/>
        </a:p>
      </dsp:txBody>
      <dsp:txXfrm>
        <a:off x="5594516" y="54210"/>
        <a:ext cx="2916598" cy="1707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C7F2-C445-9348-A07B-C67E6969A79C}">
      <dsp:nvSpPr>
        <dsp:cNvPr id="0" name=""/>
        <dsp:cNvSpPr/>
      </dsp:nvSpPr>
      <dsp:spPr>
        <a:xfrm>
          <a:off x="1309416"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t>Forest bath with certified forest bathing guide</a:t>
          </a:r>
          <a:endParaRPr lang="en-US" sz="2900" kern="1200" dirty="0"/>
        </a:p>
      </dsp:txBody>
      <dsp:txXfrm>
        <a:off x="1362538" y="54210"/>
        <a:ext cx="2916598" cy="1707461"/>
      </dsp:txXfrm>
    </dsp:sp>
    <dsp:sp modelId="{DA0EF125-3194-6644-9FB2-86A775920B97}">
      <dsp:nvSpPr>
        <dsp:cNvPr id="0" name=""/>
        <dsp:cNvSpPr/>
      </dsp:nvSpPr>
      <dsp:spPr>
        <a:xfrm>
          <a:off x="4598268" y="533108"/>
          <a:ext cx="640842" cy="7496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598268" y="683041"/>
        <a:ext cx="448589" cy="449798"/>
      </dsp:txXfrm>
    </dsp:sp>
    <dsp:sp modelId="{13CE0387-3125-FC4C-A103-A94041EC5C08}">
      <dsp:nvSpPr>
        <dsp:cNvPr id="0" name=""/>
        <dsp:cNvSpPr/>
      </dsp:nvSpPr>
      <dsp:spPr>
        <a:xfrm>
          <a:off x="5541394" y="1088"/>
          <a:ext cx="3022842" cy="18137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Self-guided forest bathing, ca 120 min each week</a:t>
          </a:r>
          <a:endParaRPr lang="en-US" sz="2900" kern="1200" dirty="0"/>
        </a:p>
      </dsp:txBody>
      <dsp:txXfrm>
        <a:off x="5594516" y="54210"/>
        <a:ext cx="2916598" cy="17074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3C2A7-85B5-FB42-A375-4ED08EE417DB}" type="datetimeFigureOut">
              <a:rPr lang="sv-SE" smtClean="0"/>
              <a:t>2022-09-19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66E83-22A8-E140-900A-46DB9346CFD0}" type="slidenum">
              <a:rPr lang="sv-SE" smtClean="0"/>
              <a:t>‹#›</a:t>
            </a:fld>
            <a:endParaRPr lang="sv-SE"/>
          </a:p>
        </p:txBody>
      </p:sp>
    </p:spTree>
    <p:extLst>
      <p:ext uri="{BB962C8B-B14F-4D97-AF65-F5344CB8AC3E}">
        <p14:creationId xmlns:p14="http://schemas.microsoft.com/office/powerpoint/2010/main" val="1998051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966E83-22A8-E140-900A-46DB9346CFD0}" type="slidenum">
              <a:rPr lang="sv-SE" smtClean="0"/>
              <a:t>1</a:t>
            </a:fld>
            <a:endParaRPr lang="sv-SE"/>
          </a:p>
        </p:txBody>
      </p:sp>
    </p:spTree>
    <p:extLst>
      <p:ext uri="{BB962C8B-B14F-4D97-AF65-F5344CB8AC3E}">
        <p14:creationId xmlns:p14="http://schemas.microsoft.com/office/powerpoint/2010/main" val="364090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966E83-22A8-E140-900A-46DB9346CFD0}" type="slidenum">
              <a:rPr lang="sv-SE" smtClean="0"/>
              <a:t>2</a:t>
            </a:fld>
            <a:endParaRPr lang="sv-SE"/>
          </a:p>
        </p:txBody>
      </p:sp>
    </p:spTree>
    <p:extLst>
      <p:ext uri="{BB962C8B-B14F-4D97-AF65-F5344CB8AC3E}">
        <p14:creationId xmlns:p14="http://schemas.microsoft.com/office/powerpoint/2010/main" val="55205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966E83-22A8-E140-900A-46DB9346CFD0}" type="slidenum">
              <a:rPr lang="sv-SE" smtClean="0"/>
              <a:t>15</a:t>
            </a:fld>
            <a:endParaRPr lang="sv-SE"/>
          </a:p>
        </p:txBody>
      </p:sp>
    </p:spTree>
    <p:extLst>
      <p:ext uri="{BB962C8B-B14F-4D97-AF65-F5344CB8AC3E}">
        <p14:creationId xmlns:p14="http://schemas.microsoft.com/office/powerpoint/2010/main" val="4063072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CD8AB5-8D23-7D4B-9F5A-B96C1699BD7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83C42D9-732A-1C48-BD63-AF2F4B0D8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7405774-6BB9-7145-AF9A-1B58D33154FA}"/>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4F896831-B944-2B48-85C3-291D6655909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9BE1412-6664-574B-B0B8-C5DB5933018D}"/>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3932025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16BFF4-B98F-344D-8323-3DEE19B0C98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89D0484-C1C4-4B4D-9A38-E54057E282D3}"/>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D452885B-45B7-9D4E-97EE-5A3177F97513}"/>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28D572FC-C21C-F64B-B304-41E9C419A3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BCD7068-2486-B145-B085-D9029C7FC8CC}"/>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9168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F4123FD-B6F8-F648-B7D9-E64ED42C4AAE}"/>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9990CD0-0805-094B-80FD-5F82B050694E}"/>
              </a:ext>
            </a:extLst>
          </p:cNvPr>
          <p:cNvSpPr>
            <a:spLocks noGrp="1"/>
          </p:cNvSpPr>
          <p:nvPr>
            <p:ph type="body" orient="vert" idx="1"/>
          </p:nvPr>
        </p:nvSpPr>
        <p:spPr>
          <a:xfrm>
            <a:off x="838200" y="365125"/>
            <a:ext cx="7734300"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9788EF62-E518-6040-AC1B-B4B8382C7A0C}"/>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2FEBA829-7092-1E40-B194-1287CE22AB3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B15821D-BBF1-B94F-ABBB-6890DDCE0C91}"/>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3333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8C885-B274-A04A-85E7-F282237F822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24A0F43-99D9-4A4C-A26D-7A278F17D9DF}"/>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F4C5F7FF-0C7B-7449-A6DD-57D83400507A}"/>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9796C690-968A-0C47-8C74-75D82A7177F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77717E-CA3E-A140-9277-C49D0C894418}"/>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89560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6631A6-51CE-8B45-AD4B-6B960019C1D1}"/>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AB05243-5F5D-C44C-9471-8767A58284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318F63E1-9B0B-3F4B-B560-7BF5EFEE7EC2}"/>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7649B49B-CEE4-BA46-8BA9-0077743E81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AD49D88-630E-DF42-A677-5980CFA7F573}"/>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21056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812A27-DB8E-BE46-ACF0-32C36D9320B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3737F00-D9A7-E846-B087-67D30EA5190E}"/>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7582AE5C-DB8C-6D47-AB69-50B6E3BABAD0}"/>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06AAB28C-21F1-3F45-A535-9A588ADB04C2}"/>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6" name="Platshållare för sidfot 5">
            <a:extLst>
              <a:ext uri="{FF2B5EF4-FFF2-40B4-BE49-F238E27FC236}">
                <a16:creationId xmlns:a16="http://schemas.microsoft.com/office/drawing/2014/main" id="{3D92F75B-A387-CA44-AD2C-84A5F17AE3B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A08CDA0-A164-5649-9C94-6217B03DF238}"/>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71054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159B88-AFDD-6F42-8D05-6C3FE29B1EC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2B71B29-69E8-3547-91C0-907F7A0DD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96A9810B-3265-A844-AECC-0BCAEA274C31}"/>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7B914953-3508-6B4B-9497-4A8F5268A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5EA0D34B-63D6-6B4B-9531-A176FCEF036F}"/>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51CA2077-3641-554E-8873-AB63D9466E72}"/>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8" name="Platshållare för sidfot 7">
            <a:extLst>
              <a:ext uri="{FF2B5EF4-FFF2-40B4-BE49-F238E27FC236}">
                <a16:creationId xmlns:a16="http://schemas.microsoft.com/office/drawing/2014/main" id="{9496E6B2-B990-D84E-9F43-89F4E90688A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6FFEAAA-BC29-EA4A-A4A5-22F9FB82788B}"/>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21946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6F3028-80B0-7340-B53F-93F6F5F6A4C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5E5A42-EE6F-DF46-A90C-21CF3D95F64A}"/>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4" name="Platshållare för sidfot 3">
            <a:extLst>
              <a:ext uri="{FF2B5EF4-FFF2-40B4-BE49-F238E27FC236}">
                <a16:creationId xmlns:a16="http://schemas.microsoft.com/office/drawing/2014/main" id="{0DBC5CCF-9985-6348-BC93-862F3AAA6F8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291DA08-C72D-374D-86E3-DFCD94BE2822}"/>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32815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9E193DE-A325-054A-A616-387DB190D5F7}"/>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3" name="Platshållare för sidfot 2">
            <a:extLst>
              <a:ext uri="{FF2B5EF4-FFF2-40B4-BE49-F238E27FC236}">
                <a16:creationId xmlns:a16="http://schemas.microsoft.com/office/drawing/2014/main" id="{1D22FBF3-6C6B-2349-9032-894C309EA333}"/>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037AA90-846B-6844-A8B8-F2DC783A38C0}"/>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1211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9A1F58-8C1C-6C4D-B293-427B6C9C32F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0382ED2-6D5A-0B41-A81E-5A6CD5A9D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CCA9711D-7CDD-3C4A-81E1-934FB63CC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2378C4E3-0DFE-664D-97D2-643CB779D1A5}"/>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6" name="Platshållare för sidfot 5">
            <a:extLst>
              <a:ext uri="{FF2B5EF4-FFF2-40B4-BE49-F238E27FC236}">
                <a16:creationId xmlns:a16="http://schemas.microsoft.com/office/drawing/2014/main" id="{63DF6431-2DDE-124B-BC44-1ED5C1E6E13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46BA038-98FA-4245-8A7C-759CCB53B658}"/>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76418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341F4B-1930-804B-B871-5924038E022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EE87BA6-2E54-4240-BBB8-67200BF39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8C4766A6-FF75-6C46-BEC1-314221823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85260E7A-4A3E-2F40-8026-E19C9122E847}"/>
              </a:ext>
            </a:extLst>
          </p:cNvPr>
          <p:cNvSpPr>
            <a:spLocks noGrp="1"/>
          </p:cNvSpPr>
          <p:nvPr>
            <p:ph type="dt" sz="half" idx="10"/>
          </p:nvPr>
        </p:nvSpPr>
        <p:spPr/>
        <p:txBody>
          <a:bodyPr/>
          <a:lstStyle/>
          <a:p>
            <a:fld id="{74A6CBD3-D504-584F-A8F2-D1A734502EBA}" type="datetimeFigureOut">
              <a:rPr lang="sv-SE" smtClean="0"/>
              <a:t>2022-09-19</a:t>
            </a:fld>
            <a:endParaRPr lang="sv-SE"/>
          </a:p>
        </p:txBody>
      </p:sp>
      <p:sp>
        <p:nvSpPr>
          <p:cNvPr id="6" name="Platshållare för sidfot 5">
            <a:extLst>
              <a:ext uri="{FF2B5EF4-FFF2-40B4-BE49-F238E27FC236}">
                <a16:creationId xmlns:a16="http://schemas.microsoft.com/office/drawing/2014/main" id="{D071C69F-DE4D-B743-86BD-22E6B1CB0AF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B5A3D31-FDB5-3C4F-80F7-DAA69C1C82AE}"/>
              </a:ext>
            </a:extLst>
          </p:cNvPr>
          <p:cNvSpPr>
            <a:spLocks noGrp="1"/>
          </p:cNvSpPr>
          <p:nvPr>
            <p:ph type="sldNum" sz="quarter" idx="12"/>
          </p:nvPr>
        </p:nvSpPr>
        <p:spPr/>
        <p:txBody>
          <a:bodyPr/>
          <a:lstStyle/>
          <a:p>
            <a:fld id="{2F4BDC7E-30D1-5342-AB9D-E8EF8CBEEF0C}" type="slidenum">
              <a:rPr lang="sv-SE" smtClean="0"/>
              <a:t>‹#›</a:t>
            </a:fld>
            <a:endParaRPr lang="sv-SE"/>
          </a:p>
        </p:txBody>
      </p:sp>
    </p:spTree>
    <p:extLst>
      <p:ext uri="{BB962C8B-B14F-4D97-AF65-F5344CB8AC3E}">
        <p14:creationId xmlns:p14="http://schemas.microsoft.com/office/powerpoint/2010/main" val="113570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6365C6-9FA3-5F4C-97FB-49423E619A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3033C13-E138-0F4E-8627-43FC67632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DAB571EF-887F-0247-8FAD-5E987B215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6CBD3-D504-584F-A8F2-D1A734502EBA}" type="datetimeFigureOut">
              <a:rPr lang="sv-SE" smtClean="0"/>
              <a:t>2022-09-19</a:t>
            </a:fld>
            <a:endParaRPr lang="sv-SE"/>
          </a:p>
        </p:txBody>
      </p:sp>
      <p:sp>
        <p:nvSpPr>
          <p:cNvPr id="5" name="Platshållare för sidfot 4">
            <a:extLst>
              <a:ext uri="{FF2B5EF4-FFF2-40B4-BE49-F238E27FC236}">
                <a16:creationId xmlns:a16="http://schemas.microsoft.com/office/drawing/2014/main" id="{D6B14E69-1A47-B64B-9489-4886FF257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48FB0ECB-B5B4-294A-AC70-61841DB95C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BDC7E-30D1-5342-AB9D-E8EF8CBEEF0C}" type="slidenum">
              <a:rPr lang="sv-SE" smtClean="0"/>
              <a:t>‹#›</a:t>
            </a:fld>
            <a:endParaRPr lang="sv-SE"/>
          </a:p>
        </p:txBody>
      </p:sp>
    </p:spTree>
    <p:extLst>
      <p:ext uri="{BB962C8B-B14F-4D97-AF65-F5344CB8AC3E}">
        <p14:creationId xmlns:p14="http://schemas.microsoft.com/office/powerpoint/2010/main" val="81689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hyperlink" Target="mailto:jenny.lovebo@lnu.se" TargetMode="External"/><Relationship Id="rId3" Type="http://schemas.openxmlformats.org/officeDocument/2006/relationships/image" Target="../media/image1.jpg"/><Relationship Id="rId7" Type="http://schemas.openxmlformats.org/officeDocument/2006/relationships/hyperlink" Target="mailto:lali.lindell@lnu.se" TargetMode="External"/><Relationship Id="rId12"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diagramData" Target="../diagrams/data1.xml"/><Relationship Id="rId12" Type="http://schemas.openxmlformats.org/officeDocument/2006/relationships/image" Target="../media/image12.png"/><Relationship Id="rId2" Type="http://schemas.openxmlformats.org/officeDocument/2006/relationships/image" Target="../media/image10.png"/><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11.png"/><Relationship Id="rId1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 Id="rId1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diagramQuickStyle" Target="../diagrams/quickStyle2.xm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6.svg"/><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diagramQuickStyle" Target="../diagrams/quickStyle3.xm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6.svg"/><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diagramQuickStyle" Target="../diagrams/quickStyle4.xm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6.svg"/><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grass, outdoor, tree&#10;&#10;Description automatically generated">
            <a:extLst>
              <a:ext uri="{FF2B5EF4-FFF2-40B4-BE49-F238E27FC236}">
                <a16:creationId xmlns:a16="http://schemas.microsoft.com/office/drawing/2014/main" id="{D1BCC25F-1ACE-FE52-0FB7-BD6F3748AD41}"/>
              </a:ext>
            </a:extLst>
          </p:cNvPr>
          <p:cNvPicPr>
            <a:picLocks noChangeAspect="1"/>
          </p:cNvPicPr>
          <p:nvPr/>
        </p:nvPicPr>
        <p:blipFill rotWithShape="1">
          <a:blip r:embed="rId3"/>
          <a:srcRect b="260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8" name="Group 7">
            <a:extLst>
              <a:ext uri="{FF2B5EF4-FFF2-40B4-BE49-F238E27FC236}">
                <a16:creationId xmlns:a16="http://schemas.microsoft.com/office/drawing/2014/main" id="{D79AE347-3BDA-6EEB-2555-76BF89417F68}"/>
              </a:ext>
            </a:extLst>
          </p:cNvPr>
          <p:cNvGrpSpPr/>
          <p:nvPr/>
        </p:nvGrpSpPr>
        <p:grpSpPr>
          <a:xfrm>
            <a:off x="-108591" y="6315076"/>
            <a:ext cx="12409181" cy="542924"/>
            <a:chOff x="-108591" y="6315076"/>
            <a:chExt cx="12409181" cy="542924"/>
          </a:xfrm>
        </p:grpSpPr>
        <p:sp>
          <p:nvSpPr>
            <p:cNvPr id="9" name="Rectangle 8">
              <a:extLst>
                <a:ext uri="{FF2B5EF4-FFF2-40B4-BE49-F238E27FC236}">
                  <a16:creationId xmlns:a16="http://schemas.microsoft.com/office/drawing/2014/main" id="{677F691D-0E29-4B18-BBA2-ECDD329A8ED7}"/>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 name="Picture 2">
              <a:extLst>
                <a:ext uri="{FF2B5EF4-FFF2-40B4-BE49-F238E27FC236}">
                  <a16:creationId xmlns:a16="http://schemas.microsoft.com/office/drawing/2014/main" id="{18AFD129-1471-DAA5-8A13-025F562E1F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701AEFF-516C-86F2-2832-0CCBD71A9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1C1E53F-B29A-1ED8-60D8-91510D578A38}"/>
                </a:ext>
              </a:extLst>
            </p:cNvPr>
            <p:cNvPicPr>
              <a:picLocks noChangeAspect="1"/>
            </p:cNvPicPr>
            <p:nvPr/>
          </p:nvPicPr>
          <p:blipFill rotWithShape="1">
            <a:blip r:embed="rId5">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2" name="TextBox 1">
            <a:extLst>
              <a:ext uri="{FF2B5EF4-FFF2-40B4-BE49-F238E27FC236}">
                <a16:creationId xmlns:a16="http://schemas.microsoft.com/office/drawing/2014/main" id="{E1CB97FE-2694-1E98-ED57-65B4800374C6}"/>
              </a:ext>
            </a:extLst>
          </p:cNvPr>
          <p:cNvSpPr txBox="1"/>
          <p:nvPr/>
        </p:nvSpPr>
        <p:spPr>
          <a:xfrm>
            <a:off x="3128218" y="517813"/>
            <a:ext cx="6126306" cy="523220"/>
          </a:xfrm>
          <a:prstGeom prst="rect">
            <a:avLst/>
          </a:prstGeom>
          <a:solidFill>
            <a:schemeClr val="bg2"/>
          </a:solidFill>
        </p:spPr>
        <p:txBody>
          <a:bodyPr wrap="square" rtlCol="0">
            <a:spAutoFit/>
          </a:bodyPr>
          <a:lstStyle/>
          <a:p>
            <a:r>
              <a:rPr lang="en-SE" sz="2800" b="1" dirty="0"/>
              <a:t>Self-guided forest bathing for wellbeing</a:t>
            </a:r>
          </a:p>
        </p:txBody>
      </p:sp>
      <p:pic>
        <p:nvPicPr>
          <p:cNvPr id="4" name="Picture 3" descr="Logo&#10;&#10;Description automatically generated">
            <a:extLst>
              <a:ext uri="{FF2B5EF4-FFF2-40B4-BE49-F238E27FC236}">
                <a16:creationId xmlns:a16="http://schemas.microsoft.com/office/drawing/2014/main" id="{A45141DE-3A0E-6234-18ED-680A90485675}"/>
              </a:ext>
            </a:extLst>
          </p:cNvPr>
          <p:cNvPicPr>
            <a:picLocks noChangeAspect="1"/>
          </p:cNvPicPr>
          <p:nvPr/>
        </p:nvPicPr>
        <p:blipFill>
          <a:blip r:embed="rId6"/>
          <a:stretch>
            <a:fillRect/>
          </a:stretch>
        </p:blipFill>
        <p:spPr>
          <a:xfrm>
            <a:off x="10205349" y="0"/>
            <a:ext cx="1727200" cy="768350"/>
          </a:xfrm>
          <a:prstGeom prst="rect">
            <a:avLst/>
          </a:prstGeom>
        </p:spPr>
      </p:pic>
      <p:grpSp>
        <p:nvGrpSpPr>
          <p:cNvPr id="15" name="Group 14">
            <a:extLst>
              <a:ext uri="{FF2B5EF4-FFF2-40B4-BE49-F238E27FC236}">
                <a16:creationId xmlns:a16="http://schemas.microsoft.com/office/drawing/2014/main" id="{738DA51B-F20E-756A-4733-2E709B216AA0}"/>
              </a:ext>
            </a:extLst>
          </p:cNvPr>
          <p:cNvGrpSpPr/>
          <p:nvPr/>
        </p:nvGrpSpPr>
        <p:grpSpPr>
          <a:xfrm>
            <a:off x="141730" y="162372"/>
            <a:ext cx="2827387" cy="1203785"/>
            <a:chOff x="345906" y="220066"/>
            <a:chExt cx="3691758" cy="1387559"/>
          </a:xfrm>
        </p:grpSpPr>
        <p:sp>
          <p:nvSpPr>
            <p:cNvPr id="14" name="Rectangle 13">
              <a:extLst>
                <a:ext uri="{FF2B5EF4-FFF2-40B4-BE49-F238E27FC236}">
                  <a16:creationId xmlns:a16="http://schemas.microsoft.com/office/drawing/2014/main" id="{26713CD8-8EB9-D677-CD45-7F216FC4E599}"/>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5" name="Bild 10">
              <a:extLst>
                <a:ext uri="{FF2B5EF4-FFF2-40B4-BE49-F238E27FC236}">
                  <a16:creationId xmlns:a16="http://schemas.microsoft.com/office/drawing/2014/main" id="{7659F469-DD41-2385-AEBD-503CCB966D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8861" y="220066"/>
              <a:ext cx="2088802" cy="1274523"/>
            </a:xfrm>
            <a:prstGeom prst="rect">
              <a:avLst/>
            </a:prstGeom>
          </p:spPr>
        </p:pic>
        <p:pic>
          <p:nvPicPr>
            <p:cNvPr id="3" name="Bild 4">
              <a:extLst>
                <a:ext uri="{FF2B5EF4-FFF2-40B4-BE49-F238E27FC236}">
                  <a16:creationId xmlns:a16="http://schemas.microsoft.com/office/drawing/2014/main" id="{03AF6B0B-4A8E-794C-057C-0D37A215F9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929" y="241125"/>
              <a:ext cx="1486944" cy="1274523"/>
            </a:xfrm>
            <a:prstGeom prst="rect">
              <a:avLst/>
            </a:prstGeom>
          </p:spPr>
        </p:pic>
      </p:grpSp>
    </p:spTree>
    <p:extLst>
      <p:ext uri="{BB962C8B-B14F-4D97-AF65-F5344CB8AC3E}">
        <p14:creationId xmlns:p14="http://schemas.microsoft.com/office/powerpoint/2010/main" val="296939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3" name="TextBox 2">
            <a:extLst>
              <a:ext uri="{FF2B5EF4-FFF2-40B4-BE49-F238E27FC236}">
                <a16:creationId xmlns:a16="http://schemas.microsoft.com/office/drawing/2014/main" id="{D6E062F6-9D21-4A0C-1F9E-0A43777F371F}"/>
              </a:ext>
            </a:extLst>
          </p:cNvPr>
          <p:cNvSpPr txBox="1"/>
          <p:nvPr/>
        </p:nvSpPr>
        <p:spPr>
          <a:xfrm>
            <a:off x="837890" y="1685109"/>
            <a:ext cx="9873653" cy="5509200"/>
          </a:xfrm>
          <a:prstGeom prst="rect">
            <a:avLst/>
          </a:prstGeom>
          <a:noFill/>
        </p:spPr>
        <p:txBody>
          <a:bodyPr wrap="square" rtlCol="0">
            <a:spAutoFit/>
          </a:bodyPr>
          <a:lstStyle/>
          <a:p>
            <a:r>
              <a:rPr lang="en-SE" sz="2800" dirty="0"/>
              <a:t>Information meet (now)</a:t>
            </a:r>
          </a:p>
          <a:p>
            <a:endParaRPr lang="en-SE" sz="2800" dirty="0"/>
          </a:p>
          <a:p>
            <a:r>
              <a:rPr lang="en-SE" sz="2800" dirty="0"/>
              <a:t>Forest bath in </a:t>
            </a:r>
            <a:r>
              <a:rPr lang="en-GB" sz="2800" dirty="0"/>
              <a:t>Växjö 22/9 at 16-17.30</a:t>
            </a:r>
          </a:p>
          <a:p>
            <a:r>
              <a:rPr lang="en-GB" sz="2800" dirty="0"/>
              <a:t>Forest bath in Kalmar 23/9 at </a:t>
            </a:r>
            <a:r>
              <a:rPr lang="en-GB" sz="2800" dirty="0">
                <a:highlight>
                  <a:srgbClr val="FFFF00"/>
                </a:highlight>
              </a:rPr>
              <a:t>XXX</a:t>
            </a:r>
          </a:p>
          <a:p>
            <a:endParaRPr lang="en-GB" sz="2800" dirty="0"/>
          </a:p>
          <a:p>
            <a:r>
              <a:rPr lang="en-GB" sz="2800" dirty="0"/>
              <a:t>Zoom-meetings kl16.00-17.00 these Wednesdays: </a:t>
            </a:r>
            <a:br>
              <a:rPr lang="en-GB" sz="2800" dirty="0"/>
            </a:br>
            <a:r>
              <a:rPr lang="en-GB" sz="2800" dirty="0"/>
              <a:t>28/9, 12/19, 26/10, 9/11 </a:t>
            </a:r>
          </a:p>
          <a:p>
            <a:endParaRPr lang="en-GB" sz="2800" dirty="0"/>
          </a:p>
          <a:p>
            <a:r>
              <a:rPr lang="en-GB" sz="2800" i="1" dirty="0"/>
              <a:t>Zoom-meets in Swedish on Thursdays same weeks</a:t>
            </a:r>
            <a:br>
              <a:rPr lang="en-GB" sz="2800" i="1" dirty="0"/>
            </a:br>
            <a:r>
              <a:rPr lang="en-GB" sz="2800" i="1" dirty="0"/>
              <a:t>and times. </a:t>
            </a:r>
          </a:p>
          <a:p>
            <a:endParaRPr lang="en-GB" dirty="0"/>
          </a:p>
          <a:p>
            <a:endParaRPr lang="en-GB" dirty="0"/>
          </a:p>
          <a:p>
            <a:endParaRPr lang="en-GB" dirty="0"/>
          </a:p>
          <a:p>
            <a:endParaRPr lang="en-SE" dirty="0"/>
          </a:p>
        </p:txBody>
      </p:sp>
      <p:pic>
        <p:nvPicPr>
          <p:cNvPr id="5" name="Picture 4" descr="Logo&#10;&#10;Description automatically generated">
            <a:extLst>
              <a:ext uri="{FF2B5EF4-FFF2-40B4-BE49-F238E27FC236}">
                <a16:creationId xmlns:a16="http://schemas.microsoft.com/office/drawing/2014/main" id="{52F0F7B5-FCAC-4E39-F560-B7B74A58D303}"/>
              </a:ext>
            </a:extLst>
          </p:cNvPr>
          <p:cNvPicPr>
            <a:picLocks noChangeAspect="1"/>
          </p:cNvPicPr>
          <p:nvPr/>
        </p:nvPicPr>
        <p:blipFill>
          <a:blip r:embed="rId4"/>
          <a:stretch>
            <a:fillRect/>
          </a:stretch>
        </p:blipFill>
        <p:spPr>
          <a:xfrm>
            <a:off x="10205349" y="0"/>
            <a:ext cx="1727200" cy="768350"/>
          </a:xfrm>
          <a:prstGeom prst="rect">
            <a:avLst/>
          </a:prstGeom>
        </p:spPr>
      </p:pic>
      <p:pic>
        <p:nvPicPr>
          <p:cNvPr id="7" name="Picture 6" descr="Text&#10;&#10;Description automatically generated">
            <a:extLst>
              <a:ext uri="{FF2B5EF4-FFF2-40B4-BE49-F238E27FC236}">
                <a16:creationId xmlns:a16="http://schemas.microsoft.com/office/drawing/2014/main" id="{7BE06220-DDD9-C893-6DFE-8AC3C024197E}"/>
              </a:ext>
            </a:extLst>
          </p:cNvPr>
          <p:cNvPicPr>
            <a:picLocks noChangeAspect="1"/>
          </p:cNvPicPr>
          <p:nvPr/>
        </p:nvPicPr>
        <p:blipFill rotWithShape="1">
          <a:blip r:embed="rId5"/>
          <a:srcRect l="69107" b="70812"/>
          <a:stretch/>
        </p:blipFill>
        <p:spPr>
          <a:xfrm>
            <a:off x="8417915" y="1281758"/>
            <a:ext cx="3335020" cy="4517104"/>
          </a:xfrm>
          <a:prstGeom prst="rect">
            <a:avLst/>
          </a:prstGeom>
        </p:spPr>
      </p:pic>
      <p:grpSp>
        <p:nvGrpSpPr>
          <p:cNvPr id="8" name="Group 7">
            <a:extLst>
              <a:ext uri="{FF2B5EF4-FFF2-40B4-BE49-F238E27FC236}">
                <a16:creationId xmlns:a16="http://schemas.microsoft.com/office/drawing/2014/main" id="{19219D07-E02D-155E-45D8-33D0B50C3D1C}"/>
              </a:ext>
            </a:extLst>
          </p:cNvPr>
          <p:cNvGrpSpPr/>
          <p:nvPr/>
        </p:nvGrpSpPr>
        <p:grpSpPr>
          <a:xfrm>
            <a:off x="259451" y="176038"/>
            <a:ext cx="2827387" cy="1203785"/>
            <a:chOff x="345906" y="220066"/>
            <a:chExt cx="3691758" cy="1387559"/>
          </a:xfrm>
        </p:grpSpPr>
        <p:sp>
          <p:nvSpPr>
            <p:cNvPr id="9" name="Rectangle 8">
              <a:extLst>
                <a:ext uri="{FF2B5EF4-FFF2-40B4-BE49-F238E27FC236}">
                  <a16:creationId xmlns:a16="http://schemas.microsoft.com/office/drawing/2014/main" id="{E5A3DDF8-6B55-B7F9-0B1D-BC07C229D981}"/>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0" name="Bild 10">
              <a:extLst>
                <a:ext uri="{FF2B5EF4-FFF2-40B4-BE49-F238E27FC236}">
                  <a16:creationId xmlns:a16="http://schemas.microsoft.com/office/drawing/2014/main" id="{C5D9DA1B-7FD9-3929-7FFB-467FC19DA0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861" y="220066"/>
              <a:ext cx="2088802" cy="1274523"/>
            </a:xfrm>
            <a:prstGeom prst="rect">
              <a:avLst/>
            </a:prstGeom>
          </p:spPr>
        </p:pic>
        <p:pic>
          <p:nvPicPr>
            <p:cNvPr id="11" name="Bild 4">
              <a:extLst>
                <a:ext uri="{FF2B5EF4-FFF2-40B4-BE49-F238E27FC236}">
                  <a16:creationId xmlns:a16="http://schemas.microsoft.com/office/drawing/2014/main" id="{75C52821-20F3-9F61-9635-7A6B3D921F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929" y="241125"/>
              <a:ext cx="1486944" cy="1274523"/>
            </a:xfrm>
            <a:prstGeom prst="rect">
              <a:avLst/>
            </a:prstGeom>
          </p:spPr>
        </p:pic>
      </p:grpSp>
      <p:sp>
        <p:nvSpPr>
          <p:cNvPr id="4" name="TextBox 3">
            <a:extLst>
              <a:ext uri="{FF2B5EF4-FFF2-40B4-BE49-F238E27FC236}">
                <a16:creationId xmlns:a16="http://schemas.microsoft.com/office/drawing/2014/main" id="{7F73175D-EB02-02D0-6C1C-8398A8412249}"/>
              </a:ext>
            </a:extLst>
          </p:cNvPr>
          <p:cNvSpPr txBox="1"/>
          <p:nvPr/>
        </p:nvSpPr>
        <p:spPr>
          <a:xfrm>
            <a:off x="3384213" y="514014"/>
            <a:ext cx="5194600" cy="523220"/>
          </a:xfrm>
          <a:prstGeom prst="rect">
            <a:avLst/>
          </a:prstGeom>
          <a:solidFill>
            <a:schemeClr val="bg2"/>
          </a:solidFill>
        </p:spPr>
        <p:txBody>
          <a:bodyPr wrap="square" rtlCol="0">
            <a:spAutoFit/>
          </a:bodyPr>
          <a:lstStyle/>
          <a:p>
            <a:r>
              <a:rPr lang="en-SE" sz="2800" b="1" dirty="0"/>
              <a:t>Our forest bathing method- dates</a:t>
            </a:r>
          </a:p>
        </p:txBody>
      </p:sp>
    </p:spTree>
    <p:extLst>
      <p:ext uri="{BB962C8B-B14F-4D97-AF65-F5344CB8AC3E}">
        <p14:creationId xmlns:p14="http://schemas.microsoft.com/office/powerpoint/2010/main" val="188779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3" name="TextBox 2">
            <a:extLst>
              <a:ext uri="{FF2B5EF4-FFF2-40B4-BE49-F238E27FC236}">
                <a16:creationId xmlns:a16="http://schemas.microsoft.com/office/drawing/2014/main" id="{D6E062F6-9D21-4A0C-1F9E-0A43777F371F}"/>
              </a:ext>
            </a:extLst>
          </p:cNvPr>
          <p:cNvSpPr txBox="1"/>
          <p:nvPr/>
        </p:nvSpPr>
        <p:spPr>
          <a:xfrm>
            <a:off x="837890" y="1496471"/>
            <a:ext cx="9873653" cy="1384995"/>
          </a:xfrm>
          <a:prstGeom prst="rect">
            <a:avLst/>
          </a:prstGeom>
          <a:noFill/>
        </p:spPr>
        <p:txBody>
          <a:bodyPr wrap="square" rtlCol="0">
            <a:spAutoFit/>
          </a:bodyPr>
          <a:lstStyle/>
          <a:p>
            <a:pPr lvl="0">
              <a:buAutoNum type="arabicParenR"/>
            </a:pPr>
            <a:r>
              <a:rPr lang="en-GB" sz="2800" dirty="0"/>
              <a:t> Forest bath with certified forest bathing guide</a:t>
            </a:r>
            <a:endParaRPr lang="en-US" sz="2800" dirty="0"/>
          </a:p>
          <a:p>
            <a:endParaRPr lang="en-GB" sz="2800" dirty="0"/>
          </a:p>
          <a:p>
            <a:endParaRPr lang="en-GB" sz="2800" dirty="0"/>
          </a:p>
        </p:txBody>
      </p:sp>
      <p:sp>
        <p:nvSpPr>
          <p:cNvPr id="5" name="TextBox 4">
            <a:extLst>
              <a:ext uri="{FF2B5EF4-FFF2-40B4-BE49-F238E27FC236}">
                <a16:creationId xmlns:a16="http://schemas.microsoft.com/office/drawing/2014/main" id="{21A69193-C514-7284-AD24-217A8D075F71}"/>
              </a:ext>
            </a:extLst>
          </p:cNvPr>
          <p:cNvSpPr txBox="1"/>
          <p:nvPr/>
        </p:nvSpPr>
        <p:spPr>
          <a:xfrm>
            <a:off x="837890" y="2637707"/>
            <a:ext cx="9367149" cy="3108543"/>
          </a:xfrm>
          <a:prstGeom prst="rect">
            <a:avLst/>
          </a:prstGeom>
          <a:noFill/>
        </p:spPr>
        <p:txBody>
          <a:bodyPr wrap="square" rtlCol="0">
            <a:spAutoFit/>
          </a:bodyPr>
          <a:lstStyle/>
          <a:p>
            <a:r>
              <a:rPr lang="en-GB" sz="2800" dirty="0"/>
              <a:t>Bring your own cover, preferably a sleeping </a:t>
            </a:r>
          </a:p>
          <a:p>
            <a:r>
              <a:rPr lang="en-GB" sz="2800" dirty="0"/>
              <a:t>mat or yoga mat, alternatively a blanket or </a:t>
            </a:r>
          </a:p>
          <a:p>
            <a:r>
              <a:rPr lang="en-GB" sz="2800" dirty="0"/>
              <a:t>towel, or seating pad.</a:t>
            </a:r>
          </a:p>
          <a:p>
            <a:endParaRPr lang="en-GB" sz="2800" dirty="0"/>
          </a:p>
          <a:p>
            <a:r>
              <a:rPr lang="en-GB" sz="2800" dirty="0"/>
              <a:t>Warm clothes because we will be still. </a:t>
            </a:r>
          </a:p>
          <a:p>
            <a:endParaRPr lang="en-GB" sz="2800" dirty="0"/>
          </a:p>
          <a:p>
            <a:r>
              <a:rPr lang="en-GB" sz="2800" dirty="0"/>
              <a:t>Water resistant shoes.</a:t>
            </a:r>
            <a:endParaRPr lang="en-SE" sz="2800" dirty="0"/>
          </a:p>
        </p:txBody>
      </p:sp>
      <p:pic>
        <p:nvPicPr>
          <p:cNvPr id="6" name="Picture 5" descr="Logo&#10;&#10;Description automatically generated">
            <a:extLst>
              <a:ext uri="{FF2B5EF4-FFF2-40B4-BE49-F238E27FC236}">
                <a16:creationId xmlns:a16="http://schemas.microsoft.com/office/drawing/2014/main" id="{3A41846E-1356-02A5-E305-FF356207E469}"/>
              </a:ext>
            </a:extLst>
          </p:cNvPr>
          <p:cNvPicPr>
            <a:picLocks noChangeAspect="1"/>
          </p:cNvPicPr>
          <p:nvPr/>
        </p:nvPicPr>
        <p:blipFill>
          <a:blip r:embed="rId4"/>
          <a:stretch>
            <a:fillRect/>
          </a:stretch>
        </p:blipFill>
        <p:spPr>
          <a:xfrm>
            <a:off x="10205349" y="0"/>
            <a:ext cx="1727200" cy="768350"/>
          </a:xfrm>
          <a:prstGeom prst="rect">
            <a:avLst/>
          </a:prstGeom>
        </p:spPr>
      </p:pic>
      <p:sp>
        <p:nvSpPr>
          <p:cNvPr id="7" name="TextBox 6">
            <a:extLst>
              <a:ext uri="{FF2B5EF4-FFF2-40B4-BE49-F238E27FC236}">
                <a16:creationId xmlns:a16="http://schemas.microsoft.com/office/drawing/2014/main" id="{3E51F449-F260-E75E-EFA8-1A4AAD08F0FA}"/>
              </a:ext>
            </a:extLst>
          </p:cNvPr>
          <p:cNvSpPr txBox="1"/>
          <p:nvPr/>
        </p:nvSpPr>
        <p:spPr>
          <a:xfrm>
            <a:off x="994643" y="527204"/>
            <a:ext cx="7236778" cy="584775"/>
          </a:xfrm>
          <a:prstGeom prst="rect">
            <a:avLst/>
          </a:prstGeom>
          <a:solidFill>
            <a:schemeClr val="bg2"/>
          </a:solidFill>
        </p:spPr>
        <p:txBody>
          <a:bodyPr wrap="square" rtlCol="0">
            <a:spAutoFit/>
          </a:bodyPr>
          <a:lstStyle/>
          <a:p>
            <a:r>
              <a:rPr lang="en-SE" sz="3200" b="1" dirty="0"/>
              <a:t>Self-guided forest bathing for wellbeing</a:t>
            </a:r>
          </a:p>
        </p:txBody>
      </p:sp>
      <p:pic>
        <p:nvPicPr>
          <p:cNvPr id="8" name="Picture 7" descr="Text&#10;&#10;Description automatically generated">
            <a:extLst>
              <a:ext uri="{FF2B5EF4-FFF2-40B4-BE49-F238E27FC236}">
                <a16:creationId xmlns:a16="http://schemas.microsoft.com/office/drawing/2014/main" id="{1559AAAC-A493-6DD2-30EE-B09BDF7BE333}"/>
              </a:ext>
            </a:extLst>
          </p:cNvPr>
          <p:cNvPicPr>
            <a:picLocks noChangeAspect="1"/>
          </p:cNvPicPr>
          <p:nvPr/>
        </p:nvPicPr>
        <p:blipFill rotWithShape="1">
          <a:blip r:embed="rId5"/>
          <a:srcRect l="33290" t="15640" r="33191" b="70559"/>
          <a:stretch/>
        </p:blipFill>
        <p:spPr>
          <a:xfrm>
            <a:off x="8221612" y="3783095"/>
            <a:ext cx="3618412" cy="2135776"/>
          </a:xfrm>
          <a:prstGeom prst="rect">
            <a:avLst/>
          </a:prstGeom>
        </p:spPr>
      </p:pic>
      <p:pic>
        <p:nvPicPr>
          <p:cNvPr id="9" name="Picture 8" descr="Graphical user interface, text&#10;&#10;Description automatically generated with medium confidence">
            <a:extLst>
              <a:ext uri="{FF2B5EF4-FFF2-40B4-BE49-F238E27FC236}">
                <a16:creationId xmlns:a16="http://schemas.microsoft.com/office/drawing/2014/main" id="{676F8BBE-40DB-50FB-AE47-EEF674BFBDDA}"/>
              </a:ext>
            </a:extLst>
          </p:cNvPr>
          <p:cNvPicPr>
            <a:picLocks noChangeAspect="1"/>
          </p:cNvPicPr>
          <p:nvPr/>
        </p:nvPicPr>
        <p:blipFill rotWithShape="1">
          <a:blip r:embed="rId6"/>
          <a:srcRect t="28669" r="60499" b="62499"/>
          <a:stretch/>
        </p:blipFill>
        <p:spPr>
          <a:xfrm>
            <a:off x="8221612" y="2810328"/>
            <a:ext cx="3618412" cy="1002353"/>
          </a:xfrm>
          <a:prstGeom prst="rect">
            <a:avLst/>
          </a:prstGeom>
        </p:spPr>
      </p:pic>
      <p:grpSp>
        <p:nvGrpSpPr>
          <p:cNvPr id="10" name="Group 9">
            <a:extLst>
              <a:ext uri="{FF2B5EF4-FFF2-40B4-BE49-F238E27FC236}">
                <a16:creationId xmlns:a16="http://schemas.microsoft.com/office/drawing/2014/main" id="{A34EC8D2-4304-D72C-D51D-71FA8E4CAC5E}"/>
              </a:ext>
            </a:extLst>
          </p:cNvPr>
          <p:cNvGrpSpPr/>
          <p:nvPr/>
        </p:nvGrpSpPr>
        <p:grpSpPr>
          <a:xfrm>
            <a:off x="9297849" y="983107"/>
            <a:ext cx="2827387" cy="1203785"/>
            <a:chOff x="345906" y="220066"/>
            <a:chExt cx="3691758" cy="1387559"/>
          </a:xfrm>
        </p:grpSpPr>
        <p:sp>
          <p:nvSpPr>
            <p:cNvPr id="11" name="Rectangle 10">
              <a:extLst>
                <a:ext uri="{FF2B5EF4-FFF2-40B4-BE49-F238E27FC236}">
                  <a16:creationId xmlns:a16="http://schemas.microsoft.com/office/drawing/2014/main" id="{B10C692A-2E4F-20FC-5BEB-01CBE8C31806}"/>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7" name="Bild 10">
              <a:extLst>
                <a:ext uri="{FF2B5EF4-FFF2-40B4-BE49-F238E27FC236}">
                  <a16:creationId xmlns:a16="http://schemas.microsoft.com/office/drawing/2014/main" id="{89EDAE4A-903C-DCE7-069E-83BB02FB89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8861" y="220066"/>
              <a:ext cx="2088802" cy="1274523"/>
            </a:xfrm>
            <a:prstGeom prst="rect">
              <a:avLst/>
            </a:prstGeom>
          </p:spPr>
        </p:pic>
        <p:pic>
          <p:nvPicPr>
            <p:cNvPr id="18" name="Bild 4">
              <a:extLst>
                <a:ext uri="{FF2B5EF4-FFF2-40B4-BE49-F238E27FC236}">
                  <a16:creationId xmlns:a16="http://schemas.microsoft.com/office/drawing/2014/main" id="{BE6E5261-5BB1-BB4E-EB0B-2C49B98EE5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929" y="241125"/>
              <a:ext cx="1486944" cy="1274523"/>
            </a:xfrm>
            <a:prstGeom prst="rect">
              <a:avLst/>
            </a:prstGeom>
          </p:spPr>
        </p:pic>
      </p:grpSp>
    </p:spTree>
    <p:extLst>
      <p:ext uri="{BB962C8B-B14F-4D97-AF65-F5344CB8AC3E}">
        <p14:creationId xmlns:p14="http://schemas.microsoft.com/office/powerpoint/2010/main" val="2072146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2" name="TextBox 1">
            <a:extLst>
              <a:ext uri="{FF2B5EF4-FFF2-40B4-BE49-F238E27FC236}">
                <a16:creationId xmlns:a16="http://schemas.microsoft.com/office/drawing/2014/main" id="{A51E0851-F29D-11FB-DB9F-81098388B70C}"/>
              </a:ext>
            </a:extLst>
          </p:cNvPr>
          <p:cNvSpPr txBox="1"/>
          <p:nvPr/>
        </p:nvSpPr>
        <p:spPr>
          <a:xfrm>
            <a:off x="3407229" y="430473"/>
            <a:ext cx="3684346" cy="523220"/>
          </a:xfrm>
          <a:prstGeom prst="rect">
            <a:avLst/>
          </a:prstGeom>
          <a:solidFill>
            <a:schemeClr val="bg2"/>
          </a:solidFill>
        </p:spPr>
        <p:txBody>
          <a:bodyPr wrap="square" rtlCol="0">
            <a:spAutoFit/>
          </a:bodyPr>
          <a:lstStyle/>
          <a:p>
            <a:r>
              <a:rPr lang="en-SE" sz="2800" b="1" dirty="0"/>
              <a:t>Meeting place Kalmar</a:t>
            </a:r>
          </a:p>
        </p:txBody>
      </p:sp>
      <p:pic>
        <p:nvPicPr>
          <p:cNvPr id="5" name="Picture 4" descr="Logo&#10;&#10;Description automatically generated">
            <a:extLst>
              <a:ext uri="{FF2B5EF4-FFF2-40B4-BE49-F238E27FC236}">
                <a16:creationId xmlns:a16="http://schemas.microsoft.com/office/drawing/2014/main" id="{EAAA31FA-E410-2133-39EE-917BC7812C9F}"/>
              </a:ext>
            </a:extLst>
          </p:cNvPr>
          <p:cNvPicPr>
            <a:picLocks noChangeAspect="1"/>
          </p:cNvPicPr>
          <p:nvPr/>
        </p:nvPicPr>
        <p:blipFill>
          <a:blip r:embed="rId4"/>
          <a:stretch>
            <a:fillRect/>
          </a:stretch>
        </p:blipFill>
        <p:spPr>
          <a:xfrm>
            <a:off x="10205349" y="0"/>
            <a:ext cx="1727200" cy="768350"/>
          </a:xfrm>
          <a:prstGeom prst="rect">
            <a:avLst/>
          </a:prstGeom>
        </p:spPr>
      </p:pic>
      <p:pic>
        <p:nvPicPr>
          <p:cNvPr id="6" name="Picture 5" descr="Map&#10;&#10;Description automatically generated">
            <a:extLst>
              <a:ext uri="{FF2B5EF4-FFF2-40B4-BE49-F238E27FC236}">
                <a16:creationId xmlns:a16="http://schemas.microsoft.com/office/drawing/2014/main" id="{BA1FCFF8-6F66-A7F1-FAA0-11349446F91F}"/>
              </a:ext>
            </a:extLst>
          </p:cNvPr>
          <p:cNvPicPr>
            <a:picLocks noChangeAspect="1"/>
          </p:cNvPicPr>
          <p:nvPr/>
        </p:nvPicPr>
        <p:blipFill>
          <a:blip r:embed="rId5"/>
          <a:stretch>
            <a:fillRect/>
          </a:stretch>
        </p:blipFill>
        <p:spPr>
          <a:xfrm>
            <a:off x="855741" y="1765871"/>
            <a:ext cx="5240257" cy="3016867"/>
          </a:xfrm>
          <a:prstGeom prst="rect">
            <a:avLst/>
          </a:prstGeom>
        </p:spPr>
      </p:pic>
      <p:grpSp>
        <p:nvGrpSpPr>
          <p:cNvPr id="7" name="Group 6">
            <a:extLst>
              <a:ext uri="{FF2B5EF4-FFF2-40B4-BE49-F238E27FC236}">
                <a16:creationId xmlns:a16="http://schemas.microsoft.com/office/drawing/2014/main" id="{3E2921AA-DFF3-7573-83D7-3C26230DCC21}"/>
              </a:ext>
            </a:extLst>
          </p:cNvPr>
          <p:cNvGrpSpPr/>
          <p:nvPr/>
        </p:nvGrpSpPr>
        <p:grpSpPr>
          <a:xfrm>
            <a:off x="259451" y="176038"/>
            <a:ext cx="2827387" cy="1203785"/>
            <a:chOff x="345906" y="220066"/>
            <a:chExt cx="3691758" cy="1387559"/>
          </a:xfrm>
        </p:grpSpPr>
        <p:sp>
          <p:nvSpPr>
            <p:cNvPr id="8" name="Rectangle 7">
              <a:extLst>
                <a:ext uri="{FF2B5EF4-FFF2-40B4-BE49-F238E27FC236}">
                  <a16:creationId xmlns:a16="http://schemas.microsoft.com/office/drawing/2014/main" id="{0D25AF61-9D13-DE03-29C6-89E67E706ECB}"/>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9" name="Bild 10">
              <a:extLst>
                <a:ext uri="{FF2B5EF4-FFF2-40B4-BE49-F238E27FC236}">
                  <a16:creationId xmlns:a16="http://schemas.microsoft.com/office/drawing/2014/main" id="{9FFBA830-B78F-984A-B97C-7226C6CACB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861" y="220066"/>
              <a:ext cx="2088802" cy="1274523"/>
            </a:xfrm>
            <a:prstGeom prst="rect">
              <a:avLst/>
            </a:prstGeom>
          </p:spPr>
        </p:pic>
        <p:pic>
          <p:nvPicPr>
            <p:cNvPr id="10" name="Bild 4">
              <a:extLst>
                <a:ext uri="{FF2B5EF4-FFF2-40B4-BE49-F238E27FC236}">
                  <a16:creationId xmlns:a16="http://schemas.microsoft.com/office/drawing/2014/main" id="{5F2307B8-8B4E-E135-05BA-2624C15D0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929" y="241125"/>
              <a:ext cx="1486944" cy="1274523"/>
            </a:xfrm>
            <a:prstGeom prst="rect">
              <a:avLst/>
            </a:prstGeom>
          </p:spPr>
        </p:pic>
      </p:grpSp>
      <p:pic>
        <p:nvPicPr>
          <p:cNvPr id="17" name="Picture 16" descr="Map&#10;&#10;Description automatically generated">
            <a:extLst>
              <a:ext uri="{FF2B5EF4-FFF2-40B4-BE49-F238E27FC236}">
                <a16:creationId xmlns:a16="http://schemas.microsoft.com/office/drawing/2014/main" id="{2A54EACE-A43D-06D5-A6EA-608CD65A67D7}"/>
              </a:ext>
            </a:extLst>
          </p:cNvPr>
          <p:cNvPicPr>
            <a:picLocks noChangeAspect="1"/>
          </p:cNvPicPr>
          <p:nvPr/>
        </p:nvPicPr>
        <p:blipFill>
          <a:blip r:embed="rId10"/>
          <a:stretch>
            <a:fillRect/>
          </a:stretch>
        </p:blipFill>
        <p:spPr>
          <a:xfrm>
            <a:off x="6466114" y="1733258"/>
            <a:ext cx="4341922" cy="3016867"/>
          </a:xfrm>
          <a:prstGeom prst="rect">
            <a:avLst/>
          </a:prstGeom>
        </p:spPr>
      </p:pic>
      <p:sp>
        <p:nvSpPr>
          <p:cNvPr id="3" name="TextBox 2">
            <a:extLst>
              <a:ext uri="{FF2B5EF4-FFF2-40B4-BE49-F238E27FC236}">
                <a16:creationId xmlns:a16="http://schemas.microsoft.com/office/drawing/2014/main" id="{0EE8A03C-D932-3555-8F2A-4E2CF362010C}"/>
              </a:ext>
            </a:extLst>
          </p:cNvPr>
          <p:cNvSpPr txBox="1"/>
          <p:nvPr/>
        </p:nvSpPr>
        <p:spPr>
          <a:xfrm>
            <a:off x="1050878" y="5227093"/>
            <a:ext cx="6482686" cy="1200329"/>
          </a:xfrm>
          <a:prstGeom prst="rect">
            <a:avLst/>
          </a:prstGeom>
          <a:noFill/>
        </p:spPr>
        <p:txBody>
          <a:bodyPr wrap="square" rtlCol="0">
            <a:spAutoFit/>
          </a:bodyPr>
          <a:lstStyle/>
          <a:p>
            <a:r>
              <a:rPr lang="en-GB" dirty="0" err="1"/>
              <a:t>Stensö</a:t>
            </a:r>
            <a:r>
              <a:rPr lang="en-GB" dirty="0"/>
              <a:t> outdoor recreation area</a:t>
            </a:r>
          </a:p>
          <a:p>
            <a:r>
              <a:rPr lang="en-GB" dirty="0"/>
              <a:t>Meeting place: Before the bridge over the canal ‘</a:t>
            </a:r>
            <a:r>
              <a:rPr lang="en-GB" dirty="0" err="1"/>
              <a:t>Stensö</a:t>
            </a:r>
            <a:r>
              <a:rPr lang="en-GB" dirty="0"/>
              <a:t>’  by the fishing site.</a:t>
            </a:r>
          </a:p>
          <a:p>
            <a:endParaRPr lang="en-SE" dirty="0"/>
          </a:p>
        </p:txBody>
      </p:sp>
    </p:spTree>
    <p:extLst>
      <p:ext uri="{BB962C8B-B14F-4D97-AF65-F5344CB8AC3E}">
        <p14:creationId xmlns:p14="http://schemas.microsoft.com/office/powerpoint/2010/main" val="3214877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2" name="TextBox 1">
            <a:extLst>
              <a:ext uri="{FF2B5EF4-FFF2-40B4-BE49-F238E27FC236}">
                <a16:creationId xmlns:a16="http://schemas.microsoft.com/office/drawing/2014/main" id="{A51E0851-F29D-11FB-DB9F-81098388B70C}"/>
              </a:ext>
            </a:extLst>
          </p:cNvPr>
          <p:cNvSpPr txBox="1"/>
          <p:nvPr/>
        </p:nvSpPr>
        <p:spPr>
          <a:xfrm>
            <a:off x="3407229" y="430473"/>
            <a:ext cx="3766457" cy="523220"/>
          </a:xfrm>
          <a:prstGeom prst="rect">
            <a:avLst/>
          </a:prstGeom>
          <a:solidFill>
            <a:schemeClr val="bg2"/>
          </a:solidFill>
        </p:spPr>
        <p:txBody>
          <a:bodyPr wrap="square" rtlCol="0">
            <a:spAutoFit/>
          </a:bodyPr>
          <a:lstStyle/>
          <a:p>
            <a:r>
              <a:rPr lang="en-SE" sz="2800" b="1" dirty="0"/>
              <a:t>Meeting place Växjö</a:t>
            </a:r>
          </a:p>
        </p:txBody>
      </p:sp>
      <p:pic>
        <p:nvPicPr>
          <p:cNvPr id="5" name="Picture 4" descr="Logo&#10;&#10;Description automatically generated">
            <a:extLst>
              <a:ext uri="{FF2B5EF4-FFF2-40B4-BE49-F238E27FC236}">
                <a16:creationId xmlns:a16="http://schemas.microsoft.com/office/drawing/2014/main" id="{EAAA31FA-E410-2133-39EE-917BC7812C9F}"/>
              </a:ext>
            </a:extLst>
          </p:cNvPr>
          <p:cNvPicPr>
            <a:picLocks noChangeAspect="1"/>
          </p:cNvPicPr>
          <p:nvPr/>
        </p:nvPicPr>
        <p:blipFill>
          <a:blip r:embed="rId4"/>
          <a:stretch>
            <a:fillRect/>
          </a:stretch>
        </p:blipFill>
        <p:spPr>
          <a:xfrm>
            <a:off x="10205349" y="0"/>
            <a:ext cx="1727200" cy="768350"/>
          </a:xfrm>
          <a:prstGeom prst="rect">
            <a:avLst/>
          </a:prstGeom>
        </p:spPr>
      </p:pic>
      <p:grpSp>
        <p:nvGrpSpPr>
          <p:cNvPr id="7" name="Group 6">
            <a:extLst>
              <a:ext uri="{FF2B5EF4-FFF2-40B4-BE49-F238E27FC236}">
                <a16:creationId xmlns:a16="http://schemas.microsoft.com/office/drawing/2014/main" id="{3E2921AA-DFF3-7573-83D7-3C26230DCC21}"/>
              </a:ext>
            </a:extLst>
          </p:cNvPr>
          <p:cNvGrpSpPr/>
          <p:nvPr/>
        </p:nvGrpSpPr>
        <p:grpSpPr>
          <a:xfrm>
            <a:off x="259451" y="176038"/>
            <a:ext cx="2827387" cy="1203785"/>
            <a:chOff x="345906" y="220066"/>
            <a:chExt cx="3691758" cy="1387559"/>
          </a:xfrm>
        </p:grpSpPr>
        <p:sp>
          <p:nvSpPr>
            <p:cNvPr id="8" name="Rectangle 7">
              <a:extLst>
                <a:ext uri="{FF2B5EF4-FFF2-40B4-BE49-F238E27FC236}">
                  <a16:creationId xmlns:a16="http://schemas.microsoft.com/office/drawing/2014/main" id="{0D25AF61-9D13-DE03-29C6-89E67E706ECB}"/>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9" name="Bild 10">
              <a:extLst>
                <a:ext uri="{FF2B5EF4-FFF2-40B4-BE49-F238E27FC236}">
                  <a16:creationId xmlns:a16="http://schemas.microsoft.com/office/drawing/2014/main" id="{9FFBA830-B78F-984A-B97C-7226C6CACB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8861" y="220066"/>
              <a:ext cx="2088802" cy="1274523"/>
            </a:xfrm>
            <a:prstGeom prst="rect">
              <a:avLst/>
            </a:prstGeom>
          </p:spPr>
        </p:pic>
        <p:pic>
          <p:nvPicPr>
            <p:cNvPr id="10" name="Bild 4">
              <a:extLst>
                <a:ext uri="{FF2B5EF4-FFF2-40B4-BE49-F238E27FC236}">
                  <a16:creationId xmlns:a16="http://schemas.microsoft.com/office/drawing/2014/main" id="{5F2307B8-8B4E-E135-05BA-2624C15D0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929" y="241125"/>
              <a:ext cx="1486944" cy="1274523"/>
            </a:xfrm>
            <a:prstGeom prst="rect">
              <a:avLst/>
            </a:prstGeom>
          </p:spPr>
        </p:pic>
      </p:grpSp>
      <p:pic>
        <p:nvPicPr>
          <p:cNvPr id="4" name="Picture 3" descr="A picture containing text, grass, sky, outdoor&#10;&#10;Description automatically generated">
            <a:extLst>
              <a:ext uri="{FF2B5EF4-FFF2-40B4-BE49-F238E27FC236}">
                <a16:creationId xmlns:a16="http://schemas.microsoft.com/office/drawing/2014/main" id="{AFE01785-8307-ADE3-13CB-573302F2DD66}"/>
              </a:ext>
            </a:extLst>
          </p:cNvPr>
          <p:cNvPicPr>
            <a:picLocks noChangeAspect="1"/>
          </p:cNvPicPr>
          <p:nvPr/>
        </p:nvPicPr>
        <p:blipFill>
          <a:blip r:embed="rId9"/>
          <a:stretch>
            <a:fillRect/>
          </a:stretch>
        </p:blipFill>
        <p:spPr>
          <a:xfrm>
            <a:off x="6466114" y="1650059"/>
            <a:ext cx="3278777" cy="4371702"/>
          </a:xfrm>
          <a:prstGeom prst="rect">
            <a:avLst/>
          </a:prstGeom>
        </p:spPr>
      </p:pic>
      <p:pic>
        <p:nvPicPr>
          <p:cNvPr id="17" name="Picture 16" descr="Map&#10;&#10;Description automatically generated">
            <a:extLst>
              <a:ext uri="{FF2B5EF4-FFF2-40B4-BE49-F238E27FC236}">
                <a16:creationId xmlns:a16="http://schemas.microsoft.com/office/drawing/2014/main" id="{40977404-8761-0814-41A4-5C1CD4371ED9}"/>
              </a:ext>
            </a:extLst>
          </p:cNvPr>
          <p:cNvPicPr>
            <a:picLocks noChangeAspect="1"/>
          </p:cNvPicPr>
          <p:nvPr/>
        </p:nvPicPr>
        <p:blipFill>
          <a:blip r:embed="rId10"/>
          <a:stretch>
            <a:fillRect/>
          </a:stretch>
        </p:blipFill>
        <p:spPr>
          <a:xfrm>
            <a:off x="1673144" y="1650059"/>
            <a:ext cx="4220384" cy="4394780"/>
          </a:xfrm>
          <a:prstGeom prst="rect">
            <a:avLst/>
          </a:prstGeom>
        </p:spPr>
      </p:pic>
      <p:sp>
        <p:nvSpPr>
          <p:cNvPr id="3" name="TextBox 2">
            <a:extLst>
              <a:ext uri="{FF2B5EF4-FFF2-40B4-BE49-F238E27FC236}">
                <a16:creationId xmlns:a16="http://schemas.microsoft.com/office/drawing/2014/main" id="{579DCCEA-E586-F940-3C46-8BD834137F33}"/>
              </a:ext>
            </a:extLst>
          </p:cNvPr>
          <p:cNvSpPr txBox="1"/>
          <p:nvPr/>
        </p:nvSpPr>
        <p:spPr>
          <a:xfrm>
            <a:off x="9927771" y="1730829"/>
            <a:ext cx="2004778" cy="2585323"/>
          </a:xfrm>
          <a:prstGeom prst="rect">
            <a:avLst/>
          </a:prstGeom>
          <a:noFill/>
        </p:spPr>
        <p:txBody>
          <a:bodyPr wrap="square" rtlCol="0">
            <a:spAutoFit/>
          </a:bodyPr>
          <a:lstStyle/>
          <a:p>
            <a:r>
              <a:rPr lang="en-GB" dirty="0"/>
              <a:t>Near bus stop Georg </a:t>
            </a:r>
            <a:r>
              <a:rPr lang="en-GB" dirty="0" err="1"/>
              <a:t>Lyckligsväg</a:t>
            </a:r>
            <a:endParaRPr lang="en-GB" dirty="0"/>
          </a:p>
          <a:p>
            <a:endParaRPr lang="en-GB" dirty="0"/>
          </a:p>
          <a:p>
            <a:r>
              <a:rPr lang="en-GB" dirty="0"/>
              <a:t>Parking available (free) </a:t>
            </a:r>
          </a:p>
          <a:p>
            <a:endParaRPr lang="en-GB" dirty="0"/>
          </a:p>
          <a:p>
            <a:r>
              <a:rPr lang="en-GB" dirty="0"/>
              <a:t>Meeting point: the </a:t>
            </a:r>
            <a:r>
              <a:rPr lang="en-GB" dirty="0" err="1"/>
              <a:t>Teleborgs</a:t>
            </a:r>
            <a:r>
              <a:rPr lang="en-GB" dirty="0"/>
              <a:t> Nature Reserve sign</a:t>
            </a:r>
            <a:endParaRPr lang="en-SE" dirty="0"/>
          </a:p>
        </p:txBody>
      </p:sp>
    </p:spTree>
    <p:extLst>
      <p:ext uri="{BB962C8B-B14F-4D97-AF65-F5344CB8AC3E}">
        <p14:creationId xmlns:p14="http://schemas.microsoft.com/office/powerpoint/2010/main" val="388578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3" name="TextBox 2">
            <a:extLst>
              <a:ext uri="{FF2B5EF4-FFF2-40B4-BE49-F238E27FC236}">
                <a16:creationId xmlns:a16="http://schemas.microsoft.com/office/drawing/2014/main" id="{D6E062F6-9D21-4A0C-1F9E-0A43777F371F}"/>
              </a:ext>
            </a:extLst>
          </p:cNvPr>
          <p:cNvSpPr txBox="1"/>
          <p:nvPr/>
        </p:nvSpPr>
        <p:spPr>
          <a:xfrm>
            <a:off x="837889" y="1447783"/>
            <a:ext cx="9873653" cy="1354217"/>
          </a:xfrm>
          <a:prstGeom prst="rect">
            <a:avLst/>
          </a:prstGeom>
          <a:noFill/>
        </p:spPr>
        <p:txBody>
          <a:bodyPr wrap="square" rtlCol="0">
            <a:spAutoFit/>
          </a:bodyPr>
          <a:lstStyle/>
          <a:p>
            <a:r>
              <a:rPr lang="en-GB" sz="2800" dirty="0"/>
              <a:t>Moodle-room</a:t>
            </a:r>
          </a:p>
          <a:p>
            <a:endParaRPr lang="en-GB" dirty="0"/>
          </a:p>
          <a:p>
            <a:endParaRPr lang="en-GB" dirty="0"/>
          </a:p>
          <a:p>
            <a:endParaRPr lang="en-SE" dirty="0"/>
          </a:p>
        </p:txBody>
      </p:sp>
      <p:pic>
        <p:nvPicPr>
          <p:cNvPr id="5" name="Picture 4" descr="Logo&#10;&#10;Description automatically generated">
            <a:extLst>
              <a:ext uri="{FF2B5EF4-FFF2-40B4-BE49-F238E27FC236}">
                <a16:creationId xmlns:a16="http://schemas.microsoft.com/office/drawing/2014/main" id="{52F0F7B5-FCAC-4E39-F560-B7B74A58D303}"/>
              </a:ext>
            </a:extLst>
          </p:cNvPr>
          <p:cNvPicPr>
            <a:picLocks noChangeAspect="1"/>
          </p:cNvPicPr>
          <p:nvPr/>
        </p:nvPicPr>
        <p:blipFill>
          <a:blip r:embed="rId4"/>
          <a:stretch>
            <a:fillRect/>
          </a:stretch>
        </p:blipFill>
        <p:spPr>
          <a:xfrm>
            <a:off x="10205349" y="0"/>
            <a:ext cx="1727200" cy="76835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82CFC7D8-9E73-BBA2-E7D4-59D29D4C04CA}"/>
              </a:ext>
            </a:extLst>
          </p:cNvPr>
          <p:cNvPicPr>
            <a:picLocks noChangeAspect="1"/>
          </p:cNvPicPr>
          <p:nvPr/>
        </p:nvPicPr>
        <p:blipFill>
          <a:blip r:embed="rId5"/>
          <a:stretch>
            <a:fillRect/>
          </a:stretch>
        </p:blipFill>
        <p:spPr>
          <a:xfrm>
            <a:off x="837889" y="2206382"/>
            <a:ext cx="7772400" cy="4028899"/>
          </a:xfrm>
          <a:prstGeom prst="rect">
            <a:avLst/>
          </a:prstGeom>
        </p:spPr>
      </p:pic>
      <p:sp>
        <p:nvSpPr>
          <p:cNvPr id="7" name="TextBox 6">
            <a:extLst>
              <a:ext uri="{FF2B5EF4-FFF2-40B4-BE49-F238E27FC236}">
                <a16:creationId xmlns:a16="http://schemas.microsoft.com/office/drawing/2014/main" id="{EDEF88D3-53B5-7DBF-0D5C-FE5534462F92}"/>
              </a:ext>
            </a:extLst>
          </p:cNvPr>
          <p:cNvSpPr txBox="1"/>
          <p:nvPr/>
        </p:nvSpPr>
        <p:spPr>
          <a:xfrm>
            <a:off x="9209314" y="2143131"/>
            <a:ext cx="2538186" cy="1477328"/>
          </a:xfrm>
          <a:prstGeom prst="rect">
            <a:avLst/>
          </a:prstGeom>
          <a:noFill/>
        </p:spPr>
        <p:txBody>
          <a:bodyPr wrap="square" rtlCol="0">
            <a:spAutoFit/>
          </a:bodyPr>
          <a:lstStyle/>
          <a:p>
            <a:r>
              <a:rPr lang="en-SE" dirty="0"/>
              <a:t>Access to moodle is via your lnu-email.</a:t>
            </a:r>
          </a:p>
          <a:p>
            <a:endParaRPr lang="en-SE" dirty="0"/>
          </a:p>
          <a:p>
            <a:r>
              <a:rPr lang="en-SE" dirty="0"/>
              <a:t>Project website:</a:t>
            </a:r>
          </a:p>
          <a:p>
            <a:r>
              <a:rPr lang="en-GB" dirty="0"/>
              <a:t>https://</a:t>
            </a:r>
            <a:r>
              <a:rPr lang="en-GB" dirty="0" err="1"/>
              <a:t>lnu.se</a:t>
            </a:r>
            <a:r>
              <a:rPr lang="en-GB" dirty="0"/>
              <a:t>/</a:t>
            </a:r>
            <a:r>
              <a:rPr lang="en-GB" dirty="0" err="1"/>
              <a:t>skogsbad</a:t>
            </a:r>
            <a:endParaRPr lang="en-SE" dirty="0"/>
          </a:p>
        </p:txBody>
      </p:sp>
      <p:grpSp>
        <p:nvGrpSpPr>
          <p:cNvPr id="8" name="Group 7">
            <a:extLst>
              <a:ext uri="{FF2B5EF4-FFF2-40B4-BE49-F238E27FC236}">
                <a16:creationId xmlns:a16="http://schemas.microsoft.com/office/drawing/2014/main" id="{B6D84BD2-4A1E-90A1-F2AE-BDDAB5A6925A}"/>
              </a:ext>
            </a:extLst>
          </p:cNvPr>
          <p:cNvGrpSpPr/>
          <p:nvPr/>
        </p:nvGrpSpPr>
        <p:grpSpPr>
          <a:xfrm>
            <a:off x="259451" y="176038"/>
            <a:ext cx="2827387" cy="1203785"/>
            <a:chOff x="345906" y="220066"/>
            <a:chExt cx="3691758" cy="1387559"/>
          </a:xfrm>
        </p:grpSpPr>
        <p:sp>
          <p:nvSpPr>
            <p:cNvPr id="9" name="Rectangle 8">
              <a:extLst>
                <a:ext uri="{FF2B5EF4-FFF2-40B4-BE49-F238E27FC236}">
                  <a16:creationId xmlns:a16="http://schemas.microsoft.com/office/drawing/2014/main" id="{5B4446CD-8297-D084-FD49-A00591B3C54F}"/>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0" name="Bild 10">
              <a:extLst>
                <a:ext uri="{FF2B5EF4-FFF2-40B4-BE49-F238E27FC236}">
                  <a16:creationId xmlns:a16="http://schemas.microsoft.com/office/drawing/2014/main" id="{AD29D6BF-C9B1-E457-1DA8-3EE13E0FAD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861" y="220066"/>
              <a:ext cx="2088802" cy="1274523"/>
            </a:xfrm>
            <a:prstGeom prst="rect">
              <a:avLst/>
            </a:prstGeom>
          </p:spPr>
        </p:pic>
        <p:pic>
          <p:nvPicPr>
            <p:cNvPr id="11" name="Bild 4">
              <a:extLst>
                <a:ext uri="{FF2B5EF4-FFF2-40B4-BE49-F238E27FC236}">
                  <a16:creationId xmlns:a16="http://schemas.microsoft.com/office/drawing/2014/main" id="{5F5EEF00-040C-BBDA-3E4A-ADBAB137DB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929" y="241125"/>
              <a:ext cx="1486944" cy="1274523"/>
            </a:xfrm>
            <a:prstGeom prst="rect">
              <a:avLst/>
            </a:prstGeom>
          </p:spPr>
        </p:pic>
      </p:grpSp>
      <p:sp>
        <p:nvSpPr>
          <p:cNvPr id="4" name="TextBox 3">
            <a:extLst>
              <a:ext uri="{FF2B5EF4-FFF2-40B4-BE49-F238E27FC236}">
                <a16:creationId xmlns:a16="http://schemas.microsoft.com/office/drawing/2014/main" id="{BC43045E-83C5-B856-048E-65A0C7AA6503}"/>
              </a:ext>
            </a:extLst>
          </p:cNvPr>
          <p:cNvSpPr txBox="1"/>
          <p:nvPr/>
        </p:nvSpPr>
        <p:spPr>
          <a:xfrm>
            <a:off x="3384213" y="506740"/>
            <a:ext cx="5825101" cy="523220"/>
          </a:xfrm>
          <a:prstGeom prst="rect">
            <a:avLst/>
          </a:prstGeom>
          <a:solidFill>
            <a:schemeClr val="bg2"/>
          </a:solidFill>
        </p:spPr>
        <p:txBody>
          <a:bodyPr wrap="square" rtlCol="0">
            <a:spAutoFit/>
          </a:bodyPr>
          <a:lstStyle/>
          <a:p>
            <a:r>
              <a:rPr lang="en-SE" sz="2800" b="1" dirty="0"/>
              <a:t>Our forest bathing method- resources</a:t>
            </a:r>
          </a:p>
        </p:txBody>
      </p:sp>
    </p:spTree>
    <p:extLst>
      <p:ext uri="{BB962C8B-B14F-4D97-AF65-F5344CB8AC3E}">
        <p14:creationId xmlns:p14="http://schemas.microsoft.com/office/powerpoint/2010/main" val="1771949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tree&#10;&#10;Description automatically generated">
            <a:extLst>
              <a:ext uri="{FF2B5EF4-FFF2-40B4-BE49-F238E27FC236}">
                <a16:creationId xmlns:a16="http://schemas.microsoft.com/office/drawing/2014/main" id="{D1BCC25F-1ACE-FE52-0FB7-BD6F3748AD41}"/>
              </a:ext>
            </a:extLst>
          </p:cNvPr>
          <p:cNvPicPr>
            <a:picLocks noChangeAspect="1"/>
          </p:cNvPicPr>
          <p:nvPr/>
        </p:nvPicPr>
        <p:blipFill rotWithShape="1">
          <a:blip r:embed="rId3"/>
          <a:srcRect b="260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8" name="Group 7">
            <a:extLst>
              <a:ext uri="{FF2B5EF4-FFF2-40B4-BE49-F238E27FC236}">
                <a16:creationId xmlns:a16="http://schemas.microsoft.com/office/drawing/2014/main" id="{D79AE347-3BDA-6EEB-2555-76BF89417F68}"/>
              </a:ext>
            </a:extLst>
          </p:cNvPr>
          <p:cNvGrpSpPr/>
          <p:nvPr/>
        </p:nvGrpSpPr>
        <p:grpSpPr>
          <a:xfrm>
            <a:off x="-108591" y="6315076"/>
            <a:ext cx="12409181" cy="542924"/>
            <a:chOff x="-108591" y="6315076"/>
            <a:chExt cx="12409181" cy="542924"/>
          </a:xfrm>
        </p:grpSpPr>
        <p:sp>
          <p:nvSpPr>
            <p:cNvPr id="9" name="Rectangle 8">
              <a:extLst>
                <a:ext uri="{FF2B5EF4-FFF2-40B4-BE49-F238E27FC236}">
                  <a16:creationId xmlns:a16="http://schemas.microsoft.com/office/drawing/2014/main" id="{677F691D-0E29-4B18-BBA2-ECDD329A8ED7}"/>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 name="Picture 2">
              <a:extLst>
                <a:ext uri="{FF2B5EF4-FFF2-40B4-BE49-F238E27FC236}">
                  <a16:creationId xmlns:a16="http://schemas.microsoft.com/office/drawing/2014/main" id="{18AFD129-1471-DAA5-8A13-025F562E1F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701AEFF-516C-86F2-2832-0CCBD71A9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1C1E53F-B29A-1ED8-60D8-91510D578A38}"/>
                </a:ext>
              </a:extLst>
            </p:cNvPr>
            <p:cNvPicPr>
              <a:picLocks noChangeAspect="1"/>
            </p:cNvPicPr>
            <p:nvPr/>
          </p:nvPicPr>
          <p:blipFill rotWithShape="1">
            <a:blip r:embed="rId5">
              <a:clrChange>
                <a:clrFrom>
                  <a:srgbClr val="FFFFFF"/>
                </a:clrFrom>
                <a:clrTo>
                  <a:srgbClr val="FFFFFF">
                    <a:alpha val="0"/>
                  </a:srgbClr>
                </a:clrTo>
              </a:clrChange>
            </a:blip>
            <a:srcRect t="11150"/>
            <a:stretch/>
          </p:blipFill>
          <p:spPr>
            <a:xfrm>
              <a:off x="5100422" y="6362886"/>
              <a:ext cx="1991153" cy="455573"/>
            </a:xfrm>
            <a:prstGeom prst="rect">
              <a:avLst/>
            </a:prstGeom>
          </p:spPr>
        </p:pic>
      </p:grpSp>
      <p:pic>
        <p:nvPicPr>
          <p:cNvPr id="4" name="Picture 3" descr="Logo&#10;&#10;Description automatically generated">
            <a:extLst>
              <a:ext uri="{FF2B5EF4-FFF2-40B4-BE49-F238E27FC236}">
                <a16:creationId xmlns:a16="http://schemas.microsoft.com/office/drawing/2014/main" id="{A45141DE-3A0E-6234-18ED-680A90485675}"/>
              </a:ext>
            </a:extLst>
          </p:cNvPr>
          <p:cNvPicPr>
            <a:picLocks noChangeAspect="1"/>
          </p:cNvPicPr>
          <p:nvPr/>
        </p:nvPicPr>
        <p:blipFill>
          <a:blip r:embed="rId6"/>
          <a:stretch>
            <a:fillRect/>
          </a:stretch>
        </p:blipFill>
        <p:spPr>
          <a:xfrm>
            <a:off x="10205349" y="0"/>
            <a:ext cx="1727200" cy="768350"/>
          </a:xfrm>
          <a:prstGeom prst="rect">
            <a:avLst/>
          </a:prstGeom>
        </p:spPr>
      </p:pic>
      <p:sp>
        <p:nvSpPr>
          <p:cNvPr id="3" name="TextBox 2">
            <a:extLst>
              <a:ext uri="{FF2B5EF4-FFF2-40B4-BE49-F238E27FC236}">
                <a16:creationId xmlns:a16="http://schemas.microsoft.com/office/drawing/2014/main" id="{34A5C5B5-8BC1-46CE-1672-F7EAFC0FB2E0}"/>
              </a:ext>
            </a:extLst>
          </p:cNvPr>
          <p:cNvSpPr txBox="1"/>
          <p:nvPr/>
        </p:nvSpPr>
        <p:spPr>
          <a:xfrm>
            <a:off x="3375192" y="596845"/>
            <a:ext cx="5629011" cy="954107"/>
          </a:xfrm>
          <a:prstGeom prst="rect">
            <a:avLst/>
          </a:prstGeom>
          <a:solidFill>
            <a:schemeClr val="bg2"/>
          </a:solidFill>
        </p:spPr>
        <p:txBody>
          <a:bodyPr wrap="square" rtlCol="0">
            <a:spAutoFit/>
          </a:bodyPr>
          <a:lstStyle/>
          <a:p>
            <a:r>
              <a:rPr lang="en-SE" sz="2800" b="1" dirty="0"/>
              <a:t>Thank you for your participation. </a:t>
            </a:r>
            <a:br>
              <a:rPr lang="en-SE" sz="2800" b="1" dirty="0"/>
            </a:br>
            <a:r>
              <a:rPr lang="en-SE" sz="2800" b="1" dirty="0"/>
              <a:t>See you soon!</a:t>
            </a:r>
          </a:p>
        </p:txBody>
      </p:sp>
      <p:sp>
        <p:nvSpPr>
          <p:cNvPr id="5" name="TextBox 4">
            <a:extLst>
              <a:ext uri="{FF2B5EF4-FFF2-40B4-BE49-F238E27FC236}">
                <a16:creationId xmlns:a16="http://schemas.microsoft.com/office/drawing/2014/main" id="{E4C3FF82-36A1-5117-BE6B-A77F3502CA6C}"/>
              </a:ext>
            </a:extLst>
          </p:cNvPr>
          <p:cNvSpPr txBox="1"/>
          <p:nvPr/>
        </p:nvSpPr>
        <p:spPr>
          <a:xfrm>
            <a:off x="1685417" y="2644170"/>
            <a:ext cx="5085497" cy="1077218"/>
          </a:xfrm>
          <a:prstGeom prst="rect">
            <a:avLst/>
          </a:prstGeom>
          <a:solidFill>
            <a:schemeClr val="bg2"/>
          </a:solidFill>
        </p:spPr>
        <p:txBody>
          <a:bodyPr wrap="square" rtlCol="0">
            <a:spAutoFit/>
          </a:bodyPr>
          <a:lstStyle/>
          <a:p>
            <a:r>
              <a:rPr lang="en-SE" sz="3200" b="1" dirty="0"/>
              <a:t>Lali: </a:t>
            </a:r>
            <a:r>
              <a:rPr lang="en-SE" sz="3200" b="1" dirty="0">
                <a:hlinkClick r:id="rId7"/>
              </a:rPr>
              <a:t>lali.lindell@lnu.se</a:t>
            </a:r>
            <a:endParaRPr lang="en-SE" sz="3200" b="1" dirty="0"/>
          </a:p>
          <a:p>
            <a:r>
              <a:rPr lang="en-SE" sz="3200" b="1" dirty="0"/>
              <a:t>Jenny: </a:t>
            </a:r>
            <a:r>
              <a:rPr lang="en-SE" sz="3200" b="1" dirty="0">
                <a:hlinkClick r:id="rId8"/>
              </a:rPr>
              <a:t>jenny.lovebo@lnu.se</a:t>
            </a:r>
            <a:endParaRPr lang="en-SE" sz="3200" b="1" dirty="0"/>
          </a:p>
        </p:txBody>
      </p:sp>
      <p:grpSp>
        <p:nvGrpSpPr>
          <p:cNvPr id="6" name="Group 5">
            <a:extLst>
              <a:ext uri="{FF2B5EF4-FFF2-40B4-BE49-F238E27FC236}">
                <a16:creationId xmlns:a16="http://schemas.microsoft.com/office/drawing/2014/main" id="{EBD2CF6F-1C19-2888-A442-50DEB0E0A732}"/>
              </a:ext>
            </a:extLst>
          </p:cNvPr>
          <p:cNvGrpSpPr/>
          <p:nvPr/>
        </p:nvGrpSpPr>
        <p:grpSpPr>
          <a:xfrm>
            <a:off x="259451" y="176038"/>
            <a:ext cx="2827387" cy="1203785"/>
            <a:chOff x="345906" y="220066"/>
            <a:chExt cx="3691758" cy="1387559"/>
          </a:xfrm>
        </p:grpSpPr>
        <p:sp>
          <p:nvSpPr>
            <p:cNvPr id="14" name="Rectangle 13">
              <a:extLst>
                <a:ext uri="{FF2B5EF4-FFF2-40B4-BE49-F238E27FC236}">
                  <a16:creationId xmlns:a16="http://schemas.microsoft.com/office/drawing/2014/main" id="{333D4C68-E475-2C51-1983-69C43B5D1546}"/>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5" name="Bild 10">
              <a:extLst>
                <a:ext uri="{FF2B5EF4-FFF2-40B4-BE49-F238E27FC236}">
                  <a16:creationId xmlns:a16="http://schemas.microsoft.com/office/drawing/2014/main" id="{4E6958DC-8F0E-156F-4FED-9F74A8651E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8861" y="220066"/>
              <a:ext cx="2088802" cy="1274523"/>
            </a:xfrm>
            <a:prstGeom prst="rect">
              <a:avLst/>
            </a:prstGeom>
          </p:spPr>
        </p:pic>
        <p:pic>
          <p:nvPicPr>
            <p:cNvPr id="16" name="Bild 4">
              <a:extLst>
                <a:ext uri="{FF2B5EF4-FFF2-40B4-BE49-F238E27FC236}">
                  <a16:creationId xmlns:a16="http://schemas.microsoft.com/office/drawing/2014/main" id="{CDF4ACBB-F45E-BB52-4BFF-2D48A74DD5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6929" y="241125"/>
              <a:ext cx="1486944" cy="1274523"/>
            </a:xfrm>
            <a:prstGeom prst="rect">
              <a:avLst/>
            </a:prstGeom>
          </p:spPr>
        </p:pic>
      </p:grpSp>
    </p:spTree>
    <p:extLst>
      <p:ext uri="{BB962C8B-B14F-4D97-AF65-F5344CB8AC3E}">
        <p14:creationId xmlns:p14="http://schemas.microsoft.com/office/powerpoint/2010/main" val="26985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grass, outdoor, tree&#10;&#10;Description automatically generated">
            <a:extLst>
              <a:ext uri="{FF2B5EF4-FFF2-40B4-BE49-F238E27FC236}">
                <a16:creationId xmlns:a16="http://schemas.microsoft.com/office/drawing/2014/main" id="{D1BCC25F-1ACE-FE52-0FB7-BD6F3748AD41}"/>
              </a:ext>
            </a:extLst>
          </p:cNvPr>
          <p:cNvPicPr>
            <a:picLocks noChangeAspect="1"/>
          </p:cNvPicPr>
          <p:nvPr/>
        </p:nvPicPr>
        <p:blipFill rotWithShape="1">
          <a:blip r:embed="rId3"/>
          <a:srcRect b="260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8" name="Group 7">
            <a:extLst>
              <a:ext uri="{FF2B5EF4-FFF2-40B4-BE49-F238E27FC236}">
                <a16:creationId xmlns:a16="http://schemas.microsoft.com/office/drawing/2014/main" id="{D79AE347-3BDA-6EEB-2555-76BF89417F68}"/>
              </a:ext>
            </a:extLst>
          </p:cNvPr>
          <p:cNvGrpSpPr/>
          <p:nvPr/>
        </p:nvGrpSpPr>
        <p:grpSpPr>
          <a:xfrm>
            <a:off x="-108591" y="6315076"/>
            <a:ext cx="12409181" cy="542924"/>
            <a:chOff x="-108591" y="6315076"/>
            <a:chExt cx="12409181" cy="542924"/>
          </a:xfrm>
        </p:grpSpPr>
        <p:sp>
          <p:nvSpPr>
            <p:cNvPr id="9" name="Rectangle 8">
              <a:extLst>
                <a:ext uri="{FF2B5EF4-FFF2-40B4-BE49-F238E27FC236}">
                  <a16:creationId xmlns:a16="http://schemas.microsoft.com/office/drawing/2014/main" id="{677F691D-0E29-4B18-BBA2-ECDD329A8ED7}"/>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 name="Picture 2">
              <a:extLst>
                <a:ext uri="{FF2B5EF4-FFF2-40B4-BE49-F238E27FC236}">
                  <a16:creationId xmlns:a16="http://schemas.microsoft.com/office/drawing/2014/main" id="{18AFD129-1471-DAA5-8A13-025F562E1F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701AEFF-516C-86F2-2832-0CCBD71A9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1C1E53F-B29A-1ED8-60D8-91510D578A38}"/>
                </a:ext>
              </a:extLst>
            </p:cNvPr>
            <p:cNvPicPr>
              <a:picLocks noChangeAspect="1"/>
            </p:cNvPicPr>
            <p:nvPr/>
          </p:nvPicPr>
          <p:blipFill rotWithShape="1">
            <a:blip r:embed="rId5">
              <a:clrChange>
                <a:clrFrom>
                  <a:srgbClr val="FFFFFF"/>
                </a:clrFrom>
                <a:clrTo>
                  <a:srgbClr val="FFFFFF">
                    <a:alpha val="0"/>
                  </a:srgbClr>
                </a:clrTo>
              </a:clrChange>
            </a:blip>
            <a:srcRect t="11150"/>
            <a:stretch/>
          </p:blipFill>
          <p:spPr>
            <a:xfrm>
              <a:off x="5100422" y="6362886"/>
              <a:ext cx="1991153" cy="455573"/>
            </a:xfrm>
            <a:prstGeom prst="rect">
              <a:avLst/>
            </a:prstGeom>
          </p:spPr>
        </p:pic>
      </p:grpSp>
      <p:pic>
        <p:nvPicPr>
          <p:cNvPr id="4" name="Picture 3" descr="Logo&#10;&#10;Description automatically generated">
            <a:extLst>
              <a:ext uri="{FF2B5EF4-FFF2-40B4-BE49-F238E27FC236}">
                <a16:creationId xmlns:a16="http://schemas.microsoft.com/office/drawing/2014/main" id="{A45141DE-3A0E-6234-18ED-680A90485675}"/>
              </a:ext>
            </a:extLst>
          </p:cNvPr>
          <p:cNvPicPr>
            <a:picLocks noChangeAspect="1"/>
          </p:cNvPicPr>
          <p:nvPr/>
        </p:nvPicPr>
        <p:blipFill>
          <a:blip r:embed="rId6"/>
          <a:stretch>
            <a:fillRect/>
          </a:stretch>
        </p:blipFill>
        <p:spPr>
          <a:xfrm>
            <a:off x="10205349" y="0"/>
            <a:ext cx="1727200" cy="768350"/>
          </a:xfrm>
          <a:prstGeom prst="rect">
            <a:avLst/>
          </a:prstGeom>
        </p:spPr>
      </p:pic>
      <p:sp>
        <p:nvSpPr>
          <p:cNvPr id="6" name="TextBox 5">
            <a:extLst>
              <a:ext uri="{FF2B5EF4-FFF2-40B4-BE49-F238E27FC236}">
                <a16:creationId xmlns:a16="http://schemas.microsoft.com/office/drawing/2014/main" id="{118B87D2-8A63-B718-82D3-9CFF8B94CE9E}"/>
              </a:ext>
            </a:extLst>
          </p:cNvPr>
          <p:cNvSpPr txBox="1"/>
          <p:nvPr/>
        </p:nvSpPr>
        <p:spPr>
          <a:xfrm>
            <a:off x="2705878" y="2756883"/>
            <a:ext cx="3707986" cy="1569660"/>
          </a:xfrm>
          <a:prstGeom prst="rect">
            <a:avLst/>
          </a:prstGeom>
          <a:solidFill>
            <a:schemeClr val="bg2"/>
          </a:solidFill>
        </p:spPr>
        <p:txBody>
          <a:bodyPr wrap="square" rtlCol="0">
            <a:spAutoFit/>
          </a:bodyPr>
          <a:lstStyle/>
          <a:p>
            <a:r>
              <a:rPr lang="en-SE" sz="3200" b="1" dirty="0"/>
              <a:t>Low cost</a:t>
            </a:r>
          </a:p>
          <a:p>
            <a:r>
              <a:rPr lang="en-SE" sz="3200" b="1" dirty="0"/>
              <a:t>Flexible</a:t>
            </a:r>
          </a:p>
          <a:p>
            <a:r>
              <a:rPr lang="en-SE" sz="3200" b="1" dirty="0"/>
              <a:t>Easy</a:t>
            </a:r>
          </a:p>
        </p:txBody>
      </p:sp>
      <p:grpSp>
        <p:nvGrpSpPr>
          <p:cNvPr id="15" name="Group 14">
            <a:extLst>
              <a:ext uri="{FF2B5EF4-FFF2-40B4-BE49-F238E27FC236}">
                <a16:creationId xmlns:a16="http://schemas.microsoft.com/office/drawing/2014/main" id="{921C7E9F-7A5D-D858-9637-E06FB091DF30}"/>
              </a:ext>
            </a:extLst>
          </p:cNvPr>
          <p:cNvGrpSpPr/>
          <p:nvPr/>
        </p:nvGrpSpPr>
        <p:grpSpPr>
          <a:xfrm>
            <a:off x="141730" y="162372"/>
            <a:ext cx="2827387" cy="1203785"/>
            <a:chOff x="345906" y="220066"/>
            <a:chExt cx="3691758" cy="1387559"/>
          </a:xfrm>
        </p:grpSpPr>
        <p:sp>
          <p:nvSpPr>
            <p:cNvPr id="16" name="Rectangle 15">
              <a:extLst>
                <a:ext uri="{FF2B5EF4-FFF2-40B4-BE49-F238E27FC236}">
                  <a16:creationId xmlns:a16="http://schemas.microsoft.com/office/drawing/2014/main" id="{868593C3-8492-1AB7-0500-1C508566E00D}"/>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7" name="Bild 10">
              <a:extLst>
                <a:ext uri="{FF2B5EF4-FFF2-40B4-BE49-F238E27FC236}">
                  <a16:creationId xmlns:a16="http://schemas.microsoft.com/office/drawing/2014/main" id="{34BD47AB-13D6-FE1D-95C1-F4BFE2ABAC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8861" y="220066"/>
              <a:ext cx="2088802" cy="1274523"/>
            </a:xfrm>
            <a:prstGeom prst="rect">
              <a:avLst/>
            </a:prstGeom>
          </p:spPr>
        </p:pic>
        <p:pic>
          <p:nvPicPr>
            <p:cNvPr id="18" name="Bild 4">
              <a:extLst>
                <a:ext uri="{FF2B5EF4-FFF2-40B4-BE49-F238E27FC236}">
                  <a16:creationId xmlns:a16="http://schemas.microsoft.com/office/drawing/2014/main" id="{CDD316D1-EE79-09E9-C43A-47BADA23C7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929" y="241125"/>
              <a:ext cx="1486944" cy="1274523"/>
            </a:xfrm>
            <a:prstGeom prst="rect">
              <a:avLst/>
            </a:prstGeom>
          </p:spPr>
        </p:pic>
      </p:grpSp>
      <p:sp>
        <p:nvSpPr>
          <p:cNvPr id="19" name="TextBox 18">
            <a:extLst>
              <a:ext uri="{FF2B5EF4-FFF2-40B4-BE49-F238E27FC236}">
                <a16:creationId xmlns:a16="http://schemas.microsoft.com/office/drawing/2014/main" id="{E3B43718-EE44-21C8-495F-71BEA68B456B}"/>
              </a:ext>
            </a:extLst>
          </p:cNvPr>
          <p:cNvSpPr txBox="1"/>
          <p:nvPr/>
        </p:nvSpPr>
        <p:spPr>
          <a:xfrm>
            <a:off x="3128218" y="517813"/>
            <a:ext cx="6126306" cy="523220"/>
          </a:xfrm>
          <a:prstGeom prst="rect">
            <a:avLst/>
          </a:prstGeom>
          <a:solidFill>
            <a:schemeClr val="bg2"/>
          </a:solidFill>
        </p:spPr>
        <p:txBody>
          <a:bodyPr wrap="square" rtlCol="0">
            <a:spAutoFit/>
          </a:bodyPr>
          <a:lstStyle/>
          <a:p>
            <a:r>
              <a:rPr lang="en-SE" sz="2800" b="1" dirty="0"/>
              <a:t>Self-guided forest bathing for wellbeing</a:t>
            </a:r>
          </a:p>
        </p:txBody>
      </p:sp>
    </p:spTree>
    <p:extLst>
      <p:ext uri="{BB962C8B-B14F-4D97-AF65-F5344CB8AC3E}">
        <p14:creationId xmlns:p14="http://schemas.microsoft.com/office/powerpoint/2010/main" val="308761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3" name="TextBox 2">
            <a:extLst>
              <a:ext uri="{FF2B5EF4-FFF2-40B4-BE49-F238E27FC236}">
                <a16:creationId xmlns:a16="http://schemas.microsoft.com/office/drawing/2014/main" id="{D6E062F6-9D21-4A0C-1F9E-0A43777F371F}"/>
              </a:ext>
            </a:extLst>
          </p:cNvPr>
          <p:cNvSpPr txBox="1"/>
          <p:nvPr/>
        </p:nvSpPr>
        <p:spPr>
          <a:xfrm>
            <a:off x="837890" y="1496471"/>
            <a:ext cx="9873653" cy="3108543"/>
          </a:xfrm>
          <a:prstGeom prst="rect">
            <a:avLst/>
          </a:prstGeom>
          <a:noFill/>
        </p:spPr>
        <p:txBody>
          <a:bodyPr wrap="square" rtlCol="0">
            <a:spAutoFit/>
          </a:bodyPr>
          <a:lstStyle/>
          <a:p>
            <a:pPr marL="342900" indent="-342900">
              <a:buAutoNum type="arabicParenR"/>
            </a:pPr>
            <a:r>
              <a:rPr lang="en-GB" sz="2800" dirty="0"/>
              <a:t>Forest bath with certified forest bathing guide</a:t>
            </a:r>
          </a:p>
          <a:p>
            <a:pPr marL="342900" indent="-342900">
              <a:buAutoNum type="arabicParenR"/>
            </a:pPr>
            <a:r>
              <a:rPr lang="en-GB" sz="2800" dirty="0"/>
              <a:t>Self-guided forest bathing, ca 120min each week</a:t>
            </a:r>
          </a:p>
          <a:p>
            <a:pPr marL="342900" indent="-342900">
              <a:buAutoNum type="arabicParenR"/>
            </a:pPr>
            <a:endParaRPr lang="en-GB" sz="2800" dirty="0"/>
          </a:p>
          <a:p>
            <a:pPr marL="342900" indent="-342900">
              <a:buAutoNum type="arabicParenR"/>
            </a:pPr>
            <a:endParaRPr lang="en-GB" sz="2800" dirty="0"/>
          </a:p>
          <a:p>
            <a:endParaRPr lang="en-GB" sz="2800" dirty="0"/>
          </a:p>
          <a:p>
            <a:endParaRPr lang="en-GB" sz="2800" dirty="0"/>
          </a:p>
          <a:p>
            <a:endParaRPr lang="en-SE" sz="2800" dirty="0"/>
          </a:p>
        </p:txBody>
      </p:sp>
      <p:sp>
        <p:nvSpPr>
          <p:cNvPr id="5" name="TextBox 4">
            <a:extLst>
              <a:ext uri="{FF2B5EF4-FFF2-40B4-BE49-F238E27FC236}">
                <a16:creationId xmlns:a16="http://schemas.microsoft.com/office/drawing/2014/main" id="{21A69193-C514-7284-AD24-217A8D075F71}"/>
              </a:ext>
            </a:extLst>
          </p:cNvPr>
          <p:cNvSpPr txBox="1"/>
          <p:nvPr/>
        </p:nvSpPr>
        <p:spPr>
          <a:xfrm>
            <a:off x="837890" y="2850230"/>
            <a:ext cx="10343916" cy="3170099"/>
          </a:xfrm>
          <a:prstGeom prst="rect">
            <a:avLst/>
          </a:prstGeom>
          <a:noFill/>
        </p:spPr>
        <p:txBody>
          <a:bodyPr wrap="square" rtlCol="0">
            <a:spAutoFit/>
          </a:bodyPr>
          <a:lstStyle/>
          <a:p>
            <a:r>
              <a:rPr lang="en-GB" sz="2000" dirty="0"/>
              <a:t>- You can divide the time into shorter sections but keep in mind that each session should last </a:t>
            </a:r>
            <a:r>
              <a:rPr lang="en-GB" sz="2000" b="1" dirty="0"/>
              <a:t>at least 20 minutes. </a:t>
            </a:r>
          </a:p>
          <a:p>
            <a:pPr marL="342900" indent="-342900">
              <a:buFontTx/>
              <a:buChar char="-"/>
            </a:pPr>
            <a:endParaRPr lang="en-GB" sz="2000" b="1" dirty="0"/>
          </a:p>
          <a:p>
            <a:r>
              <a:rPr lang="en-SE" sz="2000" dirty="0"/>
              <a:t>-</a:t>
            </a:r>
            <a:r>
              <a:rPr lang="en-GB" sz="2000" dirty="0"/>
              <a:t> You can perform forest bathing on the days and times that suit you.</a:t>
            </a:r>
            <a:endParaRPr lang="en-SE" sz="2000" dirty="0"/>
          </a:p>
          <a:p>
            <a:endParaRPr lang="en-GB" sz="2000" b="1" dirty="0"/>
          </a:p>
          <a:p>
            <a:r>
              <a:rPr lang="en-SE" sz="2000" dirty="0"/>
              <a:t>- </a:t>
            </a:r>
            <a:r>
              <a:rPr lang="en-GB" sz="2000" dirty="0"/>
              <a:t>You can do the forest bath with a forest bath buddy, remember to focus on your inner experience and interaction with the forest, and </a:t>
            </a:r>
            <a:r>
              <a:rPr lang="en-GB" sz="2000" b="1" dirty="0"/>
              <a:t>do the forest bath in silence</a:t>
            </a:r>
            <a:r>
              <a:rPr lang="en-GB" sz="2000" dirty="0"/>
              <a:t>.</a:t>
            </a:r>
          </a:p>
          <a:p>
            <a:endParaRPr lang="en-SE" sz="2000" dirty="0"/>
          </a:p>
          <a:p>
            <a:r>
              <a:rPr lang="en-SE" sz="2000" dirty="0"/>
              <a:t>-</a:t>
            </a:r>
            <a:r>
              <a:rPr lang="en-GB" sz="2000" dirty="0"/>
              <a:t> Choose a forest or grove that works for you. You can go to a nature reserve, a forest outside the city, or to a park where there are forest groves where you can perform the forest bath.</a:t>
            </a:r>
            <a:endParaRPr lang="en-SE" sz="2000" dirty="0"/>
          </a:p>
        </p:txBody>
      </p:sp>
      <p:sp>
        <p:nvSpPr>
          <p:cNvPr id="7" name="TextBox 6">
            <a:extLst>
              <a:ext uri="{FF2B5EF4-FFF2-40B4-BE49-F238E27FC236}">
                <a16:creationId xmlns:a16="http://schemas.microsoft.com/office/drawing/2014/main" id="{3E51F449-F260-E75E-EFA8-1A4AAD08F0FA}"/>
              </a:ext>
            </a:extLst>
          </p:cNvPr>
          <p:cNvSpPr txBox="1"/>
          <p:nvPr/>
        </p:nvSpPr>
        <p:spPr>
          <a:xfrm>
            <a:off x="994644" y="527204"/>
            <a:ext cx="7136986" cy="584775"/>
          </a:xfrm>
          <a:prstGeom prst="rect">
            <a:avLst/>
          </a:prstGeom>
          <a:solidFill>
            <a:schemeClr val="bg2"/>
          </a:solidFill>
        </p:spPr>
        <p:txBody>
          <a:bodyPr wrap="square" rtlCol="0">
            <a:spAutoFit/>
          </a:bodyPr>
          <a:lstStyle/>
          <a:p>
            <a:r>
              <a:rPr lang="en-SE" sz="3200" b="1" dirty="0"/>
              <a:t>Self-guided forest bathing for wellbeing</a:t>
            </a:r>
          </a:p>
        </p:txBody>
      </p:sp>
      <p:pic>
        <p:nvPicPr>
          <p:cNvPr id="2" name="Platshållare för innehåll 4">
            <a:extLst>
              <a:ext uri="{FF2B5EF4-FFF2-40B4-BE49-F238E27FC236}">
                <a16:creationId xmlns:a16="http://schemas.microsoft.com/office/drawing/2014/main" id="{554FFC06-46CD-FF5D-0DFB-CC68C5AAC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8138" y="1383829"/>
            <a:ext cx="1657006" cy="146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95B9DF4-D54D-2EAF-71FE-C0A3B20CB43C}"/>
              </a:ext>
            </a:extLst>
          </p:cNvPr>
          <p:cNvGrpSpPr/>
          <p:nvPr/>
        </p:nvGrpSpPr>
        <p:grpSpPr>
          <a:xfrm>
            <a:off x="9174813" y="244679"/>
            <a:ext cx="2827387" cy="1203785"/>
            <a:chOff x="345906" y="220066"/>
            <a:chExt cx="3691758" cy="1387559"/>
          </a:xfrm>
        </p:grpSpPr>
        <p:sp>
          <p:nvSpPr>
            <p:cNvPr id="8" name="Rectangle 7">
              <a:extLst>
                <a:ext uri="{FF2B5EF4-FFF2-40B4-BE49-F238E27FC236}">
                  <a16:creationId xmlns:a16="http://schemas.microsoft.com/office/drawing/2014/main" id="{D69F9857-DF08-6483-4DB6-62F5D2167F06}"/>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9" name="Bild 10">
              <a:extLst>
                <a:ext uri="{FF2B5EF4-FFF2-40B4-BE49-F238E27FC236}">
                  <a16:creationId xmlns:a16="http://schemas.microsoft.com/office/drawing/2014/main" id="{D1120835-49DE-B51C-BF69-04827EB3A8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8861" y="220066"/>
              <a:ext cx="2088802" cy="1274523"/>
            </a:xfrm>
            <a:prstGeom prst="rect">
              <a:avLst/>
            </a:prstGeom>
          </p:spPr>
        </p:pic>
        <p:pic>
          <p:nvPicPr>
            <p:cNvPr id="10" name="Bild 4">
              <a:extLst>
                <a:ext uri="{FF2B5EF4-FFF2-40B4-BE49-F238E27FC236}">
                  <a16:creationId xmlns:a16="http://schemas.microsoft.com/office/drawing/2014/main" id="{8335D449-6EF9-C227-D3A7-6E3FD369DD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929" y="241125"/>
              <a:ext cx="1486944" cy="1274523"/>
            </a:xfrm>
            <a:prstGeom prst="rect">
              <a:avLst/>
            </a:prstGeom>
          </p:spPr>
        </p:pic>
      </p:grpSp>
    </p:spTree>
    <p:extLst>
      <p:ext uri="{BB962C8B-B14F-4D97-AF65-F5344CB8AC3E}">
        <p14:creationId xmlns:p14="http://schemas.microsoft.com/office/powerpoint/2010/main" val="396683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3D9EC24-0044-2A14-0D6E-662B352E5E72}"/>
              </a:ext>
            </a:extLst>
          </p:cNvPr>
          <p:cNvPicPr>
            <a:picLocks noChangeAspect="1"/>
          </p:cNvPicPr>
          <p:nvPr/>
        </p:nvPicPr>
        <p:blipFill>
          <a:blip r:embed="rId2"/>
          <a:stretch>
            <a:fillRect/>
          </a:stretch>
        </p:blipFill>
        <p:spPr>
          <a:xfrm rot="585226">
            <a:off x="6446480" y="3651030"/>
            <a:ext cx="1556037" cy="2230637"/>
          </a:xfrm>
          <a:prstGeom prst="rect">
            <a:avLst/>
          </a:prstGeom>
        </p:spPr>
      </p:pic>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4">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4" name="TextBox 3">
            <a:extLst>
              <a:ext uri="{FF2B5EF4-FFF2-40B4-BE49-F238E27FC236}">
                <a16:creationId xmlns:a16="http://schemas.microsoft.com/office/drawing/2014/main" id="{CDFE5971-5C27-1AA5-7588-B6D9E93A065F}"/>
              </a:ext>
            </a:extLst>
          </p:cNvPr>
          <p:cNvSpPr txBox="1"/>
          <p:nvPr/>
        </p:nvSpPr>
        <p:spPr>
          <a:xfrm>
            <a:off x="692642" y="3545648"/>
            <a:ext cx="9235440" cy="3108543"/>
          </a:xfrm>
          <a:prstGeom prst="rect">
            <a:avLst/>
          </a:prstGeom>
          <a:noFill/>
        </p:spPr>
        <p:txBody>
          <a:bodyPr wrap="square" rtlCol="0">
            <a:spAutoFit/>
          </a:bodyPr>
          <a:lstStyle/>
          <a:p>
            <a:r>
              <a:rPr lang="en-SE" sz="2800" u="sng" dirty="0"/>
              <a:t>Tools</a:t>
            </a:r>
          </a:p>
          <a:p>
            <a:r>
              <a:rPr lang="en-SE" sz="2800" dirty="0"/>
              <a:t>Zoom-meetings</a:t>
            </a:r>
          </a:p>
          <a:p>
            <a:r>
              <a:rPr lang="en-SE" sz="2800" dirty="0"/>
              <a:t>‘Forest bath buddy’</a:t>
            </a:r>
          </a:p>
          <a:p>
            <a:r>
              <a:rPr lang="en-SE" sz="2800" dirty="0"/>
              <a:t>Forest bath card</a:t>
            </a:r>
          </a:p>
          <a:p>
            <a:r>
              <a:rPr lang="en-SE" sz="2800" dirty="0"/>
              <a:t>Forest bath diary</a:t>
            </a:r>
          </a:p>
          <a:p>
            <a:r>
              <a:rPr lang="en-SE" sz="2800" dirty="0"/>
              <a:t>Guided meditations</a:t>
            </a:r>
          </a:p>
          <a:p>
            <a:endParaRPr lang="en-SE" sz="2800" dirty="0"/>
          </a:p>
        </p:txBody>
      </p:sp>
      <p:pic>
        <p:nvPicPr>
          <p:cNvPr id="5" name="Picture 4" descr="Graphical user interface, text&#10;&#10;Description automatically generated with medium confidence">
            <a:extLst>
              <a:ext uri="{FF2B5EF4-FFF2-40B4-BE49-F238E27FC236}">
                <a16:creationId xmlns:a16="http://schemas.microsoft.com/office/drawing/2014/main" id="{B7B02724-8AB0-F8B0-36FF-0DC94B562F29}"/>
              </a:ext>
            </a:extLst>
          </p:cNvPr>
          <p:cNvPicPr>
            <a:picLocks noChangeAspect="1"/>
          </p:cNvPicPr>
          <p:nvPr/>
        </p:nvPicPr>
        <p:blipFill>
          <a:blip r:embed="rId5"/>
          <a:stretch>
            <a:fillRect/>
          </a:stretch>
        </p:blipFill>
        <p:spPr>
          <a:xfrm rot="20735716">
            <a:off x="4969293" y="3695409"/>
            <a:ext cx="1610847" cy="2288581"/>
          </a:xfrm>
          <a:prstGeom prst="rect">
            <a:avLst/>
          </a:prstGeom>
        </p:spPr>
      </p:pic>
      <p:pic>
        <p:nvPicPr>
          <p:cNvPr id="7" name="Picture 6" descr="Logo&#10;&#10;Description automatically generated">
            <a:extLst>
              <a:ext uri="{FF2B5EF4-FFF2-40B4-BE49-F238E27FC236}">
                <a16:creationId xmlns:a16="http://schemas.microsoft.com/office/drawing/2014/main" id="{EA8120AF-3CA0-2D53-1D1C-035E478EF6B8}"/>
              </a:ext>
            </a:extLst>
          </p:cNvPr>
          <p:cNvPicPr>
            <a:picLocks noChangeAspect="1"/>
          </p:cNvPicPr>
          <p:nvPr/>
        </p:nvPicPr>
        <p:blipFill>
          <a:blip r:embed="rId6"/>
          <a:stretch>
            <a:fillRect/>
          </a:stretch>
        </p:blipFill>
        <p:spPr>
          <a:xfrm>
            <a:off x="10205349" y="0"/>
            <a:ext cx="1727200" cy="768350"/>
          </a:xfrm>
          <a:prstGeom prst="rect">
            <a:avLst/>
          </a:prstGeom>
        </p:spPr>
      </p:pic>
      <p:graphicFrame>
        <p:nvGraphicFramePr>
          <p:cNvPr id="18" name="TextBox 2">
            <a:extLst>
              <a:ext uri="{FF2B5EF4-FFF2-40B4-BE49-F238E27FC236}">
                <a16:creationId xmlns:a16="http://schemas.microsoft.com/office/drawing/2014/main" id="{60ABA89C-8074-2CB9-D6D9-D37D3D635E66}"/>
              </a:ext>
            </a:extLst>
          </p:cNvPr>
          <p:cNvGraphicFramePr/>
          <p:nvPr>
            <p:extLst>
              <p:ext uri="{D42A27DB-BD31-4B8C-83A1-F6EECF244321}">
                <p14:modId xmlns:p14="http://schemas.microsoft.com/office/powerpoint/2010/main" val="3041951975"/>
              </p:ext>
            </p:extLst>
          </p:nvPr>
        </p:nvGraphicFramePr>
        <p:xfrm>
          <a:off x="837890" y="1496471"/>
          <a:ext cx="9873653" cy="18158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2F557CB0-5525-FBAE-FF86-587BD8CA1C58}"/>
              </a:ext>
            </a:extLst>
          </p:cNvPr>
          <p:cNvSpPr txBox="1"/>
          <p:nvPr/>
        </p:nvSpPr>
        <p:spPr>
          <a:xfrm>
            <a:off x="3231089" y="465267"/>
            <a:ext cx="6095791" cy="523220"/>
          </a:xfrm>
          <a:prstGeom prst="rect">
            <a:avLst/>
          </a:prstGeom>
          <a:solidFill>
            <a:schemeClr val="bg2"/>
          </a:solidFill>
        </p:spPr>
        <p:txBody>
          <a:bodyPr wrap="square" rtlCol="0">
            <a:spAutoFit/>
          </a:bodyPr>
          <a:lstStyle/>
          <a:p>
            <a:r>
              <a:rPr lang="en-SE" sz="2800" b="1" dirty="0"/>
              <a:t>Self-guided forest bathing for wellbeing</a:t>
            </a:r>
          </a:p>
        </p:txBody>
      </p:sp>
      <p:pic>
        <p:nvPicPr>
          <p:cNvPr id="10" name="Picture 9" descr="A person standing on a tree&#10;&#10;Description automatically generated with low confidence">
            <a:extLst>
              <a:ext uri="{FF2B5EF4-FFF2-40B4-BE49-F238E27FC236}">
                <a16:creationId xmlns:a16="http://schemas.microsoft.com/office/drawing/2014/main" id="{DA863038-E607-5D47-B030-1AD2ACC6D732}"/>
              </a:ext>
            </a:extLst>
          </p:cNvPr>
          <p:cNvPicPr>
            <a:picLocks noChangeAspect="1"/>
          </p:cNvPicPr>
          <p:nvPr/>
        </p:nvPicPr>
        <p:blipFill>
          <a:blip r:embed="rId12"/>
          <a:stretch>
            <a:fillRect/>
          </a:stretch>
        </p:blipFill>
        <p:spPr>
          <a:xfrm>
            <a:off x="8703267" y="3680229"/>
            <a:ext cx="1670818" cy="2381560"/>
          </a:xfrm>
          <a:prstGeom prst="rect">
            <a:avLst/>
          </a:prstGeom>
        </p:spPr>
      </p:pic>
      <p:grpSp>
        <p:nvGrpSpPr>
          <p:cNvPr id="11" name="Group 10">
            <a:extLst>
              <a:ext uri="{FF2B5EF4-FFF2-40B4-BE49-F238E27FC236}">
                <a16:creationId xmlns:a16="http://schemas.microsoft.com/office/drawing/2014/main" id="{50DC16EC-6EA4-93EA-90E7-434D0E98DE98}"/>
              </a:ext>
            </a:extLst>
          </p:cNvPr>
          <p:cNvGrpSpPr/>
          <p:nvPr/>
        </p:nvGrpSpPr>
        <p:grpSpPr>
          <a:xfrm>
            <a:off x="259451" y="176038"/>
            <a:ext cx="2827387" cy="1203785"/>
            <a:chOff x="345906" y="220066"/>
            <a:chExt cx="3691758" cy="1387559"/>
          </a:xfrm>
        </p:grpSpPr>
        <p:sp>
          <p:nvSpPr>
            <p:cNvPr id="17" name="Rectangle 16">
              <a:extLst>
                <a:ext uri="{FF2B5EF4-FFF2-40B4-BE49-F238E27FC236}">
                  <a16:creationId xmlns:a16="http://schemas.microsoft.com/office/drawing/2014/main" id="{93D5E808-7655-DA86-39A4-AC2B2179A1DC}"/>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9" name="Bild 10">
              <a:extLst>
                <a:ext uri="{FF2B5EF4-FFF2-40B4-BE49-F238E27FC236}">
                  <a16:creationId xmlns:a16="http://schemas.microsoft.com/office/drawing/2014/main" id="{6A6B477A-991B-D20D-E9F3-153C7FDBEF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48861" y="220066"/>
              <a:ext cx="2088802" cy="1274523"/>
            </a:xfrm>
            <a:prstGeom prst="rect">
              <a:avLst/>
            </a:prstGeom>
          </p:spPr>
        </p:pic>
        <p:pic>
          <p:nvPicPr>
            <p:cNvPr id="20" name="Bild 4">
              <a:extLst>
                <a:ext uri="{FF2B5EF4-FFF2-40B4-BE49-F238E27FC236}">
                  <a16:creationId xmlns:a16="http://schemas.microsoft.com/office/drawing/2014/main" id="{ED367176-76C0-E5FB-C04D-704E62B711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6929" y="241125"/>
              <a:ext cx="1486944" cy="1274523"/>
            </a:xfrm>
            <a:prstGeom prst="rect">
              <a:avLst/>
            </a:prstGeom>
          </p:spPr>
        </p:pic>
      </p:grpSp>
    </p:spTree>
    <p:extLst>
      <p:ext uri="{BB962C8B-B14F-4D97-AF65-F5344CB8AC3E}">
        <p14:creationId xmlns:p14="http://schemas.microsoft.com/office/powerpoint/2010/main" val="454021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4" name="TextBox 3">
            <a:extLst>
              <a:ext uri="{FF2B5EF4-FFF2-40B4-BE49-F238E27FC236}">
                <a16:creationId xmlns:a16="http://schemas.microsoft.com/office/drawing/2014/main" id="{CDFE5971-5C27-1AA5-7588-B6D9E93A065F}"/>
              </a:ext>
            </a:extLst>
          </p:cNvPr>
          <p:cNvSpPr txBox="1"/>
          <p:nvPr/>
        </p:nvSpPr>
        <p:spPr>
          <a:xfrm>
            <a:off x="638051" y="3644689"/>
            <a:ext cx="9235440" cy="3108543"/>
          </a:xfrm>
          <a:prstGeom prst="rect">
            <a:avLst/>
          </a:prstGeom>
          <a:noFill/>
        </p:spPr>
        <p:txBody>
          <a:bodyPr wrap="square" rtlCol="0">
            <a:spAutoFit/>
          </a:bodyPr>
          <a:lstStyle/>
          <a:p>
            <a:r>
              <a:rPr lang="en-SE" sz="2800" u="sng" dirty="0"/>
              <a:t>Tools</a:t>
            </a:r>
          </a:p>
          <a:p>
            <a:r>
              <a:rPr lang="en-SE" sz="2800" dirty="0">
                <a:highlight>
                  <a:srgbClr val="FFFF00"/>
                </a:highlight>
              </a:rPr>
              <a:t>Zoom-meetings</a:t>
            </a:r>
          </a:p>
          <a:p>
            <a:r>
              <a:rPr lang="en-SE" sz="2800" dirty="0"/>
              <a:t>‘Forest bath buddy’</a:t>
            </a:r>
          </a:p>
          <a:p>
            <a:r>
              <a:rPr lang="en-SE" sz="2800" dirty="0"/>
              <a:t>Forest bath card</a:t>
            </a:r>
          </a:p>
          <a:p>
            <a:r>
              <a:rPr lang="en-SE" sz="2800" dirty="0"/>
              <a:t>Forest bath diary</a:t>
            </a:r>
          </a:p>
          <a:p>
            <a:r>
              <a:rPr lang="en-SE" sz="2800" dirty="0"/>
              <a:t>Guided meditations</a:t>
            </a:r>
          </a:p>
          <a:p>
            <a:endParaRPr lang="en-SE" sz="2800" dirty="0"/>
          </a:p>
        </p:txBody>
      </p:sp>
      <p:pic>
        <p:nvPicPr>
          <p:cNvPr id="7" name="Picture 6" descr="Logo&#10;&#10;Description automatically generated">
            <a:extLst>
              <a:ext uri="{FF2B5EF4-FFF2-40B4-BE49-F238E27FC236}">
                <a16:creationId xmlns:a16="http://schemas.microsoft.com/office/drawing/2014/main" id="{EA8120AF-3CA0-2D53-1D1C-035E478EF6B8}"/>
              </a:ext>
            </a:extLst>
          </p:cNvPr>
          <p:cNvPicPr>
            <a:picLocks noChangeAspect="1"/>
          </p:cNvPicPr>
          <p:nvPr/>
        </p:nvPicPr>
        <p:blipFill>
          <a:blip r:embed="rId4"/>
          <a:stretch>
            <a:fillRect/>
          </a:stretch>
        </p:blipFill>
        <p:spPr>
          <a:xfrm>
            <a:off x="10205349" y="0"/>
            <a:ext cx="1727200" cy="768350"/>
          </a:xfrm>
          <a:prstGeom prst="rect">
            <a:avLst/>
          </a:prstGeom>
        </p:spPr>
      </p:pic>
      <p:graphicFrame>
        <p:nvGraphicFramePr>
          <p:cNvPr id="18" name="TextBox 2">
            <a:extLst>
              <a:ext uri="{FF2B5EF4-FFF2-40B4-BE49-F238E27FC236}">
                <a16:creationId xmlns:a16="http://schemas.microsoft.com/office/drawing/2014/main" id="{60ABA89C-8074-2CB9-D6D9-D37D3D635E66}"/>
              </a:ext>
            </a:extLst>
          </p:cNvPr>
          <p:cNvGraphicFramePr/>
          <p:nvPr/>
        </p:nvGraphicFramePr>
        <p:xfrm>
          <a:off x="837890" y="1496471"/>
          <a:ext cx="9873653" cy="18158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2F557CB0-5525-FBAE-FF86-587BD8CA1C58}"/>
              </a:ext>
            </a:extLst>
          </p:cNvPr>
          <p:cNvSpPr txBox="1"/>
          <p:nvPr/>
        </p:nvSpPr>
        <p:spPr>
          <a:xfrm>
            <a:off x="3231089" y="465267"/>
            <a:ext cx="6095791" cy="523220"/>
          </a:xfrm>
          <a:prstGeom prst="rect">
            <a:avLst/>
          </a:prstGeom>
          <a:solidFill>
            <a:schemeClr val="bg2"/>
          </a:solidFill>
        </p:spPr>
        <p:txBody>
          <a:bodyPr wrap="square" rtlCol="0">
            <a:spAutoFit/>
          </a:bodyPr>
          <a:lstStyle/>
          <a:p>
            <a:r>
              <a:rPr lang="en-SE" sz="2800" b="1" dirty="0"/>
              <a:t>Self-guided forest bathing for wellbeing</a:t>
            </a:r>
          </a:p>
        </p:txBody>
      </p:sp>
      <p:grpSp>
        <p:nvGrpSpPr>
          <p:cNvPr id="11" name="Group 10">
            <a:extLst>
              <a:ext uri="{FF2B5EF4-FFF2-40B4-BE49-F238E27FC236}">
                <a16:creationId xmlns:a16="http://schemas.microsoft.com/office/drawing/2014/main" id="{50DC16EC-6EA4-93EA-90E7-434D0E98DE98}"/>
              </a:ext>
            </a:extLst>
          </p:cNvPr>
          <p:cNvGrpSpPr/>
          <p:nvPr/>
        </p:nvGrpSpPr>
        <p:grpSpPr>
          <a:xfrm>
            <a:off x="259451" y="176038"/>
            <a:ext cx="2827387" cy="1203785"/>
            <a:chOff x="345906" y="220066"/>
            <a:chExt cx="3691758" cy="1387559"/>
          </a:xfrm>
        </p:grpSpPr>
        <p:sp>
          <p:nvSpPr>
            <p:cNvPr id="17" name="Rectangle 16">
              <a:extLst>
                <a:ext uri="{FF2B5EF4-FFF2-40B4-BE49-F238E27FC236}">
                  <a16:creationId xmlns:a16="http://schemas.microsoft.com/office/drawing/2014/main" id="{93D5E808-7655-DA86-39A4-AC2B2179A1DC}"/>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9" name="Bild 10">
              <a:extLst>
                <a:ext uri="{FF2B5EF4-FFF2-40B4-BE49-F238E27FC236}">
                  <a16:creationId xmlns:a16="http://schemas.microsoft.com/office/drawing/2014/main" id="{6A6B477A-991B-D20D-E9F3-153C7FDBE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8861" y="220066"/>
              <a:ext cx="2088802" cy="1274523"/>
            </a:xfrm>
            <a:prstGeom prst="rect">
              <a:avLst/>
            </a:prstGeom>
          </p:spPr>
        </p:pic>
        <p:pic>
          <p:nvPicPr>
            <p:cNvPr id="20" name="Bild 4">
              <a:extLst>
                <a:ext uri="{FF2B5EF4-FFF2-40B4-BE49-F238E27FC236}">
                  <a16:creationId xmlns:a16="http://schemas.microsoft.com/office/drawing/2014/main" id="{ED367176-76C0-E5FB-C04D-704E62B711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929" y="241125"/>
              <a:ext cx="1486944" cy="1274523"/>
            </a:xfrm>
            <a:prstGeom prst="rect">
              <a:avLst/>
            </a:prstGeom>
          </p:spPr>
        </p:pic>
      </p:grpSp>
      <p:sp>
        <p:nvSpPr>
          <p:cNvPr id="2" name="TextBox 1">
            <a:extLst>
              <a:ext uri="{FF2B5EF4-FFF2-40B4-BE49-F238E27FC236}">
                <a16:creationId xmlns:a16="http://schemas.microsoft.com/office/drawing/2014/main" id="{98E8A6E3-3DE5-BD14-784B-5417C0265454}"/>
              </a:ext>
            </a:extLst>
          </p:cNvPr>
          <p:cNvSpPr txBox="1"/>
          <p:nvPr/>
        </p:nvSpPr>
        <p:spPr>
          <a:xfrm>
            <a:off x="6157315" y="3969283"/>
            <a:ext cx="4911634" cy="2308324"/>
          </a:xfrm>
          <a:prstGeom prst="rect">
            <a:avLst/>
          </a:prstGeom>
          <a:noFill/>
        </p:spPr>
        <p:txBody>
          <a:bodyPr wrap="square" rtlCol="0">
            <a:spAutoFit/>
          </a:bodyPr>
          <a:lstStyle/>
          <a:p>
            <a:r>
              <a:rPr lang="en-GB" sz="2400" dirty="0"/>
              <a:t>The Zoom meetings take place on 4 occasions. They are sharing experiences of how it worked and felt to bathe in the forest. </a:t>
            </a:r>
          </a:p>
          <a:p>
            <a:endParaRPr lang="en-GB" sz="2400" dirty="0"/>
          </a:p>
          <a:p>
            <a:r>
              <a:rPr lang="en-GB" sz="2400" dirty="0"/>
              <a:t>It's ok to miss one meeting.</a:t>
            </a:r>
          </a:p>
        </p:txBody>
      </p:sp>
    </p:spTree>
    <p:extLst>
      <p:ext uri="{BB962C8B-B14F-4D97-AF65-F5344CB8AC3E}">
        <p14:creationId xmlns:p14="http://schemas.microsoft.com/office/powerpoint/2010/main" val="79985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4" name="TextBox 3">
            <a:extLst>
              <a:ext uri="{FF2B5EF4-FFF2-40B4-BE49-F238E27FC236}">
                <a16:creationId xmlns:a16="http://schemas.microsoft.com/office/drawing/2014/main" id="{CDFE5971-5C27-1AA5-7588-B6D9E93A065F}"/>
              </a:ext>
            </a:extLst>
          </p:cNvPr>
          <p:cNvSpPr txBox="1"/>
          <p:nvPr/>
        </p:nvSpPr>
        <p:spPr>
          <a:xfrm>
            <a:off x="638051" y="3644689"/>
            <a:ext cx="9235440" cy="3108543"/>
          </a:xfrm>
          <a:prstGeom prst="rect">
            <a:avLst/>
          </a:prstGeom>
          <a:noFill/>
        </p:spPr>
        <p:txBody>
          <a:bodyPr wrap="square" rtlCol="0">
            <a:spAutoFit/>
          </a:bodyPr>
          <a:lstStyle/>
          <a:p>
            <a:r>
              <a:rPr lang="en-SE" sz="2800" u="sng" dirty="0"/>
              <a:t>Tools</a:t>
            </a:r>
          </a:p>
          <a:p>
            <a:r>
              <a:rPr lang="en-SE" sz="2800" dirty="0"/>
              <a:t>Zoom-meetings</a:t>
            </a:r>
          </a:p>
          <a:p>
            <a:r>
              <a:rPr lang="en-SE" sz="2800" dirty="0"/>
              <a:t>‘Forest bath buddy’</a:t>
            </a:r>
          </a:p>
          <a:p>
            <a:r>
              <a:rPr lang="en-SE" sz="2800" dirty="0"/>
              <a:t>Forest bath card</a:t>
            </a:r>
          </a:p>
          <a:p>
            <a:r>
              <a:rPr lang="en-SE" sz="2800" dirty="0">
                <a:highlight>
                  <a:srgbClr val="FFFF00"/>
                </a:highlight>
              </a:rPr>
              <a:t>Forest bath diary</a:t>
            </a:r>
          </a:p>
          <a:p>
            <a:r>
              <a:rPr lang="en-SE" sz="2800" dirty="0"/>
              <a:t>Guided meditations</a:t>
            </a:r>
          </a:p>
          <a:p>
            <a:endParaRPr lang="en-SE" sz="2800" dirty="0"/>
          </a:p>
        </p:txBody>
      </p:sp>
      <p:pic>
        <p:nvPicPr>
          <p:cNvPr id="7" name="Picture 6" descr="Logo&#10;&#10;Description automatically generated">
            <a:extLst>
              <a:ext uri="{FF2B5EF4-FFF2-40B4-BE49-F238E27FC236}">
                <a16:creationId xmlns:a16="http://schemas.microsoft.com/office/drawing/2014/main" id="{EA8120AF-3CA0-2D53-1D1C-035E478EF6B8}"/>
              </a:ext>
            </a:extLst>
          </p:cNvPr>
          <p:cNvPicPr>
            <a:picLocks noChangeAspect="1"/>
          </p:cNvPicPr>
          <p:nvPr/>
        </p:nvPicPr>
        <p:blipFill>
          <a:blip r:embed="rId4"/>
          <a:stretch>
            <a:fillRect/>
          </a:stretch>
        </p:blipFill>
        <p:spPr>
          <a:xfrm>
            <a:off x="10205349" y="0"/>
            <a:ext cx="1727200" cy="768350"/>
          </a:xfrm>
          <a:prstGeom prst="rect">
            <a:avLst/>
          </a:prstGeom>
        </p:spPr>
      </p:pic>
      <p:graphicFrame>
        <p:nvGraphicFramePr>
          <p:cNvPr id="18" name="TextBox 2">
            <a:extLst>
              <a:ext uri="{FF2B5EF4-FFF2-40B4-BE49-F238E27FC236}">
                <a16:creationId xmlns:a16="http://schemas.microsoft.com/office/drawing/2014/main" id="{60ABA89C-8074-2CB9-D6D9-D37D3D635E66}"/>
              </a:ext>
            </a:extLst>
          </p:cNvPr>
          <p:cNvGraphicFramePr/>
          <p:nvPr/>
        </p:nvGraphicFramePr>
        <p:xfrm>
          <a:off x="837890" y="1496471"/>
          <a:ext cx="9873653" cy="18158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2F557CB0-5525-FBAE-FF86-587BD8CA1C58}"/>
              </a:ext>
            </a:extLst>
          </p:cNvPr>
          <p:cNvSpPr txBox="1"/>
          <p:nvPr/>
        </p:nvSpPr>
        <p:spPr>
          <a:xfrm>
            <a:off x="3231089" y="465267"/>
            <a:ext cx="6095791" cy="523220"/>
          </a:xfrm>
          <a:prstGeom prst="rect">
            <a:avLst/>
          </a:prstGeom>
          <a:solidFill>
            <a:schemeClr val="bg2"/>
          </a:solidFill>
        </p:spPr>
        <p:txBody>
          <a:bodyPr wrap="square" rtlCol="0">
            <a:spAutoFit/>
          </a:bodyPr>
          <a:lstStyle/>
          <a:p>
            <a:r>
              <a:rPr lang="en-SE" sz="2800" b="1" dirty="0"/>
              <a:t>Self-guided forest bathing for wellbeing</a:t>
            </a:r>
          </a:p>
        </p:txBody>
      </p:sp>
      <p:grpSp>
        <p:nvGrpSpPr>
          <p:cNvPr id="11" name="Group 10">
            <a:extLst>
              <a:ext uri="{FF2B5EF4-FFF2-40B4-BE49-F238E27FC236}">
                <a16:creationId xmlns:a16="http://schemas.microsoft.com/office/drawing/2014/main" id="{50DC16EC-6EA4-93EA-90E7-434D0E98DE98}"/>
              </a:ext>
            </a:extLst>
          </p:cNvPr>
          <p:cNvGrpSpPr/>
          <p:nvPr/>
        </p:nvGrpSpPr>
        <p:grpSpPr>
          <a:xfrm>
            <a:off x="259451" y="176038"/>
            <a:ext cx="2827387" cy="1203785"/>
            <a:chOff x="345906" y="220066"/>
            <a:chExt cx="3691758" cy="1387559"/>
          </a:xfrm>
        </p:grpSpPr>
        <p:sp>
          <p:nvSpPr>
            <p:cNvPr id="17" name="Rectangle 16">
              <a:extLst>
                <a:ext uri="{FF2B5EF4-FFF2-40B4-BE49-F238E27FC236}">
                  <a16:creationId xmlns:a16="http://schemas.microsoft.com/office/drawing/2014/main" id="{93D5E808-7655-DA86-39A4-AC2B2179A1DC}"/>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9" name="Bild 10">
              <a:extLst>
                <a:ext uri="{FF2B5EF4-FFF2-40B4-BE49-F238E27FC236}">
                  <a16:creationId xmlns:a16="http://schemas.microsoft.com/office/drawing/2014/main" id="{6A6B477A-991B-D20D-E9F3-153C7FDBE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8861" y="220066"/>
              <a:ext cx="2088802" cy="1274523"/>
            </a:xfrm>
            <a:prstGeom prst="rect">
              <a:avLst/>
            </a:prstGeom>
          </p:spPr>
        </p:pic>
        <p:pic>
          <p:nvPicPr>
            <p:cNvPr id="20" name="Bild 4">
              <a:extLst>
                <a:ext uri="{FF2B5EF4-FFF2-40B4-BE49-F238E27FC236}">
                  <a16:creationId xmlns:a16="http://schemas.microsoft.com/office/drawing/2014/main" id="{ED367176-76C0-E5FB-C04D-704E62B711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929" y="241125"/>
              <a:ext cx="1486944" cy="1274523"/>
            </a:xfrm>
            <a:prstGeom prst="rect">
              <a:avLst/>
            </a:prstGeom>
          </p:spPr>
        </p:pic>
      </p:grpSp>
      <p:sp>
        <p:nvSpPr>
          <p:cNvPr id="3" name="TextBox 2">
            <a:extLst>
              <a:ext uri="{FF2B5EF4-FFF2-40B4-BE49-F238E27FC236}">
                <a16:creationId xmlns:a16="http://schemas.microsoft.com/office/drawing/2014/main" id="{CAD5FA6A-4409-E1BC-F3F4-72A36A2C24A1}"/>
              </a:ext>
            </a:extLst>
          </p:cNvPr>
          <p:cNvSpPr txBox="1"/>
          <p:nvPr/>
        </p:nvSpPr>
        <p:spPr>
          <a:xfrm>
            <a:off x="6297540" y="3743834"/>
            <a:ext cx="5201818" cy="2677656"/>
          </a:xfrm>
          <a:prstGeom prst="rect">
            <a:avLst/>
          </a:prstGeom>
          <a:noFill/>
        </p:spPr>
        <p:txBody>
          <a:bodyPr wrap="square" rtlCol="0">
            <a:spAutoFit/>
          </a:bodyPr>
          <a:lstStyle/>
          <a:p>
            <a:r>
              <a:rPr lang="en-GB" sz="2400" dirty="0"/>
              <a:t>In the forest diary, you write down the date and time of the forest bathing, and for how long you were in the forest. It is also good to write down in text or words how it felt before and after each forest bath. You do </a:t>
            </a:r>
            <a:r>
              <a:rPr lang="en-GB" sz="2400" i="1" dirty="0"/>
              <a:t>not</a:t>
            </a:r>
            <a:r>
              <a:rPr lang="en-GB" sz="2400" dirty="0"/>
              <a:t> need to show the contents of the book.</a:t>
            </a:r>
            <a:endParaRPr lang="en-SE" sz="2400" dirty="0"/>
          </a:p>
        </p:txBody>
      </p:sp>
    </p:spTree>
    <p:extLst>
      <p:ext uri="{BB962C8B-B14F-4D97-AF65-F5344CB8AC3E}">
        <p14:creationId xmlns:p14="http://schemas.microsoft.com/office/powerpoint/2010/main" val="3768826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4" name="TextBox 3">
            <a:extLst>
              <a:ext uri="{FF2B5EF4-FFF2-40B4-BE49-F238E27FC236}">
                <a16:creationId xmlns:a16="http://schemas.microsoft.com/office/drawing/2014/main" id="{CDFE5971-5C27-1AA5-7588-B6D9E93A065F}"/>
              </a:ext>
            </a:extLst>
          </p:cNvPr>
          <p:cNvSpPr txBox="1"/>
          <p:nvPr/>
        </p:nvSpPr>
        <p:spPr>
          <a:xfrm>
            <a:off x="638051" y="3644689"/>
            <a:ext cx="9235440" cy="3108543"/>
          </a:xfrm>
          <a:prstGeom prst="rect">
            <a:avLst/>
          </a:prstGeom>
          <a:noFill/>
        </p:spPr>
        <p:txBody>
          <a:bodyPr wrap="square" rtlCol="0">
            <a:spAutoFit/>
          </a:bodyPr>
          <a:lstStyle/>
          <a:p>
            <a:r>
              <a:rPr lang="en-SE" sz="2800" u="sng" dirty="0"/>
              <a:t>Tools</a:t>
            </a:r>
          </a:p>
          <a:p>
            <a:r>
              <a:rPr lang="en-SE" sz="2800" dirty="0"/>
              <a:t>Zoom-meetings</a:t>
            </a:r>
          </a:p>
          <a:p>
            <a:r>
              <a:rPr lang="en-SE" sz="2800" dirty="0"/>
              <a:t>‘Forest bath buddy’</a:t>
            </a:r>
          </a:p>
          <a:p>
            <a:r>
              <a:rPr lang="en-SE" sz="2800" dirty="0"/>
              <a:t>Forest bath card</a:t>
            </a:r>
          </a:p>
          <a:p>
            <a:r>
              <a:rPr lang="en-SE" sz="2800" dirty="0"/>
              <a:t>Forest bath diary</a:t>
            </a:r>
          </a:p>
          <a:p>
            <a:r>
              <a:rPr lang="en-SE" sz="2800" dirty="0">
                <a:highlight>
                  <a:srgbClr val="FFFF00"/>
                </a:highlight>
              </a:rPr>
              <a:t>Guided meditations</a:t>
            </a:r>
          </a:p>
          <a:p>
            <a:endParaRPr lang="en-SE" sz="2800" dirty="0"/>
          </a:p>
        </p:txBody>
      </p:sp>
      <p:pic>
        <p:nvPicPr>
          <p:cNvPr id="7" name="Picture 6" descr="Logo&#10;&#10;Description automatically generated">
            <a:extLst>
              <a:ext uri="{FF2B5EF4-FFF2-40B4-BE49-F238E27FC236}">
                <a16:creationId xmlns:a16="http://schemas.microsoft.com/office/drawing/2014/main" id="{EA8120AF-3CA0-2D53-1D1C-035E478EF6B8}"/>
              </a:ext>
            </a:extLst>
          </p:cNvPr>
          <p:cNvPicPr>
            <a:picLocks noChangeAspect="1"/>
          </p:cNvPicPr>
          <p:nvPr/>
        </p:nvPicPr>
        <p:blipFill>
          <a:blip r:embed="rId4"/>
          <a:stretch>
            <a:fillRect/>
          </a:stretch>
        </p:blipFill>
        <p:spPr>
          <a:xfrm>
            <a:off x="10205349" y="0"/>
            <a:ext cx="1727200" cy="768350"/>
          </a:xfrm>
          <a:prstGeom prst="rect">
            <a:avLst/>
          </a:prstGeom>
        </p:spPr>
      </p:pic>
      <p:graphicFrame>
        <p:nvGraphicFramePr>
          <p:cNvPr id="18" name="TextBox 2">
            <a:extLst>
              <a:ext uri="{FF2B5EF4-FFF2-40B4-BE49-F238E27FC236}">
                <a16:creationId xmlns:a16="http://schemas.microsoft.com/office/drawing/2014/main" id="{60ABA89C-8074-2CB9-D6D9-D37D3D635E66}"/>
              </a:ext>
            </a:extLst>
          </p:cNvPr>
          <p:cNvGraphicFramePr/>
          <p:nvPr/>
        </p:nvGraphicFramePr>
        <p:xfrm>
          <a:off x="837890" y="1496471"/>
          <a:ext cx="9873653" cy="18158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2F557CB0-5525-FBAE-FF86-587BD8CA1C58}"/>
              </a:ext>
            </a:extLst>
          </p:cNvPr>
          <p:cNvSpPr txBox="1"/>
          <p:nvPr/>
        </p:nvSpPr>
        <p:spPr>
          <a:xfrm>
            <a:off x="3231089" y="465267"/>
            <a:ext cx="6095791" cy="523220"/>
          </a:xfrm>
          <a:prstGeom prst="rect">
            <a:avLst/>
          </a:prstGeom>
          <a:solidFill>
            <a:schemeClr val="bg2"/>
          </a:solidFill>
        </p:spPr>
        <p:txBody>
          <a:bodyPr wrap="square" rtlCol="0">
            <a:spAutoFit/>
          </a:bodyPr>
          <a:lstStyle/>
          <a:p>
            <a:r>
              <a:rPr lang="en-SE" sz="2800" b="1" dirty="0"/>
              <a:t>Self-guided forest bathing for wellbeing</a:t>
            </a:r>
          </a:p>
        </p:txBody>
      </p:sp>
      <p:grpSp>
        <p:nvGrpSpPr>
          <p:cNvPr id="11" name="Group 10">
            <a:extLst>
              <a:ext uri="{FF2B5EF4-FFF2-40B4-BE49-F238E27FC236}">
                <a16:creationId xmlns:a16="http://schemas.microsoft.com/office/drawing/2014/main" id="{50DC16EC-6EA4-93EA-90E7-434D0E98DE98}"/>
              </a:ext>
            </a:extLst>
          </p:cNvPr>
          <p:cNvGrpSpPr/>
          <p:nvPr/>
        </p:nvGrpSpPr>
        <p:grpSpPr>
          <a:xfrm>
            <a:off x="259451" y="176038"/>
            <a:ext cx="2827387" cy="1203785"/>
            <a:chOff x="345906" y="220066"/>
            <a:chExt cx="3691758" cy="1387559"/>
          </a:xfrm>
        </p:grpSpPr>
        <p:sp>
          <p:nvSpPr>
            <p:cNvPr id="17" name="Rectangle 16">
              <a:extLst>
                <a:ext uri="{FF2B5EF4-FFF2-40B4-BE49-F238E27FC236}">
                  <a16:creationId xmlns:a16="http://schemas.microsoft.com/office/drawing/2014/main" id="{93D5E808-7655-DA86-39A4-AC2B2179A1DC}"/>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19" name="Bild 10">
              <a:extLst>
                <a:ext uri="{FF2B5EF4-FFF2-40B4-BE49-F238E27FC236}">
                  <a16:creationId xmlns:a16="http://schemas.microsoft.com/office/drawing/2014/main" id="{6A6B477A-991B-D20D-E9F3-153C7FDBE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8861" y="220066"/>
              <a:ext cx="2088802" cy="1274523"/>
            </a:xfrm>
            <a:prstGeom prst="rect">
              <a:avLst/>
            </a:prstGeom>
          </p:spPr>
        </p:pic>
        <p:pic>
          <p:nvPicPr>
            <p:cNvPr id="20" name="Bild 4">
              <a:extLst>
                <a:ext uri="{FF2B5EF4-FFF2-40B4-BE49-F238E27FC236}">
                  <a16:creationId xmlns:a16="http://schemas.microsoft.com/office/drawing/2014/main" id="{ED367176-76C0-E5FB-C04D-704E62B711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929" y="241125"/>
              <a:ext cx="1486944" cy="1274523"/>
            </a:xfrm>
            <a:prstGeom prst="rect">
              <a:avLst/>
            </a:prstGeom>
          </p:spPr>
        </p:pic>
      </p:grpSp>
      <p:sp>
        <p:nvSpPr>
          <p:cNvPr id="3" name="TextBox 2">
            <a:extLst>
              <a:ext uri="{FF2B5EF4-FFF2-40B4-BE49-F238E27FC236}">
                <a16:creationId xmlns:a16="http://schemas.microsoft.com/office/drawing/2014/main" id="{CAD5FA6A-4409-E1BC-F3F4-72A36A2C24A1}"/>
              </a:ext>
            </a:extLst>
          </p:cNvPr>
          <p:cNvSpPr txBox="1"/>
          <p:nvPr/>
        </p:nvSpPr>
        <p:spPr>
          <a:xfrm>
            <a:off x="4288791" y="3547490"/>
            <a:ext cx="7643758" cy="2677656"/>
          </a:xfrm>
          <a:prstGeom prst="rect">
            <a:avLst/>
          </a:prstGeom>
          <a:noFill/>
        </p:spPr>
        <p:txBody>
          <a:bodyPr wrap="square" rtlCol="0">
            <a:spAutoFit/>
          </a:bodyPr>
          <a:lstStyle/>
          <a:p>
            <a:r>
              <a:rPr lang="en-GB" sz="2400" dirty="0"/>
              <a:t>You will receive 4 audio recordings that will help you relax and start the forest bath. </a:t>
            </a:r>
          </a:p>
          <a:p>
            <a:r>
              <a:rPr lang="en-GB" sz="2400" dirty="0"/>
              <a:t>-5 min with &amp; without background sound</a:t>
            </a:r>
            <a:br>
              <a:rPr lang="en-GB" sz="2400" dirty="0"/>
            </a:br>
            <a:r>
              <a:rPr lang="en-GB" sz="2400" dirty="0"/>
              <a:t> -10 min with &amp; without background sound</a:t>
            </a:r>
          </a:p>
          <a:p>
            <a:endParaRPr lang="en-GB" sz="2400" dirty="0"/>
          </a:p>
          <a:p>
            <a:r>
              <a:rPr lang="en-GB" sz="2400" dirty="0"/>
              <a:t>The short one you can e.g. do on the bus to the forest and the longer one as a start to your forest baths.</a:t>
            </a:r>
            <a:endParaRPr lang="en-SE" sz="2400" dirty="0"/>
          </a:p>
        </p:txBody>
      </p:sp>
    </p:spTree>
    <p:extLst>
      <p:ext uri="{BB962C8B-B14F-4D97-AF65-F5344CB8AC3E}">
        <p14:creationId xmlns:p14="http://schemas.microsoft.com/office/powerpoint/2010/main" val="299183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sp>
        <p:nvSpPr>
          <p:cNvPr id="2" name="TextBox 1">
            <a:extLst>
              <a:ext uri="{FF2B5EF4-FFF2-40B4-BE49-F238E27FC236}">
                <a16:creationId xmlns:a16="http://schemas.microsoft.com/office/drawing/2014/main" id="{A51E0851-F29D-11FB-DB9F-81098388B70C}"/>
              </a:ext>
            </a:extLst>
          </p:cNvPr>
          <p:cNvSpPr txBox="1"/>
          <p:nvPr/>
        </p:nvSpPr>
        <p:spPr>
          <a:xfrm>
            <a:off x="3384213" y="506740"/>
            <a:ext cx="6526447" cy="523220"/>
          </a:xfrm>
          <a:prstGeom prst="rect">
            <a:avLst/>
          </a:prstGeom>
          <a:solidFill>
            <a:schemeClr val="bg2"/>
          </a:solidFill>
        </p:spPr>
        <p:txBody>
          <a:bodyPr wrap="square" rtlCol="0">
            <a:spAutoFit/>
          </a:bodyPr>
          <a:lstStyle/>
          <a:p>
            <a:r>
              <a:rPr lang="en-SE" sz="2800" b="1" dirty="0"/>
              <a:t>Our forest bathing method- research study</a:t>
            </a:r>
          </a:p>
        </p:txBody>
      </p:sp>
      <p:sp>
        <p:nvSpPr>
          <p:cNvPr id="3" name="TextBox 2">
            <a:extLst>
              <a:ext uri="{FF2B5EF4-FFF2-40B4-BE49-F238E27FC236}">
                <a16:creationId xmlns:a16="http://schemas.microsoft.com/office/drawing/2014/main" id="{D6E062F6-9D21-4A0C-1F9E-0A43777F371F}"/>
              </a:ext>
            </a:extLst>
          </p:cNvPr>
          <p:cNvSpPr txBox="1"/>
          <p:nvPr/>
        </p:nvSpPr>
        <p:spPr>
          <a:xfrm>
            <a:off x="1229777" y="1985554"/>
            <a:ext cx="4308874" cy="3539430"/>
          </a:xfrm>
          <a:prstGeom prst="rect">
            <a:avLst/>
          </a:prstGeom>
          <a:noFill/>
        </p:spPr>
        <p:txBody>
          <a:bodyPr wrap="square" rtlCol="0">
            <a:spAutoFit/>
          </a:bodyPr>
          <a:lstStyle/>
          <a:p>
            <a:r>
              <a:rPr lang="en-GB" sz="2800" dirty="0"/>
              <a:t>v38 Forest bathing in group</a:t>
            </a:r>
          </a:p>
          <a:p>
            <a:r>
              <a:rPr lang="en-GB" sz="2800" dirty="0"/>
              <a:t>v39 Self-guided forest bath</a:t>
            </a:r>
          </a:p>
          <a:p>
            <a:endParaRPr lang="en-GB" sz="2800" dirty="0"/>
          </a:p>
          <a:p>
            <a:r>
              <a:rPr lang="en-GB" sz="2800" dirty="0"/>
              <a:t>v40 Self-guided forest bath</a:t>
            </a:r>
          </a:p>
          <a:p>
            <a:r>
              <a:rPr lang="en-GB" sz="2800" dirty="0"/>
              <a:t>v41 Self-guided forest bath</a:t>
            </a:r>
          </a:p>
          <a:p>
            <a:endParaRPr lang="en-GB" sz="2800" dirty="0"/>
          </a:p>
          <a:p>
            <a:r>
              <a:rPr lang="en-GB" sz="2800" dirty="0"/>
              <a:t>v42 Self-guided forest bath</a:t>
            </a:r>
          </a:p>
          <a:p>
            <a:endParaRPr lang="en-GB" sz="2800" dirty="0"/>
          </a:p>
        </p:txBody>
      </p:sp>
      <p:sp>
        <p:nvSpPr>
          <p:cNvPr id="4" name="TextBox 3">
            <a:extLst>
              <a:ext uri="{FF2B5EF4-FFF2-40B4-BE49-F238E27FC236}">
                <a16:creationId xmlns:a16="http://schemas.microsoft.com/office/drawing/2014/main" id="{3805D7B3-9123-BF47-C43F-6DBA24FB1BA8}"/>
              </a:ext>
            </a:extLst>
          </p:cNvPr>
          <p:cNvSpPr txBox="1"/>
          <p:nvPr/>
        </p:nvSpPr>
        <p:spPr>
          <a:xfrm>
            <a:off x="1229777" y="1511454"/>
            <a:ext cx="4008429" cy="369332"/>
          </a:xfrm>
          <a:prstGeom prst="rect">
            <a:avLst/>
          </a:prstGeom>
          <a:solidFill>
            <a:schemeClr val="accent6">
              <a:lumMod val="40000"/>
              <a:lumOff val="60000"/>
            </a:schemeClr>
          </a:solidFill>
        </p:spPr>
        <p:txBody>
          <a:bodyPr wrap="square" rtlCol="0">
            <a:spAutoFit/>
          </a:bodyPr>
          <a:lstStyle/>
          <a:p>
            <a:r>
              <a:rPr lang="en-SE" dirty="0"/>
              <a:t>Fill in questionnaire</a:t>
            </a:r>
          </a:p>
        </p:txBody>
      </p:sp>
      <p:pic>
        <p:nvPicPr>
          <p:cNvPr id="5" name="Picture 4" descr="Logo&#10;&#10;Description automatically generated">
            <a:extLst>
              <a:ext uri="{FF2B5EF4-FFF2-40B4-BE49-F238E27FC236}">
                <a16:creationId xmlns:a16="http://schemas.microsoft.com/office/drawing/2014/main" id="{EAAA31FA-E410-2133-39EE-917BC7812C9F}"/>
              </a:ext>
            </a:extLst>
          </p:cNvPr>
          <p:cNvPicPr>
            <a:picLocks noChangeAspect="1"/>
          </p:cNvPicPr>
          <p:nvPr/>
        </p:nvPicPr>
        <p:blipFill>
          <a:blip r:embed="rId4"/>
          <a:stretch>
            <a:fillRect/>
          </a:stretch>
        </p:blipFill>
        <p:spPr>
          <a:xfrm>
            <a:off x="10205349" y="0"/>
            <a:ext cx="1727200" cy="768350"/>
          </a:xfrm>
          <a:prstGeom prst="rect">
            <a:avLst/>
          </a:prstGeom>
        </p:spPr>
      </p:pic>
      <p:sp>
        <p:nvSpPr>
          <p:cNvPr id="6" name="TextBox 5">
            <a:extLst>
              <a:ext uri="{FF2B5EF4-FFF2-40B4-BE49-F238E27FC236}">
                <a16:creationId xmlns:a16="http://schemas.microsoft.com/office/drawing/2014/main" id="{A5B85463-6812-1031-4B51-92914C8794DE}"/>
              </a:ext>
            </a:extLst>
          </p:cNvPr>
          <p:cNvSpPr txBox="1"/>
          <p:nvPr/>
        </p:nvSpPr>
        <p:spPr>
          <a:xfrm>
            <a:off x="1229777" y="2970298"/>
            <a:ext cx="4008429" cy="369332"/>
          </a:xfrm>
          <a:prstGeom prst="rect">
            <a:avLst/>
          </a:prstGeom>
          <a:solidFill>
            <a:schemeClr val="accent4">
              <a:lumMod val="40000"/>
              <a:lumOff val="60000"/>
            </a:schemeClr>
          </a:solidFill>
        </p:spPr>
        <p:txBody>
          <a:bodyPr wrap="square" rtlCol="0">
            <a:spAutoFit/>
          </a:bodyPr>
          <a:lstStyle/>
          <a:p>
            <a:r>
              <a:rPr lang="en-SE" dirty="0"/>
              <a:t>Zoom-meet</a:t>
            </a:r>
          </a:p>
        </p:txBody>
      </p:sp>
      <p:sp>
        <p:nvSpPr>
          <p:cNvPr id="7" name="TextBox 6">
            <a:extLst>
              <a:ext uri="{FF2B5EF4-FFF2-40B4-BE49-F238E27FC236}">
                <a16:creationId xmlns:a16="http://schemas.microsoft.com/office/drawing/2014/main" id="{DAD06417-D394-5D2C-BFD5-F4826BFBA180}"/>
              </a:ext>
            </a:extLst>
          </p:cNvPr>
          <p:cNvSpPr txBox="1"/>
          <p:nvPr/>
        </p:nvSpPr>
        <p:spPr>
          <a:xfrm>
            <a:off x="1229777" y="4248355"/>
            <a:ext cx="4008429" cy="369332"/>
          </a:xfrm>
          <a:prstGeom prst="rect">
            <a:avLst/>
          </a:prstGeom>
          <a:solidFill>
            <a:schemeClr val="accent4">
              <a:lumMod val="40000"/>
              <a:lumOff val="60000"/>
            </a:schemeClr>
          </a:solidFill>
        </p:spPr>
        <p:txBody>
          <a:bodyPr wrap="square" rtlCol="0">
            <a:spAutoFit/>
          </a:bodyPr>
          <a:lstStyle/>
          <a:p>
            <a:r>
              <a:rPr lang="en-SE" dirty="0"/>
              <a:t>Zoom-meet</a:t>
            </a:r>
          </a:p>
        </p:txBody>
      </p:sp>
      <p:sp>
        <p:nvSpPr>
          <p:cNvPr id="8" name="TextBox 7">
            <a:extLst>
              <a:ext uri="{FF2B5EF4-FFF2-40B4-BE49-F238E27FC236}">
                <a16:creationId xmlns:a16="http://schemas.microsoft.com/office/drawing/2014/main" id="{46A8F675-6B3D-91F5-FC5A-E299816D44A4}"/>
              </a:ext>
            </a:extLst>
          </p:cNvPr>
          <p:cNvSpPr txBox="1"/>
          <p:nvPr/>
        </p:nvSpPr>
        <p:spPr>
          <a:xfrm>
            <a:off x="5902233" y="1907177"/>
            <a:ext cx="4717869" cy="3385542"/>
          </a:xfrm>
          <a:prstGeom prst="rect">
            <a:avLst/>
          </a:prstGeom>
          <a:noFill/>
        </p:spPr>
        <p:txBody>
          <a:bodyPr wrap="square" rtlCol="0">
            <a:spAutoFit/>
          </a:bodyPr>
          <a:lstStyle/>
          <a:p>
            <a:r>
              <a:rPr lang="en-GB" sz="2800" dirty="0"/>
              <a:t>v43 Self-guided forest bath</a:t>
            </a:r>
          </a:p>
          <a:p>
            <a:endParaRPr lang="en-GB" sz="2800" dirty="0"/>
          </a:p>
          <a:p>
            <a:r>
              <a:rPr lang="en-GB" sz="2800" dirty="0"/>
              <a:t>v44 Self-guided forest bath</a:t>
            </a:r>
          </a:p>
          <a:p>
            <a:r>
              <a:rPr lang="en-GB" sz="2800" dirty="0"/>
              <a:t>v45 Self-guided forest bath</a:t>
            </a:r>
          </a:p>
          <a:p>
            <a:endParaRPr lang="en-GB" sz="2800" dirty="0"/>
          </a:p>
          <a:p>
            <a:r>
              <a:rPr lang="en-GB" sz="2800" dirty="0"/>
              <a:t>v46 Program ends</a:t>
            </a:r>
          </a:p>
          <a:p>
            <a:endParaRPr lang="en-GB" sz="2800" dirty="0"/>
          </a:p>
          <a:p>
            <a:endParaRPr lang="en-SE" dirty="0"/>
          </a:p>
        </p:txBody>
      </p:sp>
      <p:sp>
        <p:nvSpPr>
          <p:cNvPr id="9" name="TextBox 8">
            <a:extLst>
              <a:ext uri="{FF2B5EF4-FFF2-40B4-BE49-F238E27FC236}">
                <a16:creationId xmlns:a16="http://schemas.microsoft.com/office/drawing/2014/main" id="{4DB09159-976F-C870-9E13-430BD007B80D}"/>
              </a:ext>
            </a:extLst>
          </p:cNvPr>
          <p:cNvSpPr txBox="1"/>
          <p:nvPr/>
        </p:nvSpPr>
        <p:spPr>
          <a:xfrm>
            <a:off x="5902234" y="2443754"/>
            <a:ext cx="4008429" cy="369332"/>
          </a:xfrm>
          <a:prstGeom prst="rect">
            <a:avLst/>
          </a:prstGeom>
          <a:solidFill>
            <a:schemeClr val="accent4">
              <a:lumMod val="40000"/>
              <a:lumOff val="60000"/>
            </a:schemeClr>
          </a:solidFill>
        </p:spPr>
        <p:txBody>
          <a:bodyPr wrap="square" rtlCol="0">
            <a:spAutoFit/>
          </a:bodyPr>
          <a:lstStyle/>
          <a:p>
            <a:r>
              <a:rPr lang="en-SE" dirty="0"/>
              <a:t>Zoom-meet</a:t>
            </a:r>
          </a:p>
        </p:txBody>
      </p:sp>
      <p:sp>
        <p:nvSpPr>
          <p:cNvPr id="10" name="TextBox 9">
            <a:extLst>
              <a:ext uri="{FF2B5EF4-FFF2-40B4-BE49-F238E27FC236}">
                <a16:creationId xmlns:a16="http://schemas.microsoft.com/office/drawing/2014/main" id="{91E6D2AB-ABBB-281D-7046-3D0F641F2994}"/>
              </a:ext>
            </a:extLst>
          </p:cNvPr>
          <p:cNvSpPr txBox="1"/>
          <p:nvPr/>
        </p:nvSpPr>
        <p:spPr>
          <a:xfrm>
            <a:off x="5902233" y="3728599"/>
            <a:ext cx="4008429" cy="369332"/>
          </a:xfrm>
          <a:prstGeom prst="rect">
            <a:avLst/>
          </a:prstGeom>
          <a:solidFill>
            <a:schemeClr val="accent4">
              <a:lumMod val="40000"/>
              <a:lumOff val="60000"/>
            </a:schemeClr>
          </a:solidFill>
        </p:spPr>
        <p:txBody>
          <a:bodyPr wrap="square" rtlCol="0">
            <a:spAutoFit/>
          </a:bodyPr>
          <a:lstStyle/>
          <a:p>
            <a:r>
              <a:rPr lang="en-SE" dirty="0"/>
              <a:t>Zoom-meet</a:t>
            </a:r>
          </a:p>
        </p:txBody>
      </p:sp>
      <p:grpSp>
        <p:nvGrpSpPr>
          <p:cNvPr id="18" name="Group 17">
            <a:extLst>
              <a:ext uri="{FF2B5EF4-FFF2-40B4-BE49-F238E27FC236}">
                <a16:creationId xmlns:a16="http://schemas.microsoft.com/office/drawing/2014/main" id="{D80DDEE9-00DB-B283-17E2-058E3E667AF4}"/>
              </a:ext>
            </a:extLst>
          </p:cNvPr>
          <p:cNvGrpSpPr/>
          <p:nvPr/>
        </p:nvGrpSpPr>
        <p:grpSpPr>
          <a:xfrm>
            <a:off x="259451" y="176038"/>
            <a:ext cx="2827387" cy="1203785"/>
            <a:chOff x="345906" y="220066"/>
            <a:chExt cx="3691758" cy="1387559"/>
          </a:xfrm>
        </p:grpSpPr>
        <p:sp>
          <p:nvSpPr>
            <p:cNvPr id="19" name="Rectangle 18">
              <a:extLst>
                <a:ext uri="{FF2B5EF4-FFF2-40B4-BE49-F238E27FC236}">
                  <a16:creationId xmlns:a16="http://schemas.microsoft.com/office/drawing/2014/main" id="{572113D7-CDC3-2349-AD49-7CB5D8835857}"/>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20" name="Bild 10">
              <a:extLst>
                <a:ext uri="{FF2B5EF4-FFF2-40B4-BE49-F238E27FC236}">
                  <a16:creationId xmlns:a16="http://schemas.microsoft.com/office/drawing/2014/main" id="{A1B292AA-9C5F-492A-56A4-3C61CD62B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8861" y="220066"/>
              <a:ext cx="2088802" cy="1274523"/>
            </a:xfrm>
            <a:prstGeom prst="rect">
              <a:avLst/>
            </a:prstGeom>
          </p:spPr>
        </p:pic>
        <p:pic>
          <p:nvPicPr>
            <p:cNvPr id="21" name="Bild 4">
              <a:extLst>
                <a:ext uri="{FF2B5EF4-FFF2-40B4-BE49-F238E27FC236}">
                  <a16:creationId xmlns:a16="http://schemas.microsoft.com/office/drawing/2014/main" id="{847868C3-361B-34D0-578D-7AA804D1F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929" y="241125"/>
              <a:ext cx="1486944" cy="1274523"/>
            </a:xfrm>
            <a:prstGeom prst="rect">
              <a:avLst/>
            </a:prstGeom>
          </p:spPr>
        </p:pic>
      </p:grpSp>
      <p:sp>
        <p:nvSpPr>
          <p:cNvPr id="22" name="TextBox 21">
            <a:extLst>
              <a:ext uri="{FF2B5EF4-FFF2-40B4-BE49-F238E27FC236}">
                <a16:creationId xmlns:a16="http://schemas.microsoft.com/office/drawing/2014/main" id="{7F5AE109-7112-44D5-EF28-E053C66D4953}"/>
              </a:ext>
            </a:extLst>
          </p:cNvPr>
          <p:cNvSpPr txBox="1"/>
          <p:nvPr/>
        </p:nvSpPr>
        <p:spPr>
          <a:xfrm>
            <a:off x="5902232" y="1513430"/>
            <a:ext cx="4008429" cy="369332"/>
          </a:xfrm>
          <a:prstGeom prst="rect">
            <a:avLst/>
          </a:prstGeom>
          <a:solidFill>
            <a:schemeClr val="accent6">
              <a:lumMod val="40000"/>
              <a:lumOff val="60000"/>
            </a:schemeClr>
          </a:solidFill>
        </p:spPr>
        <p:txBody>
          <a:bodyPr wrap="square" rtlCol="0">
            <a:spAutoFit/>
          </a:bodyPr>
          <a:lstStyle/>
          <a:p>
            <a:r>
              <a:rPr lang="en-SE" dirty="0"/>
              <a:t>Fill in questionnaire</a:t>
            </a:r>
          </a:p>
        </p:txBody>
      </p:sp>
      <p:sp>
        <p:nvSpPr>
          <p:cNvPr id="23" name="TextBox 22">
            <a:extLst>
              <a:ext uri="{FF2B5EF4-FFF2-40B4-BE49-F238E27FC236}">
                <a16:creationId xmlns:a16="http://schemas.microsoft.com/office/drawing/2014/main" id="{0BCC18A0-1A6C-5E75-C9F3-E50448B5505C}"/>
              </a:ext>
            </a:extLst>
          </p:cNvPr>
          <p:cNvSpPr txBox="1"/>
          <p:nvPr/>
        </p:nvSpPr>
        <p:spPr>
          <a:xfrm>
            <a:off x="5902232" y="4605816"/>
            <a:ext cx="4008429" cy="369332"/>
          </a:xfrm>
          <a:prstGeom prst="rect">
            <a:avLst/>
          </a:prstGeom>
          <a:solidFill>
            <a:schemeClr val="accent6">
              <a:lumMod val="40000"/>
              <a:lumOff val="60000"/>
            </a:schemeClr>
          </a:solidFill>
        </p:spPr>
        <p:txBody>
          <a:bodyPr wrap="square" rtlCol="0">
            <a:spAutoFit/>
          </a:bodyPr>
          <a:lstStyle/>
          <a:p>
            <a:r>
              <a:rPr lang="en-SE" dirty="0"/>
              <a:t>Fill in questionnaire</a:t>
            </a:r>
          </a:p>
        </p:txBody>
      </p:sp>
    </p:spTree>
    <p:extLst>
      <p:ext uri="{BB962C8B-B14F-4D97-AF65-F5344CB8AC3E}">
        <p14:creationId xmlns:p14="http://schemas.microsoft.com/office/powerpoint/2010/main" val="103012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F3045B-9EE4-4C95-CFB3-2C29A4FF7BDE}"/>
              </a:ext>
            </a:extLst>
          </p:cNvPr>
          <p:cNvGrpSpPr/>
          <p:nvPr/>
        </p:nvGrpSpPr>
        <p:grpSpPr>
          <a:xfrm>
            <a:off x="-108591" y="6315076"/>
            <a:ext cx="12409181" cy="542924"/>
            <a:chOff x="-108591" y="6315076"/>
            <a:chExt cx="12409181" cy="542924"/>
          </a:xfrm>
        </p:grpSpPr>
        <p:sp>
          <p:nvSpPr>
            <p:cNvPr id="13" name="Rectangle 12">
              <a:extLst>
                <a:ext uri="{FF2B5EF4-FFF2-40B4-BE49-F238E27FC236}">
                  <a16:creationId xmlns:a16="http://schemas.microsoft.com/office/drawing/2014/main" id="{54227693-648F-87D7-5426-B12647FF6F3A}"/>
                </a:ext>
              </a:extLst>
            </p:cNvPr>
            <p:cNvSpPr/>
            <p:nvPr/>
          </p:nvSpPr>
          <p:spPr>
            <a:xfrm>
              <a:off x="-108591" y="6315076"/>
              <a:ext cx="12409181" cy="542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2">
              <a:extLst>
                <a:ext uri="{FF2B5EF4-FFF2-40B4-BE49-F238E27FC236}">
                  <a16:creationId xmlns:a16="http://schemas.microsoft.com/office/drawing/2014/main" id="{A52999FB-54D4-19EC-ACB6-63468C5BB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1187" b="-24907"/>
            <a:stretch/>
          </p:blipFill>
          <p:spPr bwMode="auto">
            <a:xfrm>
              <a:off x="500751" y="6428112"/>
              <a:ext cx="1426029" cy="325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B824B67C-6735-94B7-F212-CF70C71E74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72" t="-15616" r="4" b="-24904"/>
            <a:stretch/>
          </p:blipFill>
          <p:spPr bwMode="auto">
            <a:xfrm>
              <a:off x="11747500" y="6407792"/>
              <a:ext cx="18504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C1C695-2B0B-C609-543A-ABD05B09B493}"/>
                </a:ext>
              </a:extLst>
            </p:cNvPr>
            <p:cNvPicPr>
              <a:picLocks noChangeAspect="1"/>
            </p:cNvPicPr>
            <p:nvPr/>
          </p:nvPicPr>
          <p:blipFill rotWithShape="1">
            <a:blip r:embed="rId3">
              <a:clrChange>
                <a:clrFrom>
                  <a:srgbClr val="FFFFFF"/>
                </a:clrFrom>
                <a:clrTo>
                  <a:srgbClr val="FFFFFF">
                    <a:alpha val="0"/>
                  </a:srgbClr>
                </a:clrTo>
              </a:clrChange>
            </a:blip>
            <a:srcRect t="11150"/>
            <a:stretch/>
          </p:blipFill>
          <p:spPr>
            <a:xfrm>
              <a:off x="5100422" y="6362886"/>
              <a:ext cx="1991153" cy="455573"/>
            </a:xfrm>
            <a:prstGeom prst="rect">
              <a:avLst/>
            </a:prstGeom>
          </p:spPr>
        </p:pic>
      </p:grpSp>
      <p:pic>
        <p:nvPicPr>
          <p:cNvPr id="5" name="Picture 4" descr="Logo&#10;&#10;Description automatically generated">
            <a:extLst>
              <a:ext uri="{FF2B5EF4-FFF2-40B4-BE49-F238E27FC236}">
                <a16:creationId xmlns:a16="http://schemas.microsoft.com/office/drawing/2014/main" id="{EAAA31FA-E410-2133-39EE-917BC7812C9F}"/>
              </a:ext>
            </a:extLst>
          </p:cNvPr>
          <p:cNvPicPr>
            <a:picLocks noChangeAspect="1"/>
          </p:cNvPicPr>
          <p:nvPr/>
        </p:nvPicPr>
        <p:blipFill>
          <a:blip r:embed="rId4"/>
          <a:stretch>
            <a:fillRect/>
          </a:stretch>
        </p:blipFill>
        <p:spPr>
          <a:xfrm>
            <a:off x="10205349" y="0"/>
            <a:ext cx="1727200" cy="768350"/>
          </a:xfrm>
          <a:prstGeom prst="rect">
            <a:avLst/>
          </a:prstGeom>
        </p:spPr>
      </p:pic>
      <p:grpSp>
        <p:nvGrpSpPr>
          <p:cNvPr id="18" name="Group 17">
            <a:extLst>
              <a:ext uri="{FF2B5EF4-FFF2-40B4-BE49-F238E27FC236}">
                <a16:creationId xmlns:a16="http://schemas.microsoft.com/office/drawing/2014/main" id="{9D2794C7-8810-F7E9-DAEB-1D64C0F23811}"/>
              </a:ext>
            </a:extLst>
          </p:cNvPr>
          <p:cNvGrpSpPr/>
          <p:nvPr/>
        </p:nvGrpSpPr>
        <p:grpSpPr>
          <a:xfrm>
            <a:off x="259451" y="176038"/>
            <a:ext cx="2827387" cy="1203785"/>
            <a:chOff x="345906" y="220066"/>
            <a:chExt cx="3691758" cy="1387559"/>
          </a:xfrm>
        </p:grpSpPr>
        <p:sp>
          <p:nvSpPr>
            <p:cNvPr id="19" name="Rectangle 18">
              <a:extLst>
                <a:ext uri="{FF2B5EF4-FFF2-40B4-BE49-F238E27FC236}">
                  <a16:creationId xmlns:a16="http://schemas.microsoft.com/office/drawing/2014/main" id="{11F7ADD3-7065-6D26-FFDB-7EF4013FE238}"/>
                </a:ext>
              </a:extLst>
            </p:cNvPr>
            <p:cNvSpPr/>
            <p:nvPr/>
          </p:nvSpPr>
          <p:spPr>
            <a:xfrm>
              <a:off x="345906" y="240840"/>
              <a:ext cx="3691758" cy="136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solidFill>
                  <a:schemeClr val="bg1"/>
                </a:solidFill>
              </a:endParaRPr>
            </a:p>
          </p:txBody>
        </p:sp>
        <p:pic>
          <p:nvPicPr>
            <p:cNvPr id="20" name="Bild 10">
              <a:extLst>
                <a:ext uri="{FF2B5EF4-FFF2-40B4-BE49-F238E27FC236}">
                  <a16:creationId xmlns:a16="http://schemas.microsoft.com/office/drawing/2014/main" id="{BECB43CE-B5BE-9EBC-3797-1EDF2A00DF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8861" y="220066"/>
              <a:ext cx="2088802" cy="1274523"/>
            </a:xfrm>
            <a:prstGeom prst="rect">
              <a:avLst/>
            </a:prstGeom>
          </p:spPr>
        </p:pic>
        <p:pic>
          <p:nvPicPr>
            <p:cNvPr id="21" name="Bild 4">
              <a:extLst>
                <a:ext uri="{FF2B5EF4-FFF2-40B4-BE49-F238E27FC236}">
                  <a16:creationId xmlns:a16="http://schemas.microsoft.com/office/drawing/2014/main" id="{38D1F864-C5FA-8777-23F3-6CD11CF395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929" y="241125"/>
              <a:ext cx="1486944" cy="1274523"/>
            </a:xfrm>
            <a:prstGeom prst="rect">
              <a:avLst/>
            </a:prstGeom>
          </p:spPr>
        </p:pic>
      </p:grpSp>
      <p:pic>
        <p:nvPicPr>
          <p:cNvPr id="23" name="Picture 22" descr="Graphical user interface, text, application&#10;&#10;Description automatically generated">
            <a:extLst>
              <a:ext uri="{FF2B5EF4-FFF2-40B4-BE49-F238E27FC236}">
                <a16:creationId xmlns:a16="http://schemas.microsoft.com/office/drawing/2014/main" id="{18770C65-6607-DE7E-92AE-2699E56CA00A}"/>
              </a:ext>
            </a:extLst>
          </p:cNvPr>
          <p:cNvPicPr>
            <a:picLocks noChangeAspect="1"/>
          </p:cNvPicPr>
          <p:nvPr/>
        </p:nvPicPr>
        <p:blipFill>
          <a:blip r:embed="rId9"/>
          <a:stretch>
            <a:fillRect/>
          </a:stretch>
        </p:blipFill>
        <p:spPr>
          <a:xfrm>
            <a:off x="2687949" y="1299781"/>
            <a:ext cx="7453666" cy="6858000"/>
          </a:xfrm>
          <a:prstGeom prst="rect">
            <a:avLst/>
          </a:prstGeom>
        </p:spPr>
      </p:pic>
      <p:sp>
        <p:nvSpPr>
          <p:cNvPr id="3" name="TextBox 2">
            <a:extLst>
              <a:ext uri="{FF2B5EF4-FFF2-40B4-BE49-F238E27FC236}">
                <a16:creationId xmlns:a16="http://schemas.microsoft.com/office/drawing/2014/main" id="{5243A9D9-54F3-785F-3236-A9682343D4A1}"/>
              </a:ext>
            </a:extLst>
          </p:cNvPr>
          <p:cNvSpPr txBox="1"/>
          <p:nvPr/>
        </p:nvSpPr>
        <p:spPr>
          <a:xfrm>
            <a:off x="3384213" y="506740"/>
            <a:ext cx="6526447" cy="523220"/>
          </a:xfrm>
          <a:prstGeom prst="rect">
            <a:avLst/>
          </a:prstGeom>
          <a:solidFill>
            <a:schemeClr val="bg2"/>
          </a:solidFill>
        </p:spPr>
        <p:txBody>
          <a:bodyPr wrap="square" rtlCol="0">
            <a:spAutoFit/>
          </a:bodyPr>
          <a:lstStyle/>
          <a:p>
            <a:r>
              <a:rPr lang="en-SE" sz="2800" b="1" dirty="0"/>
              <a:t>Our forest bathing method- research study</a:t>
            </a:r>
          </a:p>
        </p:txBody>
      </p:sp>
    </p:spTree>
    <p:extLst>
      <p:ext uri="{BB962C8B-B14F-4D97-AF65-F5344CB8AC3E}">
        <p14:creationId xmlns:p14="http://schemas.microsoft.com/office/powerpoint/2010/main" val="312856613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31226</TotalTime>
  <Words>705</Words>
  <Application>Microsoft Macintosh PowerPoint</Application>
  <PresentationFormat>Widescreen</PresentationFormat>
  <Paragraphs>126</Paragraphs>
  <Slides>15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 User</dc:creator>
  <cp:lastModifiedBy>Lali Lindell</cp:lastModifiedBy>
  <cp:revision>75</cp:revision>
  <dcterms:created xsi:type="dcterms:W3CDTF">2021-10-10T11:21:02Z</dcterms:created>
  <dcterms:modified xsi:type="dcterms:W3CDTF">2022-09-19T18:06:03Z</dcterms:modified>
</cp:coreProperties>
</file>