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la Agevall" userId="ba2e3da2-3b64-4f4c-8cd3-533c255f9104" providerId="ADAL" clId="{B54799BF-7537-447F-BDAA-B350C22F574F}"/>
    <pc:docChg chg="modSld">
      <pc:chgData name="Ola Agevall" userId="ba2e3da2-3b64-4f4c-8cd3-533c255f9104" providerId="ADAL" clId="{B54799BF-7537-447F-BDAA-B350C22F574F}" dt="2026-06-16T12:27:29.325" v="1" actId="20577"/>
      <pc:docMkLst>
        <pc:docMk/>
      </pc:docMkLst>
      <pc:sldChg chg="modSp mod">
        <pc:chgData name="Ola Agevall" userId="ba2e3da2-3b64-4f4c-8cd3-533c255f9104" providerId="ADAL" clId="{B54799BF-7537-447F-BDAA-B350C22F574F}" dt="2026-06-16T12:27:29.325" v="1" actId="20577"/>
        <pc:sldMkLst>
          <pc:docMk/>
          <pc:sldMk cId="1027544880" sldId="257"/>
        </pc:sldMkLst>
        <pc:graphicFrameChg chg="modGraphic">
          <ac:chgData name="Ola Agevall" userId="ba2e3da2-3b64-4f4c-8cd3-533c255f9104" providerId="ADAL" clId="{B54799BF-7537-447F-BDAA-B350C22F574F}" dt="2026-06-16T12:27:29.325" v="1" actId="20577"/>
          <ac:graphicFrameMkLst>
            <pc:docMk/>
            <pc:sldMk cId="1027544880" sldId="257"/>
            <ac:graphicFrameMk id="4" creationId="{00000000-0000-0000-0000-000000000000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om du vill redigera mall för underrubrikformat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B09D3-6B68-43BE-9EB9-69378DA58A61}" type="datetimeFigureOut">
              <a:rPr lang="sv-SE" smtClean="0"/>
              <a:t>2026-06-16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5A5C1-B9AE-4413-8D68-0ECE231B99C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91789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B09D3-6B68-43BE-9EB9-69378DA58A61}" type="datetimeFigureOut">
              <a:rPr lang="sv-SE" smtClean="0"/>
              <a:t>2026-06-16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5A5C1-B9AE-4413-8D68-0ECE231B99C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50000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B09D3-6B68-43BE-9EB9-69378DA58A61}" type="datetimeFigureOut">
              <a:rPr lang="sv-SE" smtClean="0"/>
              <a:t>2026-06-16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5A5C1-B9AE-4413-8D68-0ECE231B99C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6481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D50C1-46CF-407B-A0CA-4BAFCC65D3EA}" type="datetimeFigureOut">
              <a:rPr lang="sv-SE" smtClean="0"/>
              <a:t>2026-06-16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75117-D592-4FCD-9C69-55463C8CE1B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87546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B09D3-6B68-43BE-9EB9-69378DA58A61}" type="datetimeFigureOut">
              <a:rPr lang="sv-SE" smtClean="0"/>
              <a:t>2026-06-16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5A5C1-B9AE-4413-8D68-0ECE231B99C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25064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B09D3-6B68-43BE-9EB9-69378DA58A61}" type="datetimeFigureOut">
              <a:rPr lang="sv-SE" smtClean="0"/>
              <a:t>2026-06-16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5A5C1-B9AE-4413-8D68-0ECE231B99C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0002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B09D3-6B68-43BE-9EB9-69378DA58A61}" type="datetimeFigureOut">
              <a:rPr lang="sv-SE" smtClean="0"/>
              <a:t>2026-06-16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5A5C1-B9AE-4413-8D68-0ECE231B99C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28601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B09D3-6B68-43BE-9EB9-69378DA58A61}" type="datetimeFigureOut">
              <a:rPr lang="sv-SE" smtClean="0"/>
              <a:t>2026-06-16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5A5C1-B9AE-4413-8D68-0ECE231B99C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79328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B09D3-6B68-43BE-9EB9-69378DA58A61}" type="datetimeFigureOut">
              <a:rPr lang="sv-SE" smtClean="0"/>
              <a:t>2026-06-16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5A5C1-B9AE-4413-8D68-0ECE231B99C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12834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B09D3-6B68-43BE-9EB9-69378DA58A61}" type="datetimeFigureOut">
              <a:rPr lang="sv-SE" smtClean="0"/>
              <a:t>2026-06-16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5A5C1-B9AE-4413-8D68-0ECE231B99C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374351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B09D3-6B68-43BE-9EB9-69378DA58A61}" type="datetimeFigureOut">
              <a:rPr lang="sv-SE" smtClean="0"/>
              <a:t>2026-06-16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5A5C1-B9AE-4413-8D68-0ECE231B99C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692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B09D3-6B68-43BE-9EB9-69378DA58A61}" type="datetimeFigureOut">
              <a:rPr lang="sv-SE" smtClean="0"/>
              <a:t>2026-06-16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5A5C1-B9AE-4413-8D68-0ECE231B99C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57288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5B09D3-6B68-43BE-9EB9-69378DA58A61}" type="datetimeFigureOut">
              <a:rPr lang="sv-SE" smtClean="0"/>
              <a:t>2026-06-16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35A5C1-B9AE-4413-8D68-0ECE231B99C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81974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elvisbisong.tambe@lnu.se" TargetMode="Externa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Programöversikt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 err="1"/>
              <a:t>Masterprogrammet</a:t>
            </a:r>
            <a:r>
              <a:rPr lang="sv-SE" dirty="0"/>
              <a:t> i sociologi SASO2</a:t>
            </a:r>
          </a:p>
        </p:txBody>
      </p:sp>
    </p:spTree>
    <p:extLst>
      <p:ext uri="{BB962C8B-B14F-4D97-AF65-F5344CB8AC3E}">
        <p14:creationId xmlns:p14="http://schemas.microsoft.com/office/powerpoint/2010/main" val="9135904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743752"/>
          </a:xfrm>
        </p:spPr>
        <p:txBody>
          <a:bodyPr/>
          <a:lstStyle/>
          <a:p>
            <a:r>
              <a:rPr lang="sv-SE" dirty="0"/>
              <a:t>Programmets kurser , år 1 HT</a:t>
            </a:r>
          </a:p>
        </p:txBody>
      </p:sp>
      <p:graphicFrame>
        <p:nvGraphicFramePr>
          <p:cNvPr id="4" name="Platshållare för innehåll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432306923"/>
              </p:ext>
            </p:extLst>
          </p:nvPr>
        </p:nvGraphicFramePr>
        <p:xfrm>
          <a:off x="1660850" y="1362271"/>
          <a:ext cx="8117634" cy="52251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55081">
                  <a:extLst>
                    <a:ext uri="{9D8B030D-6E8A-4147-A177-3AD203B41FA5}">
                      <a16:colId xmlns:a16="http://schemas.microsoft.com/office/drawing/2014/main" val="503382217"/>
                    </a:ext>
                  </a:extLst>
                </a:gridCol>
                <a:gridCol w="1960749">
                  <a:extLst>
                    <a:ext uri="{9D8B030D-6E8A-4147-A177-3AD203B41FA5}">
                      <a16:colId xmlns:a16="http://schemas.microsoft.com/office/drawing/2014/main" val="4132326735"/>
                    </a:ext>
                  </a:extLst>
                </a:gridCol>
                <a:gridCol w="1950902">
                  <a:extLst>
                    <a:ext uri="{9D8B030D-6E8A-4147-A177-3AD203B41FA5}">
                      <a16:colId xmlns:a16="http://schemas.microsoft.com/office/drawing/2014/main" val="93602765"/>
                    </a:ext>
                  </a:extLst>
                </a:gridCol>
                <a:gridCol w="1950902">
                  <a:extLst>
                    <a:ext uri="{9D8B030D-6E8A-4147-A177-3AD203B41FA5}">
                      <a16:colId xmlns:a16="http://schemas.microsoft.com/office/drawing/2014/main" val="2864180571"/>
                    </a:ext>
                  </a:extLst>
                </a:gridCol>
              </a:tblGrid>
              <a:tr h="475012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Kurs</a:t>
                      </a:r>
                      <a:endParaRPr lang="sv-SE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732" marR="6773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Högskolepoäng</a:t>
                      </a:r>
                      <a:endParaRPr lang="sv-SE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732" marR="6773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 </a:t>
                      </a:r>
                      <a:endParaRPr lang="sv-SE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732" marR="6773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Kursansvarig*</a:t>
                      </a:r>
                      <a:endParaRPr lang="sv-SE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732" marR="67732" marT="0" marB="0"/>
                </a:tc>
                <a:extLst>
                  <a:ext uri="{0D108BD9-81ED-4DB2-BD59-A6C34878D82A}">
                    <a16:rowId xmlns:a16="http://schemas.microsoft.com/office/drawing/2014/main" val="2228681253"/>
                  </a:ext>
                </a:extLst>
              </a:tr>
              <a:tr h="237507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 </a:t>
                      </a:r>
                      <a:endParaRPr lang="sv-SE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732" marR="6773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Kurskod</a:t>
                      </a:r>
                      <a:endParaRPr lang="sv-SE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732" marR="6773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 </a:t>
                      </a:r>
                      <a:endParaRPr lang="sv-SE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732" marR="6773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 </a:t>
                      </a:r>
                      <a:endParaRPr lang="sv-SE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732" marR="67732" marT="0" marB="0"/>
                </a:tc>
                <a:extLst>
                  <a:ext uri="{0D108BD9-81ED-4DB2-BD59-A6C34878D82A}">
                    <a16:rowId xmlns:a16="http://schemas.microsoft.com/office/drawing/2014/main" val="1001575096"/>
                  </a:ext>
                </a:extLst>
              </a:tr>
              <a:tr h="1187531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Qualitative methods in Social Sciences I (</a:t>
                      </a:r>
                      <a:r>
                        <a:rPr lang="en-US" sz="1200" dirty="0" err="1">
                          <a:effectLst/>
                        </a:rPr>
                        <a:t>fakultetsgemensam</a:t>
                      </a:r>
                      <a:r>
                        <a:rPr lang="en-US" sz="1200" dirty="0">
                          <a:effectLst/>
                        </a:rPr>
                        <a:t>)</a:t>
                      </a:r>
                      <a:endParaRPr lang="sv-SE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732" marR="6773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7,5 </a:t>
                      </a:r>
                      <a:r>
                        <a:rPr lang="sv-SE" sz="1200" dirty="0" err="1">
                          <a:effectLst/>
                        </a:rPr>
                        <a:t>hp</a:t>
                      </a:r>
                      <a:r>
                        <a:rPr lang="sv-SE" sz="1200" dirty="0">
                          <a:effectLst/>
                        </a:rPr>
                        <a:t> (4XA101)</a:t>
                      </a:r>
                      <a:endParaRPr lang="sv-SE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732" marR="6773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effectLst/>
                      </a:endParaRP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Period 1 – 2 (v 36-45)</a:t>
                      </a:r>
                      <a:endParaRPr lang="sv-SE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732" marR="6773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Henrik Enroth</a:t>
                      </a:r>
                      <a:endParaRPr lang="sv-SE" sz="1100">
                        <a:effectLst/>
                      </a:endParaRP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 </a:t>
                      </a:r>
                      <a:endParaRPr lang="sv-SE" sz="1100">
                        <a:effectLst/>
                      </a:endParaRP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henrik.enroth@lnu.se</a:t>
                      </a:r>
                      <a:endParaRPr lang="sv-SE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732" marR="67732" marT="0" marB="0"/>
                </a:tc>
                <a:extLst>
                  <a:ext uri="{0D108BD9-81ED-4DB2-BD59-A6C34878D82A}">
                    <a16:rowId xmlns:a16="http://schemas.microsoft.com/office/drawing/2014/main" val="3002627206"/>
                  </a:ext>
                </a:extLst>
              </a:tr>
              <a:tr h="1425038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Quantitative methods </a:t>
                      </a:r>
                      <a:endParaRPr lang="sv-SE" sz="1100" dirty="0">
                        <a:effectLst/>
                      </a:endParaRP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in Social Sciences I (</a:t>
                      </a:r>
                      <a:r>
                        <a:rPr lang="en-US" sz="1200" dirty="0" err="1">
                          <a:effectLst/>
                        </a:rPr>
                        <a:t>fakultetsgemensam</a:t>
                      </a:r>
                      <a:r>
                        <a:rPr lang="en-US" sz="1200" dirty="0">
                          <a:effectLst/>
                        </a:rPr>
                        <a:t>)</a:t>
                      </a:r>
                      <a:endParaRPr lang="sv-SE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732" marR="6773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7,5 </a:t>
                      </a:r>
                      <a:r>
                        <a:rPr lang="sv-SE" sz="1200" dirty="0" err="1">
                          <a:effectLst/>
                        </a:rPr>
                        <a:t>hp</a:t>
                      </a:r>
                      <a:endParaRPr lang="sv-SE" sz="1100" dirty="0">
                        <a:effectLst/>
                      </a:endParaRP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(4XA111)</a:t>
                      </a:r>
                      <a:endParaRPr lang="sv-SE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732" marR="6773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effectLst/>
                      </a:endParaRP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Period 3-4 (v 46- 3)</a:t>
                      </a:r>
                      <a:endParaRPr lang="sv-SE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732" marR="6773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</a:t>
                      </a:r>
                      <a:endParaRPr lang="sv-SE" sz="1100" dirty="0">
                        <a:effectLst/>
                      </a:endParaRP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sv-SE" sz="1100" dirty="0">
                        <a:effectLst/>
                      </a:endParaRP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Elvis</a:t>
                      </a:r>
                      <a:r>
                        <a:rPr lang="sv-SE" sz="1100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v-SE" sz="1100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Bisong</a:t>
                      </a:r>
                      <a:r>
                        <a:rPr lang="sv-SE" sz="1100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v-SE" sz="1100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Tambe</a:t>
                      </a:r>
                      <a:endParaRPr lang="sv-SE" sz="1100" baseline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100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2"/>
                        </a:rPr>
                        <a:t>elvisbisong.tambe@lnu.se</a:t>
                      </a:r>
                      <a:endParaRPr lang="sv-SE" sz="1100" baseline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732" marR="67732" marT="0" marB="0"/>
                </a:tc>
                <a:extLst>
                  <a:ext uri="{0D108BD9-81ED-4DB2-BD59-A6C34878D82A}">
                    <a16:rowId xmlns:a16="http://schemas.microsoft.com/office/drawing/2014/main" val="2953088024"/>
                  </a:ext>
                </a:extLst>
              </a:tr>
              <a:tr h="950026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Modern sociologisk analys: teori och metod i samspel</a:t>
                      </a:r>
                      <a:endParaRPr lang="sv-SE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732" marR="6773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7,5 hp (4SO401)</a:t>
                      </a:r>
                      <a:endParaRPr lang="sv-SE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732" marR="6773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effectLst/>
                      </a:endParaRP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Period 1- 2  (v</a:t>
                      </a:r>
                      <a:r>
                        <a:rPr lang="sv-SE" sz="1200" baseline="0" dirty="0">
                          <a:effectLst/>
                        </a:rPr>
                        <a:t> 36-45)</a:t>
                      </a:r>
                      <a:endParaRPr lang="sv-SE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732" marR="6773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Ola Agevall</a:t>
                      </a: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endParaRPr lang="sv-SE" sz="1200" dirty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dirty="0">
                          <a:effectLst/>
                        </a:rPr>
                        <a:t>ola.agevall@lnu.se</a:t>
                      </a:r>
                      <a:endParaRPr lang="sv-SE" sz="105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732" marR="67732" marT="0" marB="0"/>
                </a:tc>
                <a:extLst>
                  <a:ext uri="{0D108BD9-81ED-4DB2-BD59-A6C34878D82A}">
                    <a16:rowId xmlns:a16="http://schemas.microsoft.com/office/drawing/2014/main" val="256888626"/>
                  </a:ext>
                </a:extLst>
              </a:tr>
              <a:tr h="712519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Institutionella perspektiv på organisationer: struktur, kultur,</a:t>
                      </a: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process</a:t>
                      </a:r>
                      <a:endParaRPr lang="sv-SE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732" marR="6773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7,5 </a:t>
                      </a:r>
                      <a:r>
                        <a:rPr lang="sv-SE" sz="1200" dirty="0" err="1">
                          <a:effectLst/>
                        </a:rPr>
                        <a:t>hp</a:t>
                      </a:r>
                      <a:r>
                        <a:rPr lang="sv-SE" sz="1200" dirty="0">
                          <a:effectLst/>
                        </a:rPr>
                        <a:t> (4SO407)</a:t>
                      </a:r>
                      <a:endParaRPr lang="sv-SE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732" marR="6773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effectLst/>
                      </a:endParaRP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Period 3-4 (v 46-3)</a:t>
                      </a:r>
                      <a:endParaRPr lang="sv-SE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732" marR="6773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Glenn Sjöstrand</a:t>
                      </a: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endParaRPr lang="sv-SE" sz="1200" dirty="0">
                        <a:effectLst/>
                      </a:endParaRP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glenn.sjostrand@lnu.se</a:t>
                      </a: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effectLst/>
                      </a:endParaRPr>
                    </a:p>
                  </a:txBody>
                  <a:tcPr marL="67732" marR="67732" marT="0" marB="0"/>
                </a:tc>
                <a:extLst>
                  <a:ext uri="{0D108BD9-81ED-4DB2-BD59-A6C34878D82A}">
                    <a16:rowId xmlns:a16="http://schemas.microsoft.com/office/drawing/2014/main" val="4152911208"/>
                  </a:ext>
                </a:extLst>
              </a:tr>
              <a:tr h="237507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 </a:t>
                      </a:r>
                      <a:endParaRPr lang="sv-SE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732" marR="6773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 </a:t>
                      </a:r>
                      <a:endParaRPr lang="sv-SE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732" marR="6773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 </a:t>
                      </a:r>
                      <a:endParaRPr lang="sv-SE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732" marR="6773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 </a:t>
                      </a:r>
                      <a:endParaRPr lang="sv-SE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732" marR="67732" marT="0" marB="0"/>
                </a:tc>
                <a:extLst>
                  <a:ext uri="{0D108BD9-81ED-4DB2-BD59-A6C34878D82A}">
                    <a16:rowId xmlns:a16="http://schemas.microsoft.com/office/drawing/2014/main" val="3474772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75448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1005010"/>
          </a:xfrm>
        </p:spPr>
        <p:txBody>
          <a:bodyPr/>
          <a:lstStyle/>
          <a:p>
            <a:r>
              <a:rPr lang="sv-SE" dirty="0"/>
              <a:t>Programmets kurser År 1 VT</a:t>
            </a:r>
          </a:p>
        </p:txBody>
      </p:sp>
      <p:graphicFrame>
        <p:nvGraphicFramePr>
          <p:cNvPr id="4" name="Platshållare för innehåll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675057383"/>
              </p:ext>
            </p:extLst>
          </p:nvPr>
        </p:nvGraphicFramePr>
        <p:xfrm>
          <a:off x="1819469" y="1744823"/>
          <a:ext cx="8444205" cy="403951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10768">
                  <a:extLst>
                    <a:ext uri="{9D8B030D-6E8A-4147-A177-3AD203B41FA5}">
                      <a16:colId xmlns:a16="http://schemas.microsoft.com/office/drawing/2014/main" val="1460379780"/>
                    </a:ext>
                  </a:extLst>
                </a:gridCol>
                <a:gridCol w="2110768">
                  <a:extLst>
                    <a:ext uri="{9D8B030D-6E8A-4147-A177-3AD203B41FA5}">
                      <a16:colId xmlns:a16="http://schemas.microsoft.com/office/drawing/2014/main" val="555727401"/>
                    </a:ext>
                  </a:extLst>
                </a:gridCol>
                <a:gridCol w="2110768">
                  <a:extLst>
                    <a:ext uri="{9D8B030D-6E8A-4147-A177-3AD203B41FA5}">
                      <a16:colId xmlns:a16="http://schemas.microsoft.com/office/drawing/2014/main" val="3433921001"/>
                    </a:ext>
                  </a:extLst>
                </a:gridCol>
                <a:gridCol w="2111901">
                  <a:extLst>
                    <a:ext uri="{9D8B030D-6E8A-4147-A177-3AD203B41FA5}">
                      <a16:colId xmlns:a16="http://schemas.microsoft.com/office/drawing/2014/main" val="3580675827"/>
                    </a:ext>
                  </a:extLst>
                </a:gridCol>
              </a:tblGrid>
              <a:tr h="614386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Kurs</a:t>
                      </a:r>
                      <a:endParaRPr lang="sv-SE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Högskolepoäng</a:t>
                      </a:r>
                      <a:endParaRPr lang="sv-SE" sz="1100">
                        <a:effectLst/>
                      </a:endParaRP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Kurskod</a:t>
                      </a:r>
                      <a:endParaRPr lang="sv-SE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 </a:t>
                      </a:r>
                      <a:endParaRPr lang="sv-SE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Kursansvarig</a:t>
                      </a:r>
                      <a:endParaRPr lang="sv-SE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24444223"/>
                  </a:ext>
                </a:extLst>
              </a:tr>
              <a:tr h="614386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Kultursociologi</a:t>
                      </a:r>
                      <a:endParaRPr lang="sv-SE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7,5 hp</a:t>
                      </a:r>
                      <a:endParaRPr lang="sv-SE" sz="1100">
                        <a:effectLst/>
                      </a:endParaRP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(4SO442)</a:t>
                      </a:r>
                      <a:endParaRPr lang="sv-SE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Period 1-2 (v4-13)</a:t>
                      </a:r>
                      <a:endParaRPr lang="sv-SE" sz="1100" dirty="0">
                        <a:effectLst/>
                      </a:endParaRP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Ola Agevall</a:t>
                      </a: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endParaRPr lang="sv-SE" sz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ola.agevall@lnu.se</a:t>
                      </a:r>
                      <a:endParaRPr lang="sv-SE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32034330"/>
                  </a:ext>
                </a:extLst>
              </a:tr>
              <a:tr h="1228770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Etnografisk metod</a:t>
                      </a:r>
                      <a:endParaRPr lang="sv-SE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7,5 </a:t>
                      </a:r>
                      <a:r>
                        <a:rPr lang="sv-SE" sz="1200" dirty="0" err="1">
                          <a:effectLst/>
                        </a:rPr>
                        <a:t>hp</a:t>
                      </a:r>
                      <a:r>
                        <a:rPr lang="sv-SE" sz="1200" dirty="0">
                          <a:effectLst/>
                        </a:rPr>
                        <a:t> </a:t>
                      </a:r>
                      <a:endParaRPr lang="sv-SE" sz="1100" dirty="0">
                        <a:effectLst/>
                      </a:endParaRP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(4SO409)</a:t>
                      </a:r>
                      <a:endParaRPr lang="sv-SE" sz="1100" dirty="0">
                        <a:effectLst/>
                      </a:endParaRP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(fördjupningskurs)</a:t>
                      </a:r>
                      <a:endParaRPr lang="sv-SE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Period 1-2 (v4-13)</a:t>
                      </a:r>
                      <a:endParaRPr lang="sv-SE" sz="1100" dirty="0">
                        <a:effectLst/>
                      </a:endParaRP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Henrik Hultman</a:t>
                      </a: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endParaRPr lang="sv-SE" sz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henrik.hultman@lnu.se</a:t>
                      </a:r>
                      <a:endParaRPr lang="sv-SE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2477168"/>
                  </a:ext>
                </a:extLst>
              </a:tr>
              <a:tr h="614386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Självständigt arbete</a:t>
                      </a:r>
                      <a:endParaRPr lang="sv-SE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15 hp helfart</a:t>
                      </a:r>
                      <a:endParaRPr lang="sv-SE" sz="1100">
                        <a:effectLst/>
                      </a:endParaRP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(4SO410)</a:t>
                      </a:r>
                      <a:endParaRPr lang="sv-SE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Period 3-4</a:t>
                      </a:r>
                      <a:r>
                        <a:rPr lang="sv-SE" sz="1200" baseline="0" dirty="0">
                          <a:effectLst/>
                        </a:rPr>
                        <a:t> (v 14-23)</a:t>
                      </a:r>
                      <a:endParaRPr lang="sv-SE" sz="1100" dirty="0">
                        <a:effectLst/>
                      </a:endParaRP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Ola Agevall</a:t>
                      </a: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endParaRPr lang="sv-SE" sz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ola.agevall@lnu.se</a:t>
                      </a:r>
                      <a:endParaRPr lang="sv-SE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5932865"/>
                  </a:ext>
                </a:extLst>
              </a:tr>
              <a:tr h="921577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401872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09279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697099"/>
          </a:xfrm>
        </p:spPr>
        <p:txBody>
          <a:bodyPr/>
          <a:lstStyle/>
          <a:p>
            <a:r>
              <a:rPr lang="sv-SE" dirty="0"/>
              <a:t>Programmets kurser År 2</a:t>
            </a:r>
          </a:p>
        </p:txBody>
      </p:sp>
      <p:graphicFrame>
        <p:nvGraphicFramePr>
          <p:cNvPr id="4" name="Platshållare för innehåll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357788422"/>
              </p:ext>
            </p:extLst>
          </p:nvPr>
        </p:nvGraphicFramePr>
        <p:xfrm>
          <a:off x="1632858" y="1464903"/>
          <a:ext cx="8518848" cy="507209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29426">
                  <a:extLst>
                    <a:ext uri="{9D8B030D-6E8A-4147-A177-3AD203B41FA5}">
                      <a16:colId xmlns:a16="http://schemas.microsoft.com/office/drawing/2014/main" val="2965005065"/>
                    </a:ext>
                  </a:extLst>
                </a:gridCol>
                <a:gridCol w="2129426">
                  <a:extLst>
                    <a:ext uri="{9D8B030D-6E8A-4147-A177-3AD203B41FA5}">
                      <a16:colId xmlns:a16="http://schemas.microsoft.com/office/drawing/2014/main" val="1331633768"/>
                    </a:ext>
                  </a:extLst>
                </a:gridCol>
                <a:gridCol w="2129426">
                  <a:extLst>
                    <a:ext uri="{9D8B030D-6E8A-4147-A177-3AD203B41FA5}">
                      <a16:colId xmlns:a16="http://schemas.microsoft.com/office/drawing/2014/main" val="3018303443"/>
                    </a:ext>
                  </a:extLst>
                </a:gridCol>
                <a:gridCol w="2130570">
                  <a:extLst>
                    <a:ext uri="{9D8B030D-6E8A-4147-A177-3AD203B41FA5}">
                      <a16:colId xmlns:a16="http://schemas.microsoft.com/office/drawing/2014/main" val="2497205115"/>
                    </a:ext>
                  </a:extLst>
                </a:gridCol>
              </a:tblGrid>
              <a:tr h="701748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</a:rPr>
                        <a:t>Kurs</a:t>
                      </a:r>
                      <a:endParaRPr lang="sv-SE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</a:rPr>
                        <a:t>Högskolepoäng</a:t>
                      </a:r>
                      <a:endParaRPr lang="sv-SE" sz="1100">
                        <a:effectLst/>
                      </a:endParaRP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</a:rPr>
                        <a:t>Kurskod</a:t>
                      </a:r>
                      <a:endParaRPr lang="sv-SE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Period</a:t>
                      </a:r>
                      <a:endParaRPr lang="sv-SE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</a:rPr>
                        <a:t>Kursansvarig</a:t>
                      </a:r>
                      <a:endParaRPr lang="sv-SE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1591677"/>
                  </a:ext>
                </a:extLst>
              </a:tr>
              <a:tr h="778027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</a:rPr>
                        <a:t>Migration, tid och temporalitet</a:t>
                      </a:r>
                      <a:endParaRPr lang="sv-SE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</a:rPr>
                        <a:t>7,5 hp</a:t>
                      </a:r>
                      <a:endParaRPr lang="sv-SE" sz="1100">
                        <a:effectLst/>
                      </a:endParaRP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</a:rPr>
                        <a:t>(5SO444)</a:t>
                      </a:r>
                      <a:endParaRPr lang="sv-SE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</a:rPr>
                        <a:t> </a:t>
                      </a:r>
                      <a:endParaRPr lang="sv-SE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</a:rPr>
                        <a:t>Anna-Maria Marekovic</a:t>
                      </a:r>
                      <a:endParaRPr lang="sv-SE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91592463"/>
                  </a:ext>
                </a:extLst>
              </a:tr>
              <a:tr h="933996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Barndomssociologi</a:t>
                      </a:r>
                      <a:endParaRPr lang="sv-SE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7,5 </a:t>
                      </a:r>
                      <a:r>
                        <a:rPr lang="sv-SE" sz="1400" dirty="0" err="1">
                          <a:effectLst/>
                        </a:rPr>
                        <a:t>hp</a:t>
                      </a:r>
                      <a:endParaRPr lang="sv-SE" sz="1100" dirty="0">
                        <a:effectLst/>
                      </a:endParaRP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(5SO450)</a:t>
                      </a:r>
                      <a:endParaRPr lang="sv-SE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</a:rPr>
                        <a:t> </a:t>
                      </a:r>
                      <a:endParaRPr lang="sv-SE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Linda Hiltunen</a:t>
                      </a:r>
                      <a:endParaRPr lang="sv-SE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31335361"/>
                  </a:ext>
                </a:extLst>
              </a:tr>
              <a:tr h="469499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</a:rPr>
                        <a:t>Feministiska perspektiv</a:t>
                      </a:r>
                      <a:endParaRPr lang="sv-SE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</a:rPr>
                        <a:t>7,5 hp</a:t>
                      </a:r>
                      <a:endParaRPr lang="sv-SE" sz="1100">
                        <a:effectLst/>
                      </a:endParaRP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</a:rPr>
                        <a:t>(5SO445)</a:t>
                      </a:r>
                      <a:endParaRPr lang="sv-SE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</a:rPr>
                        <a:t> </a:t>
                      </a:r>
                      <a:endParaRPr lang="sv-SE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Maria Eriksson</a:t>
                      </a:r>
                      <a:endParaRPr lang="sv-SE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58132685"/>
                  </a:ext>
                </a:extLst>
              </a:tr>
              <a:tr h="548079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Utbildningssociologi</a:t>
                      </a:r>
                      <a:endParaRPr lang="sv-SE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</a:rPr>
                        <a:t>7,5 hp</a:t>
                      </a:r>
                      <a:endParaRPr lang="sv-SE" sz="1100">
                        <a:effectLst/>
                      </a:endParaRP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</a:rPr>
                        <a:t>(5SO446)</a:t>
                      </a:r>
                      <a:endParaRPr lang="sv-SE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</a:rPr>
                        <a:t> </a:t>
                      </a:r>
                      <a:endParaRPr lang="sv-SE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</a:rPr>
                        <a:t>Magnus Persson</a:t>
                      </a:r>
                      <a:endParaRPr lang="sv-SE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06589898"/>
                  </a:ext>
                </a:extLst>
              </a:tr>
              <a:tr h="46949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dirty="0">
                          <a:effectLst/>
                        </a:rPr>
                        <a:t>Prestationssamhällets sociologi</a:t>
                      </a:r>
                      <a:endParaRPr lang="sv-SE" sz="1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</a:rPr>
                        <a:t>7,5 hp</a:t>
                      </a:r>
                      <a:endParaRPr lang="sv-SE" sz="1100">
                        <a:effectLst/>
                      </a:endParaRP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</a:rPr>
                        <a:t>(5SO447)</a:t>
                      </a:r>
                      <a:endParaRPr lang="sv-SE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</a:rPr>
                        <a:t> </a:t>
                      </a:r>
                      <a:endParaRPr lang="sv-SE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Ola Agevall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81433983"/>
                  </a:ext>
                </a:extLst>
              </a:tr>
              <a:tr h="701748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</a:rPr>
                        <a:t>Att skriva forskningsöversikt</a:t>
                      </a:r>
                      <a:endParaRPr lang="sv-SE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7,5 </a:t>
                      </a:r>
                      <a:r>
                        <a:rPr lang="sv-SE" sz="1400" dirty="0" err="1">
                          <a:effectLst/>
                        </a:rPr>
                        <a:t>hp</a:t>
                      </a:r>
                      <a:endParaRPr lang="sv-SE" sz="1400" dirty="0">
                        <a:effectLst/>
                      </a:endParaRP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(5SO448)</a:t>
                      </a:r>
                      <a:endParaRPr lang="sv-SE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</a:rPr>
                        <a:t> </a:t>
                      </a:r>
                      <a:endParaRPr lang="sv-SE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Ola Agevall</a:t>
                      </a:r>
                      <a:endParaRPr lang="sv-SE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10245974"/>
                  </a:ext>
                </a:extLst>
              </a:tr>
              <a:tr h="469499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</a:rPr>
                        <a:t>Självständigt arbete</a:t>
                      </a:r>
                      <a:endParaRPr lang="sv-SE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15 </a:t>
                      </a:r>
                      <a:r>
                        <a:rPr lang="sv-SE" sz="1400" dirty="0" err="1">
                          <a:effectLst/>
                        </a:rPr>
                        <a:t>hp</a:t>
                      </a:r>
                      <a:endParaRPr lang="sv-SE" sz="1400" dirty="0">
                        <a:effectLst/>
                      </a:endParaRP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(5SO50E</a:t>
                      </a: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</a:rPr>
                        <a:t> </a:t>
                      </a:r>
                      <a:endParaRPr lang="sv-SE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Ola Agevall</a:t>
                      </a:r>
                      <a:endParaRPr lang="sv-SE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965347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24995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307</Words>
  <Application>Microsoft Office PowerPoint</Application>
  <PresentationFormat>Widescreen</PresentationFormat>
  <Paragraphs>116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Office-tema</vt:lpstr>
      <vt:lpstr>Programöversikt</vt:lpstr>
      <vt:lpstr>Programmets kurser , år 1 HT</vt:lpstr>
      <vt:lpstr>Programmets kurser År 1 VT</vt:lpstr>
      <vt:lpstr>Programmets kurser År 2</vt:lpstr>
    </vt:vector>
  </TitlesOfParts>
  <Company>Linnaeus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Programöversikt</dc:title>
  <dc:creator>Anna-Liisa Närvänen</dc:creator>
  <cp:lastModifiedBy>Ola Agevall</cp:lastModifiedBy>
  <cp:revision>8</cp:revision>
  <dcterms:created xsi:type="dcterms:W3CDTF">2021-06-21T09:45:00Z</dcterms:created>
  <dcterms:modified xsi:type="dcterms:W3CDTF">2026-06-16T12:27:30Z</dcterms:modified>
</cp:coreProperties>
</file>