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7" r:id="rId3"/>
    <p:sldId id="310" r:id="rId4"/>
    <p:sldId id="309" r:id="rId5"/>
    <p:sldId id="312" r:id="rId6"/>
    <p:sldId id="311" r:id="rId7"/>
    <p:sldId id="308" r:id="rId8"/>
    <p:sldId id="313" r:id="rId9"/>
    <p:sldId id="314" r:id="rId10"/>
    <p:sldId id="315" r:id="rId11"/>
    <p:sldId id="316" r:id="rId12"/>
    <p:sldId id="320" r:id="rId13"/>
    <p:sldId id="318" r:id="rId14"/>
    <p:sldId id="322" r:id="rId15"/>
    <p:sldId id="319" r:id="rId16"/>
    <p:sldId id="317" r:id="rId17"/>
    <p:sldId id="324" r:id="rId18"/>
    <p:sldId id="323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A987-104A-4841-B118-9C7F4FDCE292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89EA8-F415-4EC2-B087-A79CBDF08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80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70A5B-F31C-43E6-BAE9-E6C383DA4AB5}" type="datetimeFigureOut">
              <a:rPr lang="sv-SE" smtClean="0"/>
              <a:t>2021-04-06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AE521-3EB1-4769-A031-3833AEB95191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12697"/>
            <a:ext cx="7854696" cy="1048080"/>
          </a:xfrm>
        </p:spPr>
        <p:txBody>
          <a:bodyPr>
            <a:normAutofit/>
          </a:bodyPr>
          <a:lstStyle/>
          <a:p>
            <a:pPr algn="ctr"/>
            <a:r>
              <a:rPr lang="sv-SE" sz="6000" dirty="0" err="1" smtClean="0"/>
              <a:t>Cargo</a:t>
            </a:r>
            <a:r>
              <a:rPr lang="sv-SE" sz="6000" dirty="0" smtClean="0"/>
              <a:t> </a:t>
            </a:r>
            <a:r>
              <a:rPr lang="sv-SE" sz="6000" dirty="0" err="1" smtClean="0"/>
              <a:t>securing</a:t>
            </a:r>
            <a:r>
              <a:rPr lang="sv-SE" sz="6000" dirty="0" smtClean="0"/>
              <a:t> manual</a:t>
            </a:r>
            <a:endParaRPr lang="sv-SE" sz="6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Reglerna</a:t>
            </a:r>
            <a:r>
              <a:rPr lang="en-US" sz="3200" dirty="0" smtClean="0"/>
              <a:t> </a:t>
            </a:r>
            <a:r>
              <a:rPr lang="en-US" sz="3200" dirty="0" err="1" smtClean="0"/>
              <a:t>implementerades</a:t>
            </a:r>
            <a:r>
              <a:rPr lang="en-US" sz="3200" dirty="0" smtClean="0"/>
              <a:t> 1 </a:t>
            </a:r>
            <a:r>
              <a:rPr lang="en-US" sz="3200" dirty="0" err="1" smtClean="0"/>
              <a:t>januari</a:t>
            </a:r>
            <a:r>
              <a:rPr lang="en-US" sz="3200" dirty="0" smtClean="0"/>
              <a:t> 1998 </a:t>
            </a:r>
            <a:r>
              <a:rPr lang="en-US" sz="3200" dirty="0" err="1" smtClean="0"/>
              <a:t>och</a:t>
            </a:r>
            <a:r>
              <a:rPr lang="en-US" sz="3200" dirty="0" smtClean="0"/>
              <a:t> </a:t>
            </a:r>
            <a:r>
              <a:rPr lang="en-US" sz="3200" dirty="0" err="1" smtClean="0"/>
              <a:t>härör</a:t>
            </a:r>
            <a:r>
              <a:rPr lang="en-US" sz="3200" dirty="0" smtClean="0"/>
              <a:t> </a:t>
            </a:r>
            <a:r>
              <a:rPr lang="en-US" sz="3200" dirty="0" err="1" smtClean="0"/>
              <a:t>från</a:t>
            </a:r>
            <a:r>
              <a:rPr lang="en-US" sz="3200" dirty="0" smtClean="0"/>
              <a:t> </a:t>
            </a:r>
            <a:r>
              <a:rPr lang="en-US" sz="3200" dirty="0" err="1" smtClean="0"/>
              <a:t>Solas</a:t>
            </a:r>
            <a:r>
              <a:rPr lang="en-US" sz="3200" dirty="0" smtClean="0"/>
              <a:t> </a:t>
            </a:r>
            <a:r>
              <a:rPr lang="en-US" sz="3200" dirty="0" err="1" smtClean="0"/>
              <a:t>kapitel</a:t>
            </a:r>
            <a:r>
              <a:rPr lang="en-US" sz="3200" dirty="0" smtClean="0"/>
              <a:t> 6 </a:t>
            </a:r>
            <a:r>
              <a:rPr lang="en-US" sz="3200" dirty="0" err="1" smtClean="0"/>
              <a:t>och</a:t>
            </a:r>
            <a:r>
              <a:rPr lang="en-US" sz="3200" dirty="0" smtClean="0"/>
              <a:t> 7. </a:t>
            </a:r>
            <a:r>
              <a:rPr lang="en-US" sz="3200" dirty="0" err="1" smtClean="0"/>
              <a:t>Kraven</a:t>
            </a:r>
            <a:r>
              <a:rPr lang="en-US" sz="3200" dirty="0" smtClean="0"/>
              <a:t> </a:t>
            </a:r>
            <a:r>
              <a:rPr lang="en-US" sz="3200" dirty="0" err="1" smtClean="0"/>
              <a:t>gäller</a:t>
            </a:r>
            <a:r>
              <a:rPr lang="en-US" sz="3200" dirty="0" smtClean="0"/>
              <a:t> </a:t>
            </a:r>
            <a:r>
              <a:rPr lang="en-US" sz="3200" dirty="0" err="1" smtClean="0"/>
              <a:t>samtliga</a:t>
            </a:r>
            <a:r>
              <a:rPr lang="en-US" sz="3200" dirty="0" smtClean="0"/>
              <a:t> </a:t>
            </a:r>
            <a:r>
              <a:rPr lang="en-US" sz="3200" dirty="0" err="1" smtClean="0"/>
              <a:t>fartyg</a:t>
            </a:r>
            <a:r>
              <a:rPr lang="en-US" sz="3200" dirty="0" smtClean="0"/>
              <a:t> </a:t>
            </a:r>
            <a:r>
              <a:rPr lang="en-US" sz="3200" dirty="0" err="1" smtClean="0"/>
              <a:t>förutom</a:t>
            </a:r>
            <a:r>
              <a:rPr lang="en-US" sz="3200" dirty="0" smtClean="0"/>
              <a:t> </a:t>
            </a:r>
            <a:r>
              <a:rPr lang="en-US" sz="3200" dirty="0" err="1" smtClean="0"/>
              <a:t>fartyg</a:t>
            </a:r>
            <a:r>
              <a:rPr lang="en-US" sz="3200" dirty="0" smtClean="0"/>
              <a:t> </a:t>
            </a:r>
            <a:r>
              <a:rPr lang="en-US" sz="3200" dirty="0" err="1" smtClean="0"/>
              <a:t>som</a:t>
            </a:r>
            <a:r>
              <a:rPr lang="en-US" sz="3200" dirty="0" smtClean="0"/>
              <a:t> </a:t>
            </a:r>
            <a:r>
              <a:rPr lang="en-US" sz="3200" dirty="0" err="1" smtClean="0"/>
              <a:t>enbart</a:t>
            </a:r>
            <a:r>
              <a:rPr lang="en-US" sz="3200" dirty="0" smtClean="0"/>
              <a:t> </a:t>
            </a:r>
            <a:r>
              <a:rPr lang="en-US" sz="3200" dirty="0" err="1" smtClean="0"/>
              <a:t>transporterar</a:t>
            </a:r>
            <a:r>
              <a:rPr lang="en-US" sz="3200" dirty="0" smtClean="0"/>
              <a:t> </a:t>
            </a:r>
            <a:r>
              <a:rPr lang="en-US" sz="3200" dirty="0" err="1" smtClean="0"/>
              <a:t>flytande</a:t>
            </a:r>
            <a:r>
              <a:rPr lang="en-US" sz="3200" dirty="0" smtClean="0"/>
              <a:t> </a:t>
            </a:r>
            <a:r>
              <a:rPr lang="en-US" sz="3200" dirty="0" err="1" smtClean="0"/>
              <a:t>eller</a:t>
            </a:r>
            <a:r>
              <a:rPr lang="en-US" sz="3200" dirty="0" smtClean="0"/>
              <a:t> </a:t>
            </a:r>
            <a:r>
              <a:rPr lang="en-US" sz="3200" dirty="0" err="1" smtClean="0"/>
              <a:t>torra</a:t>
            </a:r>
            <a:r>
              <a:rPr lang="en-US" sz="3200" dirty="0" smtClean="0"/>
              <a:t> bulk </a:t>
            </a:r>
            <a:r>
              <a:rPr lang="en-US" sz="3200" dirty="0" err="1" smtClean="0"/>
              <a:t>laster</a:t>
            </a:r>
            <a:r>
              <a:rPr lang="en-US" sz="3200" dirty="0"/>
              <a:t> </a:t>
            </a:r>
            <a:r>
              <a:rPr lang="en-US" sz="3200" dirty="0" err="1" smtClean="0"/>
              <a:t>eller</a:t>
            </a:r>
            <a:r>
              <a:rPr lang="en-US" sz="3200" dirty="0" smtClean="0"/>
              <a:t> “cellular container ships”. </a:t>
            </a:r>
            <a:r>
              <a:rPr lang="en-US" sz="3200" dirty="0" err="1" smtClean="0"/>
              <a:t>Fartyg</a:t>
            </a:r>
            <a:r>
              <a:rPr lang="en-US" sz="3200" dirty="0" smtClean="0"/>
              <a:t> under 500 GRT </a:t>
            </a:r>
            <a:r>
              <a:rPr lang="en-US" sz="3200" dirty="0" err="1" smtClean="0"/>
              <a:t>ska</a:t>
            </a:r>
            <a:r>
              <a:rPr lang="en-US" sz="3200" dirty="0" smtClean="0"/>
              <a:t> </a:t>
            </a:r>
            <a:r>
              <a:rPr lang="en-US" sz="3200" dirty="0" err="1" smtClean="0"/>
              <a:t>också</a:t>
            </a:r>
            <a:r>
              <a:rPr lang="en-US" sz="3200" dirty="0" smtClean="0"/>
              <a:t> ha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godkänd</a:t>
            </a:r>
            <a:r>
              <a:rPr lang="en-US" sz="3200" dirty="0" smtClean="0"/>
              <a:t> CSM </a:t>
            </a:r>
            <a:r>
              <a:rPr lang="en-US" sz="3200" dirty="0" err="1" smtClean="0"/>
              <a:t>ombord</a:t>
            </a:r>
            <a:r>
              <a:rPr lang="en-US" sz="3200" dirty="0" smtClean="0"/>
              <a:t> men </a:t>
            </a:r>
            <a:r>
              <a:rPr lang="en-US" sz="3200" dirty="0" err="1" smtClean="0"/>
              <a:t>flaggstaten</a:t>
            </a:r>
            <a:r>
              <a:rPr lang="en-US" sz="3200" dirty="0" smtClean="0"/>
              <a:t>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anpassa</a:t>
            </a:r>
            <a:r>
              <a:rPr lang="en-US" sz="3200" dirty="0" smtClean="0"/>
              <a:t> </a:t>
            </a:r>
            <a:r>
              <a:rPr lang="en-US" sz="3200" dirty="0" err="1" smtClean="0"/>
              <a:t>kraven</a:t>
            </a:r>
            <a:r>
              <a:rPr lang="en-US" sz="3200" dirty="0" smtClean="0"/>
              <a:t> </a:t>
            </a:r>
            <a:r>
              <a:rPr lang="en-US" sz="3200" dirty="0" err="1" smtClean="0"/>
              <a:t>på</a:t>
            </a:r>
            <a:r>
              <a:rPr lang="en-US" sz="3200" dirty="0" smtClean="0"/>
              <a:t> </a:t>
            </a:r>
            <a:r>
              <a:rPr lang="en-US" sz="3200" dirty="0" err="1" smtClean="0"/>
              <a:t>manualen</a:t>
            </a:r>
            <a:r>
              <a:rPr lang="en-US" sz="3200" dirty="0" smtClean="0"/>
              <a:t> </a:t>
            </a:r>
            <a:r>
              <a:rPr lang="en-US" sz="3200" dirty="0" err="1" smtClean="0"/>
              <a:t>beroende</a:t>
            </a:r>
            <a:r>
              <a:rPr lang="en-US" sz="3200" dirty="0" smtClean="0"/>
              <a:t> </a:t>
            </a:r>
            <a:r>
              <a:rPr lang="en-US" sz="3200" dirty="0" err="1" smtClean="0"/>
              <a:t>på</a:t>
            </a:r>
            <a:r>
              <a:rPr lang="en-US" sz="3200" dirty="0" smtClean="0"/>
              <a:t> </a:t>
            </a:r>
            <a:r>
              <a:rPr lang="en-US" sz="3200" dirty="0" err="1" smtClean="0"/>
              <a:t>fartområde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CSM </a:t>
            </a:r>
            <a:r>
              <a:rPr lang="en-US" sz="3200" dirty="0" err="1" smtClean="0"/>
              <a:t>skall</a:t>
            </a:r>
            <a:r>
              <a:rPr lang="en-US" sz="3200" dirty="0" smtClean="0"/>
              <a:t> </a:t>
            </a:r>
            <a:r>
              <a:rPr lang="en-US" sz="3200" dirty="0" err="1" smtClean="0"/>
              <a:t>vara</a:t>
            </a:r>
            <a:r>
              <a:rPr lang="en-US" sz="3200" dirty="0" smtClean="0"/>
              <a:t> </a:t>
            </a:r>
            <a:r>
              <a:rPr lang="en-US" sz="3200" dirty="0" err="1" smtClean="0"/>
              <a:t>godkänd</a:t>
            </a:r>
            <a:r>
              <a:rPr lang="en-US" sz="3200" dirty="0" smtClean="0"/>
              <a:t> </a:t>
            </a:r>
            <a:r>
              <a:rPr lang="en-US" sz="3200" dirty="0" err="1" smtClean="0"/>
              <a:t>av</a:t>
            </a:r>
            <a:r>
              <a:rPr lang="en-US" sz="3200" dirty="0" smtClean="0"/>
              <a:t> </a:t>
            </a:r>
            <a:r>
              <a:rPr lang="en-US" sz="3200" dirty="0" err="1" smtClean="0"/>
              <a:t>tillsynsmyndigheten</a:t>
            </a:r>
            <a:endParaRPr lang="en-US" sz="32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854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-148092"/>
            <a:ext cx="5256584" cy="74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-46235"/>
            <a:ext cx="5040560" cy="71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"/>
            <a:ext cx="4935866" cy="69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-148092"/>
            <a:ext cx="5688632" cy="70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"/>
            <a:ext cx="4935866" cy="69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-99393"/>
            <a:ext cx="5616624" cy="71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-99392"/>
            <a:ext cx="5976664" cy="74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-46235"/>
            <a:ext cx="6192688" cy="73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-99392"/>
            <a:ext cx="6192688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 info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 smtClean="0"/>
              <a:t>Specificera arrangemang och utrustning</a:t>
            </a:r>
          </a:p>
          <a:p>
            <a:r>
              <a:rPr lang="sv-SE" sz="3200" dirty="0" smtClean="0"/>
              <a:t>Surrningsutrustningen används enligt manualen.</a:t>
            </a:r>
          </a:p>
          <a:p>
            <a:r>
              <a:rPr lang="sv-SE" sz="3200" dirty="0" smtClean="0"/>
              <a:t>Tillräcklig reservutrustning</a:t>
            </a:r>
          </a:p>
          <a:p>
            <a:r>
              <a:rPr lang="sv-SE" sz="3200" dirty="0" smtClean="0"/>
              <a:t>SWL för varje del i utrustningen</a:t>
            </a:r>
          </a:p>
          <a:p>
            <a:r>
              <a:rPr lang="sv-SE" sz="3200" dirty="0" smtClean="0"/>
              <a:t>Underhåll av utrustning</a:t>
            </a:r>
          </a:p>
          <a:p>
            <a:r>
              <a:rPr lang="sv-SE" sz="3200" dirty="0" smtClean="0"/>
              <a:t>När utrustning ska förnyas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60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sv-SE" dirty="0" smtClean="0"/>
              <a:t>Allmän info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7584"/>
            <a:ext cx="8229600" cy="5497016"/>
          </a:xfrm>
        </p:spPr>
        <p:txBody>
          <a:bodyPr>
            <a:normAutofit fontScale="92500"/>
          </a:bodyPr>
          <a:lstStyle/>
          <a:p>
            <a:r>
              <a:rPr lang="sv-SE" sz="3200" dirty="0" smtClean="0"/>
              <a:t>CSM ska vara likformig i sin utformning men också ta hänsyn till att varje fartyg är unikt vad gäller:</a:t>
            </a:r>
          </a:p>
          <a:p>
            <a:r>
              <a:rPr lang="sv-SE" sz="3200" dirty="0" smtClean="0"/>
              <a:t>Hydrostatisk karaktär</a:t>
            </a:r>
          </a:p>
          <a:p>
            <a:r>
              <a:rPr lang="sv-SE" sz="3200" dirty="0" smtClean="0"/>
              <a:t>Uppförande i olika väder och sjöförhållanden</a:t>
            </a:r>
          </a:p>
          <a:p>
            <a:r>
              <a:rPr lang="sv-SE" sz="3200" dirty="0" smtClean="0"/>
              <a:t>Lastkvantitet</a:t>
            </a:r>
          </a:p>
          <a:p>
            <a:r>
              <a:rPr lang="sv-SE" sz="3200" dirty="0" smtClean="0"/>
              <a:t>Typ av last</a:t>
            </a:r>
          </a:p>
          <a:p>
            <a:r>
              <a:rPr lang="sv-SE" sz="3200" dirty="0" smtClean="0"/>
              <a:t>Valt </a:t>
            </a:r>
            <a:r>
              <a:rPr lang="sv-SE" sz="3200" dirty="0" err="1" smtClean="0"/>
              <a:t>stuvningssätt</a:t>
            </a:r>
            <a:endParaRPr lang="sv-SE" sz="3200" dirty="0" smtClean="0"/>
          </a:p>
          <a:p>
            <a:r>
              <a:rPr lang="sv-SE" sz="3200" dirty="0"/>
              <a:t>Samma fartyg olika </a:t>
            </a:r>
          </a:p>
          <a:p>
            <a:r>
              <a:rPr lang="sv-SE" sz="3200" dirty="0"/>
              <a:t>Utrustning </a:t>
            </a:r>
            <a:r>
              <a:rPr lang="sv-SE" sz="3200" dirty="0" smtClean="0"/>
              <a:t>och arrangemang</a:t>
            </a:r>
            <a:endParaRPr lang="sv-SE" sz="3200" dirty="0"/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644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55621"/>
            <a:ext cx="4752528" cy="67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3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03" y="908720"/>
            <a:ext cx="8899194" cy="45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-68243"/>
            <a:ext cx="4896544" cy="69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-54768"/>
            <a:ext cx="669674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"/>
            <a:ext cx="4935866" cy="69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-46234"/>
            <a:ext cx="5544616" cy="73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133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Flöde</vt:lpstr>
      <vt:lpstr> </vt:lpstr>
      <vt:lpstr>Allmän info</vt:lpstr>
      <vt:lpstr>Allmän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Thorin</dc:creator>
  <cp:lastModifiedBy>Niclas Thorin</cp:lastModifiedBy>
  <cp:revision>95</cp:revision>
  <dcterms:created xsi:type="dcterms:W3CDTF">2020-11-30T07:28:53Z</dcterms:created>
  <dcterms:modified xsi:type="dcterms:W3CDTF">2021-04-06T09:39:57Z</dcterms:modified>
</cp:coreProperties>
</file>