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2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400"/>
    <a:srgbClr val="F6C700"/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75" autoAdjust="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472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  <p:sp>
        <p:nvSpPr>
          <p:cNvPr id="2" name="Platshållare för text 8">
            <a:extLst>
              <a:ext uri="{FF2B5EF4-FFF2-40B4-BE49-F238E27FC236}">
                <a16:creationId xmlns:a16="http://schemas.microsoft.com/office/drawing/2014/main" id="{A1688D25-0C58-62D1-A306-2FD74009FD3D}"/>
              </a:ext>
            </a:extLst>
          </p:cNvPr>
          <p:cNvSpPr txBox="1">
            <a:spLocks/>
          </p:cNvSpPr>
          <p:nvPr userDrawn="1"/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Förbättringskunskap 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286202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sv-SE" sz="3200" dirty="0">
                <a:solidFill>
                  <a:schemeClr val="bg1"/>
                </a:solidFill>
              </a:rPr>
              <a:t>Fiskbensdiagram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sv-SE" sz="2000" dirty="0">
                <a:solidFill>
                  <a:schemeClr val="bg1"/>
                </a:solidFill>
              </a:rPr>
              <a:t>Systematiskt förbättringsarbete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endParaRPr lang="sv-SE" sz="32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sv-SE" dirty="0">
                <a:solidFill>
                  <a:schemeClr val="bg1"/>
                </a:solidFill>
              </a:rPr>
              <a:t>Region Kalmar län</a:t>
            </a: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BF4449-4356-4D40-8E74-C5C23075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Fiskbensdiagram</a:t>
            </a:r>
            <a:endParaRPr lang="sv-SE" b="1" dirty="0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091F5139-8526-4A39-B2BB-6E777E71BDE3}"/>
              </a:ext>
            </a:extLst>
          </p:cNvPr>
          <p:cNvSpPr/>
          <p:nvPr/>
        </p:nvSpPr>
        <p:spPr>
          <a:xfrm>
            <a:off x="3679869" y="3056816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B6EDCB3F-DFDF-4FFE-8DC9-30AF43EA14CC}"/>
              </a:ext>
            </a:extLst>
          </p:cNvPr>
          <p:cNvSpPr/>
          <p:nvPr/>
        </p:nvSpPr>
        <p:spPr>
          <a:xfrm>
            <a:off x="10291482" y="2573813"/>
            <a:ext cx="1297642" cy="486704"/>
          </a:xfrm>
          <a:prstGeom prst="roundRect">
            <a:avLst/>
          </a:prstGeom>
          <a:solidFill>
            <a:schemeClr val="accent1"/>
          </a:solidFill>
          <a:ln w="28575">
            <a:solidFill>
              <a:srgbClr val="ED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70284CE1-CC5E-4E09-B100-ECFFD4AD97C3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1021976" y="2817165"/>
            <a:ext cx="9269506" cy="755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22491627-D7F6-44EB-97AA-3D3147EF4AC8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670797" y="1004416"/>
            <a:ext cx="1677521" cy="18203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89536E8E-2C0C-4A7D-B2FE-2096B215C9B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767054" y="1004416"/>
            <a:ext cx="1638971" cy="18203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202C3A29-C479-4BAB-A74F-C8060125D35C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7863311" y="1004416"/>
            <a:ext cx="1603562" cy="181652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F23A7D74-4126-4102-A5B4-642F9B8C1E2D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1670797" y="2824716"/>
            <a:ext cx="1960677" cy="175307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AED3D58B-A224-47EE-BB16-E7C572E9055B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7214490" y="2817165"/>
            <a:ext cx="1517842" cy="175127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EF47A24F-FC61-4437-B726-CC64963B2739}"/>
              </a:ext>
            </a:extLst>
          </p:cNvPr>
          <p:cNvSpPr/>
          <p:nvPr/>
        </p:nvSpPr>
        <p:spPr>
          <a:xfrm>
            <a:off x="1021976" y="517712"/>
            <a:ext cx="1297642" cy="486704"/>
          </a:xfrm>
          <a:prstGeom prst="roundRect">
            <a:avLst/>
          </a:prstGeom>
          <a:solidFill>
            <a:schemeClr val="accent1"/>
          </a:solidFill>
          <a:ln w="28575">
            <a:solidFill>
              <a:srgbClr val="ED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BD12E176-3929-48CE-BAFC-44789206AC74}"/>
              </a:ext>
            </a:extLst>
          </p:cNvPr>
          <p:cNvSpPr/>
          <p:nvPr/>
        </p:nvSpPr>
        <p:spPr>
          <a:xfrm>
            <a:off x="4118233" y="517712"/>
            <a:ext cx="1297642" cy="486704"/>
          </a:xfrm>
          <a:prstGeom prst="roundRect">
            <a:avLst/>
          </a:prstGeom>
          <a:solidFill>
            <a:schemeClr val="accent1"/>
          </a:solidFill>
          <a:ln w="28575">
            <a:solidFill>
              <a:srgbClr val="ED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84B08635-0BAC-4700-A127-DE78E38B8AB1}"/>
              </a:ext>
            </a:extLst>
          </p:cNvPr>
          <p:cNvSpPr/>
          <p:nvPr/>
        </p:nvSpPr>
        <p:spPr>
          <a:xfrm>
            <a:off x="7214490" y="517712"/>
            <a:ext cx="1297642" cy="486704"/>
          </a:xfrm>
          <a:prstGeom prst="roundRect">
            <a:avLst/>
          </a:prstGeom>
          <a:solidFill>
            <a:schemeClr val="accent1"/>
          </a:solidFill>
          <a:ln w="28575">
            <a:solidFill>
              <a:srgbClr val="ED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FE1E072-DA07-4CCF-8DF1-F44E4DC2B735}"/>
              </a:ext>
            </a:extLst>
          </p:cNvPr>
          <p:cNvSpPr/>
          <p:nvPr/>
        </p:nvSpPr>
        <p:spPr>
          <a:xfrm>
            <a:off x="6565669" y="4568443"/>
            <a:ext cx="1297642" cy="486704"/>
          </a:xfrm>
          <a:prstGeom prst="roundRect">
            <a:avLst/>
          </a:prstGeom>
          <a:solidFill>
            <a:schemeClr val="accent1"/>
          </a:solidFill>
          <a:ln w="28575">
            <a:solidFill>
              <a:srgbClr val="ED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105DD5DD-C737-4C67-85EE-8A618E2803B4}"/>
              </a:ext>
            </a:extLst>
          </p:cNvPr>
          <p:cNvSpPr/>
          <p:nvPr/>
        </p:nvSpPr>
        <p:spPr>
          <a:xfrm>
            <a:off x="1021976" y="4577787"/>
            <a:ext cx="1297642" cy="486704"/>
          </a:xfrm>
          <a:prstGeom prst="roundRect">
            <a:avLst/>
          </a:prstGeom>
          <a:solidFill>
            <a:schemeClr val="accent1"/>
          </a:solidFill>
          <a:ln w="28575">
            <a:solidFill>
              <a:srgbClr val="ED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2F97B2E8-0245-4F06-B7F9-7CAF6D27C030}"/>
              </a:ext>
            </a:extLst>
          </p:cNvPr>
          <p:cNvSpPr/>
          <p:nvPr/>
        </p:nvSpPr>
        <p:spPr>
          <a:xfrm>
            <a:off x="2729895" y="3976550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: rundade hörn 29">
            <a:extLst>
              <a:ext uri="{FF2B5EF4-FFF2-40B4-BE49-F238E27FC236}">
                <a16:creationId xmlns:a16="http://schemas.microsoft.com/office/drawing/2014/main" id="{EADFB952-DB88-4189-A618-177C9EF27159}"/>
              </a:ext>
            </a:extLst>
          </p:cNvPr>
          <p:cNvSpPr/>
          <p:nvPr/>
        </p:nvSpPr>
        <p:spPr>
          <a:xfrm>
            <a:off x="1021976" y="3068068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6B89D28F-1D59-42A2-87FC-116E58470C30}"/>
              </a:ext>
            </a:extLst>
          </p:cNvPr>
          <p:cNvSpPr/>
          <p:nvPr/>
        </p:nvSpPr>
        <p:spPr>
          <a:xfrm>
            <a:off x="1021976" y="1862197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ACD2D41D-43E6-4218-88CF-AA06EC408832}"/>
              </a:ext>
            </a:extLst>
          </p:cNvPr>
          <p:cNvSpPr/>
          <p:nvPr/>
        </p:nvSpPr>
        <p:spPr>
          <a:xfrm>
            <a:off x="2588558" y="989315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90B7C5DC-E31B-4D0F-82A4-11F8A8779482}"/>
              </a:ext>
            </a:extLst>
          </p:cNvPr>
          <p:cNvSpPr/>
          <p:nvPr/>
        </p:nvSpPr>
        <p:spPr>
          <a:xfrm>
            <a:off x="3356901" y="1858753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7DEB2509-B207-48D3-8A76-67FAFAABDCF4}"/>
              </a:ext>
            </a:extLst>
          </p:cNvPr>
          <p:cNvSpPr/>
          <p:nvPr/>
        </p:nvSpPr>
        <p:spPr>
          <a:xfrm>
            <a:off x="5727755" y="1004416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0AF714F7-1549-4CCA-8E6A-91501F627918}"/>
              </a:ext>
            </a:extLst>
          </p:cNvPr>
          <p:cNvSpPr/>
          <p:nvPr/>
        </p:nvSpPr>
        <p:spPr>
          <a:xfrm>
            <a:off x="6468142" y="1870594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: rundade hörn 36">
            <a:extLst>
              <a:ext uri="{FF2B5EF4-FFF2-40B4-BE49-F238E27FC236}">
                <a16:creationId xmlns:a16="http://schemas.microsoft.com/office/drawing/2014/main" id="{4ECD6F26-0D85-40BD-A4FC-F3F082675BAA}"/>
              </a:ext>
            </a:extLst>
          </p:cNvPr>
          <p:cNvSpPr/>
          <p:nvPr/>
        </p:nvSpPr>
        <p:spPr>
          <a:xfrm>
            <a:off x="8740876" y="989315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: rundade hörn 37">
            <a:extLst>
              <a:ext uri="{FF2B5EF4-FFF2-40B4-BE49-F238E27FC236}">
                <a16:creationId xmlns:a16="http://schemas.microsoft.com/office/drawing/2014/main" id="{D00DDCBE-A1EA-4C98-9BF7-07C71FF9662F}"/>
              </a:ext>
            </a:extLst>
          </p:cNvPr>
          <p:cNvSpPr/>
          <p:nvPr/>
        </p:nvSpPr>
        <p:spPr>
          <a:xfrm>
            <a:off x="8818052" y="3068068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ktangel: rundade hörn 38">
            <a:extLst>
              <a:ext uri="{FF2B5EF4-FFF2-40B4-BE49-F238E27FC236}">
                <a16:creationId xmlns:a16="http://schemas.microsoft.com/office/drawing/2014/main" id="{64E00E3E-ABC2-4E9E-83FE-F92E078986C6}"/>
              </a:ext>
            </a:extLst>
          </p:cNvPr>
          <p:cNvSpPr/>
          <p:nvPr/>
        </p:nvSpPr>
        <p:spPr>
          <a:xfrm>
            <a:off x="8818052" y="3818296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ktangel: rundade hörn 39">
            <a:extLst>
              <a:ext uri="{FF2B5EF4-FFF2-40B4-BE49-F238E27FC236}">
                <a16:creationId xmlns:a16="http://schemas.microsoft.com/office/drawing/2014/main" id="{60306AD8-8FC1-42B4-AAEE-A76ACF929095}"/>
              </a:ext>
            </a:extLst>
          </p:cNvPr>
          <p:cNvSpPr/>
          <p:nvPr/>
        </p:nvSpPr>
        <p:spPr>
          <a:xfrm>
            <a:off x="8171091" y="4578446"/>
            <a:ext cx="1297642" cy="486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D860D3BD-A6C2-4052-8B7A-31FC74E430EE}"/>
              </a:ext>
            </a:extLst>
          </p:cNvPr>
          <p:cNvSpPr txBox="1"/>
          <p:nvPr/>
        </p:nvSpPr>
        <p:spPr>
          <a:xfrm>
            <a:off x="1116106" y="625290"/>
            <a:ext cx="1116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Textfält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BEDFD5C9-C834-47DF-9A02-5FA4B136A799}"/>
              </a:ext>
            </a:extLst>
          </p:cNvPr>
          <p:cNvSpPr txBox="1"/>
          <p:nvPr/>
        </p:nvSpPr>
        <p:spPr>
          <a:xfrm>
            <a:off x="4241210" y="622564"/>
            <a:ext cx="1116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Textfält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22E3FFCE-38E1-4859-807A-3EEF189F2FFE}"/>
              </a:ext>
            </a:extLst>
          </p:cNvPr>
          <p:cNvSpPr txBox="1"/>
          <p:nvPr/>
        </p:nvSpPr>
        <p:spPr>
          <a:xfrm>
            <a:off x="7305258" y="629521"/>
            <a:ext cx="1116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Textfält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B8A65C9B-599B-40FA-BC74-5D0C1627E03B}"/>
              </a:ext>
            </a:extLst>
          </p:cNvPr>
          <p:cNvSpPr txBox="1"/>
          <p:nvPr/>
        </p:nvSpPr>
        <p:spPr>
          <a:xfrm>
            <a:off x="10367472" y="2680363"/>
            <a:ext cx="1116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Textfält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0DF9768F-1343-43B6-B5F0-0EC8BAAA5934}"/>
              </a:ext>
            </a:extLst>
          </p:cNvPr>
          <p:cNvSpPr txBox="1"/>
          <p:nvPr/>
        </p:nvSpPr>
        <p:spPr>
          <a:xfrm>
            <a:off x="6660221" y="4683471"/>
            <a:ext cx="1116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Textfält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99D11530-8EB5-41CA-B37D-35BFE9A1C287}"/>
              </a:ext>
            </a:extLst>
          </p:cNvPr>
          <p:cNvSpPr txBox="1"/>
          <p:nvPr/>
        </p:nvSpPr>
        <p:spPr>
          <a:xfrm>
            <a:off x="1118276" y="4687725"/>
            <a:ext cx="1116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Textfält</a:t>
            </a:r>
          </a:p>
        </p:txBody>
      </p:sp>
      <p:cxnSp>
        <p:nvCxnSpPr>
          <p:cNvPr id="48" name="Rak pilkoppling 47">
            <a:extLst>
              <a:ext uri="{FF2B5EF4-FFF2-40B4-BE49-F238E27FC236}">
                <a16:creationId xmlns:a16="http://schemas.microsoft.com/office/drawing/2014/main" id="{95FA8A4C-65AF-4ECB-9C43-7E556FB4764D}"/>
              </a:ext>
            </a:extLst>
          </p:cNvPr>
          <p:cNvCxnSpPr>
            <a:cxnSpLocks/>
          </p:cNvCxnSpPr>
          <p:nvPr/>
        </p:nvCxnSpPr>
        <p:spPr>
          <a:xfrm>
            <a:off x="2330480" y="2111843"/>
            <a:ext cx="259889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3A831859-A482-4FF2-98E1-B15AAB56A394}"/>
              </a:ext>
            </a:extLst>
          </p:cNvPr>
          <p:cNvCxnSpPr>
            <a:cxnSpLocks/>
          </p:cNvCxnSpPr>
          <p:nvPr/>
        </p:nvCxnSpPr>
        <p:spPr>
          <a:xfrm>
            <a:off x="3452253" y="1491120"/>
            <a:ext cx="227616" cy="32406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699E30DF-96A5-4044-9807-6D4CFDE32502}"/>
              </a:ext>
            </a:extLst>
          </p:cNvPr>
          <p:cNvCxnSpPr>
            <a:cxnSpLocks/>
          </p:cNvCxnSpPr>
          <p:nvPr/>
        </p:nvCxnSpPr>
        <p:spPr>
          <a:xfrm flipH="1">
            <a:off x="2783541" y="2111843"/>
            <a:ext cx="564778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Rak pilkoppling 58">
            <a:extLst>
              <a:ext uri="{FF2B5EF4-FFF2-40B4-BE49-F238E27FC236}">
                <a16:creationId xmlns:a16="http://schemas.microsoft.com/office/drawing/2014/main" id="{CE4BABB0-BEE1-42FA-9E40-6306DC39EC2C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283673" y="3300168"/>
            <a:ext cx="396196" cy="11252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Rak pilkoppling 59">
            <a:extLst>
              <a:ext uri="{FF2B5EF4-FFF2-40B4-BE49-F238E27FC236}">
                <a16:creationId xmlns:a16="http://schemas.microsoft.com/office/drawing/2014/main" id="{2FEB0681-1BC3-4FC7-B101-A548EB39A480}"/>
              </a:ext>
            </a:extLst>
          </p:cNvPr>
          <p:cNvCxnSpPr>
            <a:cxnSpLocks/>
            <a:stCxn id="29" idx="1"/>
          </p:cNvCxnSpPr>
          <p:nvPr/>
        </p:nvCxnSpPr>
        <p:spPr>
          <a:xfrm flipH="1">
            <a:off x="2306169" y="4219902"/>
            <a:ext cx="423726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Rak pilkoppling 62">
            <a:extLst>
              <a:ext uri="{FF2B5EF4-FFF2-40B4-BE49-F238E27FC236}">
                <a16:creationId xmlns:a16="http://schemas.microsoft.com/office/drawing/2014/main" id="{137BF797-DE01-452D-B6A0-C61BB389E0EC}"/>
              </a:ext>
            </a:extLst>
          </p:cNvPr>
          <p:cNvCxnSpPr>
            <a:cxnSpLocks/>
          </p:cNvCxnSpPr>
          <p:nvPr/>
        </p:nvCxnSpPr>
        <p:spPr>
          <a:xfrm flipH="1">
            <a:off x="5169701" y="1247768"/>
            <a:ext cx="564778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Rak pilkoppling 63">
            <a:extLst>
              <a:ext uri="{FF2B5EF4-FFF2-40B4-BE49-F238E27FC236}">
                <a16:creationId xmlns:a16="http://schemas.microsoft.com/office/drawing/2014/main" id="{F796F95B-5542-4FBF-BC4A-49EF42B60F2B}"/>
              </a:ext>
            </a:extLst>
          </p:cNvPr>
          <p:cNvCxnSpPr>
            <a:cxnSpLocks/>
          </p:cNvCxnSpPr>
          <p:nvPr/>
        </p:nvCxnSpPr>
        <p:spPr>
          <a:xfrm flipH="1">
            <a:off x="5903364" y="2111843"/>
            <a:ext cx="564778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Rak pilkoppling 64">
            <a:extLst>
              <a:ext uri="{FF2B5EF4-FFF2-40B4-BE49-F238E27FC236}">
                <a16:creationId xmlns:a16="http://schemas.microsoft.com/office/drawing/2014/main" id="{EF70699F-248D-43BC-A74A-52EAA5887F90}"/>
              </a:ext>
            </a:extLst>
          </p:cNvPr>
          <p:cNvCxnSpPr>
            <a:cxnSpLocks/>
          </p:cNvCxnSpPr>
          <p:nvPr/>
        </p:nvCxnSpPr>
        <p:spPr>
          <a:xfrm flipH="1">
            <a:off x="8238331" y="1239460"/>
            <a:ext cx="494001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Rak pilkoppling 66">
            <a:extLst>
              <a:ext uri="{FF2B5EF4-FFF2-40B4-BE49-F238E27FC236}">
                <a16:creationId xmlns:a16="http://schemas.microsoft.com/office/drawing/2014/main" id="{F1B2131D-0F69-4250-9129-A0607A6633F6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8421364" y="3300168"/>
            <a:ext cx="396688" cy="11252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Rak pilkoppling 68">
            <a:extLst>
              <a:ext uri="{FF2B5EF4-FFF2-40B4-BE49-F238E27FC236}">
                <a16:creationId xmlns:a16="http://schemas.microsoft.com/office/drawing/2014/main" id="{66D2A6DF-F025-471F-BDDF-D64AF56ACC67}"/>
              </a:ext>
            </a:extLst>
          </p:cNvPr>
          <p:cNvCxnSpPr>
            <a:cxnSpLocks/>
            <a:stCxn id="39" idx="1"/>
          </p:cNvCxnSpPr>
          <p:nvPr/>
        </p:nvCxnSpPr>
        <p:spPr>
          <a:xfrm flipH="1">
            <a:off x="7863311" y="4061648"/>
            <a:ext cx="954741" cy="24424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6" name="Rak pilkoppling 75">
            <a:extLst>
              <a:ext uri="{FF2B5EF4-FFF2-40B4-BE49-F238E27FC236}">
                <a16:creationId xmlns:a16="http://schemas.microsoft.com/office/drawing/2014/main" id="{887D5CF5-46CD-413D-9B5F-096D429244A0}"/>
              </a:ext>
            </a:extLst>
          </p:cNvPr>
          <p:cNvCxnSpPr>
            <a:cxnSpLocks/>
          </p:cNvCxnSpPr>
          <p:nvPr/>
        </p:nvCxnSpPr>
        <p:spPr>
          <a:xfrm flipH="1" flipV="1">
            <a:off x="8421364" y="4158716"/>
            <a:ext cx="243728" cy="418124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Rak pilkoppling 79">
            <a:extLst>
              <a:ext uri="{FF2B5EF4-FFF2-40B4-BE49-F238E27FC236}">
                <a16:creationId xmlns:a16="http://schemas.microsoft.com/office/drawing/2014/main" id="{FB9BD1B3-32F3-4A04-A8C2-14C5E0E4029E}"/>
              </a:ext>
            </a:extLst>
          </p:cNvPr>
          <p:cNvCxnSpPr>
            <a:cxnSpLocks/>
          </p:cNvCxnSpPr>
          <p:nvPr/>
        </p:nvCxnSpPr>
        <p:spPr>
          <a:xfrm>
            <a:off x="2306169" y="3311420"/>
            <a:ext cx="564778" cy="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1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21</TotalTime>
  <Words>13</Words>
  <Application>Microsoft Office PowerPoint</Application>
  <PresentationFormat>Bredbild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Arial</vt:lpstr>
      <vt:lpstr>Office-tema</vt:lpstr>
      <vt:lpstr>PowerPoint-presentation</vt:lpstr>
      <vt:lpstr>Fiskbensdiagram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Fiskbensdiagram</dc:title>
  <dc:creator>Roger Sjöström</dc:creator>
  <cp:lastModifiedBy>Daniel Sahlberg</cp:lastModifiedBy>
  <cp:revision>5</cp:revision>
  <dcterms:created xsi:type="dcterms:W3CDTF">2022-02-24T09:40:30Z</dcterms:created>
  <dcterms:modified xsi:type="dcterms:W3CDTF">2024-01-12T09:17:53Z</dcterms:modified>
</cp:coreProperties>
</file>