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47"/>
  </p:notesMasterIdLst>
  <p:sldIdLst>
    <p:sldId id="286" r:id="rId3"/>
    <p:sldId id="287" r:id="rId4"/>
    <p:sldId id="288" r:id="rId5"/>
    <p:sldId id="289" r:id="rId6"/>
    <p:sldId id="256" r:id="rId7"/>
    <p:sldId id="257" r:id="rId8"/>
    <p:sldId id="258" r:id="rId9"/>
    <p:sldId id="259" r:id="rId10"/>
    <p:sldId id="291" r:id="rId11"/>
    <p:sldId id="285" r:id="rId12"/>
    <p:sldId id="290" r:id="rId13"/>
    <p:sldId id="292" r:id="rId14"/>
    <p:sldId id="293" r:id="rId15"/>
    <p:sldId id="298" r:id="rId16"/>
    <p:sldId id="294" r:id="rId17"/>
    <p:sldId id="336" r:id="rId18"/>
    <p:sldId id="337" r:id="rId19"/>
    <p:sldId id="338" r:id="rId20"/>
    <p:sldId id="299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310" r:id="rId31"/>
    <p:sldId id="311" r:id="rId32"/>
    <p:sldId id="312" r:id="rId33"/>
    <p:sldId id="333" r:id="rId34"/>
    <p:sldId id="316" r:id="rId35"/>
    <p:sldId id="317" r:id="rId36"/>
    <p:sldId id="318" r:id="rId37"/>
    <p:sldId id="323" r:id="rId38"/>
    <p:sldId id="324" r:id="rId39"/>
    <p:sldId id="326" r:id="rId40"/>
    <p:sldId id="327" r:id="rId41"/>
    <p:sldId id="328" r:id="rId42"/>
    <p:sldId id="329" r:id="rId43"/>
    <p:sldId id="332" r:id="rId44"/>
    <p:sldId id="334" r:id="rId45"/>
    <p:sldId id="335" r:id="rId4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65" d="100"/>
          <a:sy n="165" d="100"/>
        </p:scale>
        <p:origin x="-2004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354F8-22C1-4EF1-90B0-1F19616BEB3E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4AAFA-F52D-4F64-9B6D-D6F6D2197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528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C8DB5E4-7B49-4CCF-BB1C-ADE7A192EDBD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DFB8802-3194-40A3-8C6E-0D9ACF2E994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DB5E4-7B49-4CCF-BB1C-ADE7A192EDBD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B8802-3194-40A3-8C6E-0D9ACF2E994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DB5E4-7B49-4CCF-BB1C-ADE7A192EDBD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B8802-3194-40A3-8C6E-0D9ACF2E994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C8DB5E4-7B49-4CCF-BB1C-ADE7A192EDBD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B8802-3194-40A3-8C6E-0D9ACF2E9941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9142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DB5E4-7B49-4CCF-BB1C-ADE7A192EDBD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B8802-3194-40A3-8C6E-0D9ACF2E99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538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DB5E4-7B49-4CCF-BB1C-ADE7A192EDBD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B8802-3194-40A3-8C6E-0D9ACF2E9941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2731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DB5E4-7B49-4CCF-BB1C-ADE7A192EDBD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B8802-3194-40A3-8C6E-0D9ACF2E99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409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DB5E4-7B49-4CCF-BB1C-ADE7A192EDBD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B8802-3194-40A3-8C6E-0D9ACF2E99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7860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DB5E4-7B49-4CCF-BB1C-ADE7A192EDBD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B8802-3194-40A3-8C6E-0D9ACF2E99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3943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DB5E4-7B49-4CCF-BB1C-ADE7A192EDBD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B8802-3194-40A3-8C6E-0D9ACF2E99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271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DB5E4-7B49-4CCF-BB1C-ADE7A192EDBD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B8802-3194-40A3-8C6E-0D9ACF2E99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5074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DB5E4-7B49-4CCF-BB1C-ADE7A192EDBD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B8802-3194-40A3-8C6E-0D9ACF2E9941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DB5E4-7B49-4CCF-BB1C-ADE7A192EDBD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B8802-3194-40A3-8C6E-0D9ACF2E9941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79528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DB5E4-7B49-4CCF-BB1C-ADE7A192EDBD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B8802-3194-40A3-8C6E-0D9ACF2E99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0469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DB5E4-7B49-4CCF-BB1C-ADE7A192EDBD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B8802-3194-40A3-8C6E-0D9ACF2E9941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5377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DB5E4-7B49-4CCF-BB1C-ADE7A192EDBD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B8802-3194-40A3-8C6E-0D9ACF2E9941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DB5E4-7B49-4CCF-BB1C-ADE7A192EDBD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B8802-3194-40A3-8C6E-0D9ACF2E994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DB5E4-7B49-4CCF-BB1C-ADE7A192EDBD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B8802-3194-40A3-8C6E-0D9ACF2E9941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DB5E4-7B49-4CCF-BB1C-ADE7A192EDBD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B8802-3194-40A3-8C6E-0D9ACF2E9941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DB5E4-7B49-4CCF-BB1C-ADE7A192EDBD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B8802-3194-40A3-8C6E-0D9ACF2E994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EC8DB5E4-7B49-4CCF-BB1C-ADE7A192EDBD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B8802-3194-40A3-8C6E-0D9ACF2E9941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C8DB5E4-7B49-4CCF-BB1C-ADE7A192EDBD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DFB8802-3194-40A3-8C6E-0D9ACF2E9941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C8DB5E4-7B49-4CCF-BB1C-ADE7A192EDBD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DFB8802-3194-40A3-8C6E-0D9ACF2E9941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C8DB5E4-7B49-4CCF-BB1C-ADE7A192EDBD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DFB8802-3194-40A3-8C6E-0D9ACF2E9941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7634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80/14681366.2011.582258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06104"/>
            <a:ext cx="6858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865587"/>
            <a:ext cx="6866792" cy="130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596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16832"/>
            <a:ext cx="4186808" cy="4090459"/>
          </a:xfrm>
        </p:spPr>
        <p:txBody>
          <a:bodyPr>
            <a:normAutofit/>
          </a:bodyPr>
          <a:lstStyle/>
          <a:p>
            <a:r>
              <a:rPr lang="en-GB" sz="2400" dirty="0" smtClean="0"/>
              <a:t>A bit from here, a bit from there</a:t>
            </a:r>
          </a:p>
          <a:p>
            <a:r>
              <a:rPr lang="en-GB" sz="2400" dirty="0" smtClean="0"/>
              <a:t>Uncritical appropriation – slogans not substance</a:t>
            </a:r>
          </a:p>
          <a:p>
            <a:r>
              <a:rPr lang="en-GB" sz="2400" dirty="0" smtClean="0"/>
              <a:t>Loss of coherence – a bewildering array of theory in one paper</a:t>
            </a:r>
            <a:endParaRPr lang="en-GB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Theory hopping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2093053"/>
            <a:ext cx="4081636" cy="298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066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8840"/>
            <a:ext cx="5194920" cy="4018451"/>
          </a:xfrm>
        </p:spPr>
        <p:txBody>
          <a:bodyPr>
            <a:normAutofit/>
          </a:bodyPr>
          <a:lstStyle/>
          <a:p>
            <a:r>
              <a:rPr lang="en-GB" sz="2400" dirty="0" smtClean="0"/>
              <a:t>Forcing data into a framework – making the data fit the theory</a:t>
            </a:r>
          </a:p>
          <a:p>
            <a:r>
              <a:rPr lang="en-GB" sz="2400" dirty="0" smtClean="0"/>
              <a:t>Predetermined findings</a:t>
            </a:r>
          </a:p>
          <a:p>
            <a:r>
              <a:rPr lang="en-GB" sz="2400" dirty="0" smtClean="0"/>
              <a:t>Ignoring contradictions </a:t>
            </a:r>
            <a:endParaRPr lang="en-GB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Shoe horning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747"/>
            <a:ext cx="3922529" cy="262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53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8840"/>
            <a:ext cx="4330824" cy="4018451"/>
          </a:xfrm>
        </p:spPr>
        <p:txBody>
          <a:bodyPr/>
          <a:lstStyle/>
          <a:p>
            <a:r>
              <a:rPr lang="en-GB" sz="2400" dirty="0" smtClean="0"/>
              <a:t>Methodology</a:t>
            </a:r>
          </a:p>
          <a:p>
            <a:pPr lvl="1"/>
            <a:r>
              <a:rPr lang="en-GB" sz="2000" dirty="0" smtClean="0"/>
              <a:t>Look at my great theory</a:t>
            </a:r>
          </a:p>
          <a:p>
            <a:r>
              <a:rPr lang="en-GB" sz="2400" dirty="0" smtClean="0"/>
              <a:t>Analysis</a:t>
            </a:r>
          </a:p>
          <a:p>
            <a:pPr lvl="1"/>
            <a:r>
              <a:rPr lang="en-GB" sz="2000" dirty="0" smtClean="0"/>
              <a:t>Where is my theory?</a:t>
            </a:r>
          </a:p>
          <a:p>
            <a:endParaRPr lang="en-GB" sz="2400" dirty="0" smtClean="0"/>
          </a:p>
          <a:p>
            <a:r>
              <a:rPr lang="en-GB" sz="2400" dirty="0" smtClean="0"/>
              <a:t>Remember</a:t>
            </a:r>
          </a:p>
          <a:p>
            <a:pPr lvl="1"/>
            <a:r>
              <a:rPr lang="en-GB" sz="2000" dirty="0" smtClean="0"/>
              <a:t>Select theory that is fit for purpose</a:t>
            </a:r>
          </a:p>
          <a:p>
            <a:pPr lvl="1"/>
            <a:r>
              <a:rPr lang="en-GB" sz="2000" dirty="0" smtClean="0"/>
              <a:t>Make it work for you</a:t>
            </a:r>
          </a:p>
          <a:p>
            <a:pPr marL="393192" lvl="1" indent="0">
              <a:buNone/>
            </a:pPr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‘theory sword’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204" y="2852936"/>
            <a:ext cx="4384646" cy="315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083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Activity 1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What theories underpin your doctoral study?</a:t>
            </a:r>
          </a:p>
          <a:p>
            <a:r>
              <a:rPr lang="en-GB" sz="2400" dirty="0" smtClean="0"/>
              <a:t>Are these ‘big’ theories or ‘small’ theories?</a:t>
            </a:r>
          </a:p>
          <a:p>
            <a:r>
              <a:rPr lang="en-GB" sz="2400" dirty="0" smtClean="0"/>
              <a:t>In what ways do you use these theories?</a:t>
            </a:r>
          </a:p>
          <a:p>
            <a:r>
              <a:rPr lang="en-GB" sz="2400" dirty="0" smtClean="0"/>
              <a:t>How different would your study be without these theories?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437112"/>
            <a:ext cx="45148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0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Critical realism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68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</a:t>
            </a:r>
            <a:r>
              <a:rPr lang="en-GB" smtClean="0"/>
              <a:t>‘problem’ of context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584" y="1628800"/>
            <a:ext cx="7290055" cy="4752528"/>
          </a:xfrm>
        </p:spPr>
        <p:txBody>
          <a:bodyPr>
            <a:normAutofit fontScale="92500" lnSpcReduction="20000"/>
          </a:bodyPr>
          <a:lstStyle/>
          <a:p>
            <a:r>
              <a:rPr lang="en-GB" sz="2600" dirty="0" smtClean="0"/>
              <a:t>Similar curricula, different enactments</a:t>
            </a:r>
          </a:p>
          <a:p>
            <a:r>
              <a:rPr lang="en-GB" sz="2600" dirty="0" smtClean="0"/>
              <a:t>Curriculum policy is refracted through:</a:t>
            </a:r>
          </a:p>
          <a:p>
            <a:pPr lvl="1"/>
            <a:r>
              <a:rPr lang="en-GB" sz="2200" dirty="0" smtClean="0"/>
              <a:t>Teacher beliefs – about children, education, etc.</a:t>
            </a:r>
          </a:p>
          <a:p>
            <a:pPr lvl="1"/>
            <a:r>
              <a:rPr lang="en-GB" sz="2200" dirty="0" smtClean="0"/>
              <a:t>Teachers’ capacities – professional knowledge,  dispositions to change, etc.</a:t>
            </a:r>
          </a:p>
          <a:p>
            <a:pPr lvl="1"/>
            <a:r>
              <a:rPr lang="en-GB" sz="2200" dirty="0" smtClean="0"/>
              <a:t>School culture and structure, e.g. hierarchical vs collegial</a:t>
            </a:r>
          </a:p>
          <a:p>
            <a:pPr lvl="1"/>
            <a:r>
              <a:rPr lang="en-GB" sz="2200" dirty="0" smtClean="0"/>
              <a:t>Parental attitudes</a:t>
            </a:r>
          </a:p>
          <a:p>
            <a:pPr lvl="1"/>
            <a:r>
              <a:rPr lang="en-GB" sz="2200" dirty="0" smtClean="0"/>
              <a:t>Student responses</a:t>
            </a:r>
          </a:p>
          <a:p>
            <a:pPr lvl="1"/>
            <a:r>
              <a:rPr lang="en-GB" sz="2200" dirty="0" smtClean="0"/>
              <a:t>Systemic tensions (e.g. between curriculum policy and accountability demands)</a:t>
            </a:r>
          </a:p>
          <a:p>
            <a:r>
              <a:rPr lang="en-GB" sz="2600" dirty="0" smtClean="0"/>
              <a:t>Schools are complex social systems/ecologies</a:t>
            </a:r>
          </a:p>
          <a:p>
            <a:r>
              <a:rPr lang="en-GB" sz="2600" dirty="0" smtClean="0"/>
              <a:t>Theory allows us to offer explanations for this complexity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840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043584"/>
          </a:xfrm>
        </p:spPr>
        <p:txBody>
          <a:bodyPr/>
          <a:lstStyle/>
          <a:p>
            <a:r>
              <a:rPr lang="en-GB" dirty="0" smtClean="0"/>
              <a:t>Case study – New Zealand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1600" y="1772816"/>
            <a:ext cx="7427168" cy="4824536"/>
          </a:xfrm>
        </p:spPr>
        <p:txBody>
          <a:bodyPr>
            <a:normAutofit/>
          </a:bodyPr>
          <a:lstStyle/>
          <a:p>
            <a:r>
              <a:rPr lang="en-GB" sz="2400" dirty="0" smtClean="0"/>
              <a:t>New curriculum</a:t>
            </a:r>
          </a:p>
          <a:p>
            <a:pPr lvl="1"/>
            <a:r>
              <a:rPr lang="en-GB" sz="2000" dirty="0"/>
              <a:t>C</a:t>
            </a:r>
            <a:r>
              <a:rPr lang="en-GB" sz="2000" dirty="0" smtClean="0"/>
              <a:t>onstructivist underpinnings</a:t>
            </a:r>
          </a:p>
          <a:p>
            <a:pPr lvl="1"/>
            <a:r>
              <a:rPr lang="en-GB" sz="2000" dirty="0" smtClean="0"/>
              <a:t>Teacher autonomy</a:t>
            </a:r>
          </a:p>
          <a:p>
            <a:r>
              <a:rPr lang="en-GB" sz="2400" dirty="0" smtClean="0"/>
              <a:t>Teachers </a:t>
            </a:r>
          </a:p>
          <a:p>
            <a:pPr lvl="1"/>
            <a:r>
              <a:rPr lang="en-GB" sz="2000" dirty="0" smtClean="0"/>
              <a:t>Dedicated</a:t>
            </a:r>
          </a:p>
          <a:p>
            <a:pPr lvl="1"/>
            <a:r>
              <a:rPr lang="en-GB" sz="2000" dirty="0" smtClean="0"/>
              <a:t>Progressive/constructivist</a:t>
            </a:r>
          </a:p>
          <a:p>
            <a:r>
              <a:rPr lang="en-GB" sz="2400" dirty="0" smtClean="0"/>
              <a:t>Collegial governance – flat structures</a:t>
            </a:r>
          </a:p>
          <a:p>
            <a:r>
              <a:rPr lang="en-GB" sz="2400" dirty="0" smtClean="0"/>
              <a:t>Exam/accountability driven system</a:t>
            </a:r>
          </a:p>
          <a:p>
            <a:r>
              <a:rPr lang="en-GB" sz="2400" dirty="0" err="1" smtClean="0"/>
              <a:t>Marketised</a:t>
            </a:r>
            <a:r>
              <a:rPr lang="en-GB" sz="2400" dirty="0" smtClean="0"/>
              <a:t> system</a:t>
            </a:r>
          </a:p>
          <a:p>
            <a:r>
              <a:rPr lang="en-GB" sz="2400" dirty="0" smtClean="0"/>
              <a:t>Some innovation</a:t>
            </a:r>
          </a:p>
          <a:p>
            <a:pPr lvl="1"/>
            <a:r>
              <a:rPr lang="en-GB" sz="2000" dirty="0" smtClean="0"/>
              <a:t>Welcoming of new curriculum</a:t>
            </a:r>
          </a:p>
          <a:p>
            <a:pPr lvl="1"/>
            <a:r>
              <a:rPr lang="en-GB" sz="2000" dirty="0" smtClean="0"/>
              <a:t>Curriculum narrowing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24111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043584"/>
          </a:xfrm>
        </p:spPr>
        <p:txBody>
          <a:bodyPr/>
          <a:lstStyle/>
          <a:p>
            <a:r>
              <a:rPr lang="en-GB" dirty="0" smtClean="0"/>
              <a:t>Case study - Scotland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9591" y="1556792"/>
            <a:ext cx="7763799" cy="5592696"/>
          </a:xfrm>
        </p:spPr>
        <p:txBody>
          <a:bodyPr>
            <a:normAutofit/>
          </a:bodyPr>
          <a:lstStyle/>
          <a:p>
            <a:r>
              <a:rPr lang="en-GB" sz="2400" dirty="0" smtClean="0"/>
              <a:t>New curriculum</a:t>
            </a:r>
          </a:p>
          <a:p>
            <a:pPr lvl="1"/>
            <a:r>
              <a:rPr lang="en-GB" sz="2000" dirty="0"/>
              <a:t>C</a:t>
            </a:r>
            <a:r>
              <a:rPr lang="en-GB" sz="2000" dirty="0" smtClean="0"/>
              <a:t>onstructivist underpinnings</a:t>
            </a:r>
          </a:p>
          <a:p>
            <a:pPr lvl="1"/>
            <a:r>
              <a:rPr lang="en-GB" sz="2000" dirty="0" smtClean="0"/>
              <a:t>Teacher autonomy</a:t>
            </a:r>
          </a:p>
          <a:p>
            <a:r>
              <a:rPr lang="en-GB" sz="2400" dirty="0" smtClean="0"/>
              <a:t>Teachers </a:t>
            </a:r>
          </a:p>
          <a:p>
            <a:pPr lvl="1"/>
            <a:r>
              <a:rPr lang="en-GB" sz="2000" dirty="0" smtClean="0"/>
              <a:t>Dedicated</a:t>
            </a:r>
          </a:p>
          <a:p>
            <a:pPr lvl="1"/>
            <a:r>
              <a:rPr lang="en-GB" sz="2000" dirty="0" smtClean="0"/>
              <a:t>conservative (with small c)</a:t>
            </a:r>
          </a:p>
          <a:p>
            <a:r>
              <a:rPr lang="en-GB" sz="2400" dirty="0" smtClean="0"/>
              <a:t>Hierarchical governance</a:t>
            </a:r>
          </a:p>
          <a:p>
            <a:r>
              <a:rPr lang="en-GB" sz="2400" dirty="0" smtClean="0"/>
              <a:t>Exam/accountability driven system</a:t>
            </a:r>
          </a:p>
          <a:p>
            <a:r>
              <a:rPr lang="en-GB" sz="2400" dirty="0" smtClean="0"/>
              <a:t>Limited innovation</a:t>
            </a:r>
          </a:p>
          <a:p>
            <a:pPr lvl="1"/>
            <a:r>
              <a:rPr lang="en-GB" sz="2000" dirty="0" smtClean="0"/>
              <a:t>Scepticism</a:t>
            </a:r>
          </a:p>
          <a:p>
            <a:pPr lvl="1"/>
            <a:r>
              <a:rPr lang="en-GB" sz="2000" dirty="0" smtClean="0"/>
              <a:t>Focus on techniques</a:t>
            </a:r>
          </a:p>
          <a:p>
            <a:pPr lvl="1"/>
            <a:r>
              <a:rPr lang="en-GB" sz="2000" dirty="0" smtClean="0"/>
              <a:t>Recycling of old ideas</a:t>
            </a:r>
          </a:p>
          <a:p>
            <a:pPr lvl="1"/>
            <a:r>
              <a:rPr lang="en-GB" sz="2000" dirty="0" smtClean="0"/>
              <a:t>Risk averse</a:t>
            </a:r>
          </a:p>
          <a:p>
            <a:pPr lvl="1"/>
            <a:r>
              <a:rPr lang="en-GB" sz="2000" dirty="0" smtClean="0"/>
              <a:t>Curriculum narrowing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20246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Effects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7" y="1772816"/>
            <a:ext cx="4699428" cy="4086257"/>
          </a:xfrm>
        </p:spPr>
        <p:txBody>
          <a:bodyPr>
            <a:normAutofit/>
          </a:bodyPr>
          <a:lstStyle/>
          <a:p>
            <a:r>
              <a:rPr lang="en-GB" sz="2400" dirty="0"/>
              <a:t>New Zealand</a:t>
            </a:r>
          </a:p>
          <a:p>
            <a:pPr lvl="1"/>
            <a:r>
              <a:rPr lang="en-GB" sz="2000" dirty="0"/>
              <a:t>The Vietnam War</a:t>
            </a:r>
          </a:p>
          <a:p>
            <a:pPr lvl="1"/>
            <a:r>
              <a:rPr lang="en-GB" sz="2000" dirty="0"/>
              <a:t>Wot, no Americans?</a:t>
            </a:r>
          </a:p>
          <a:p>
            <a:pPr lvl="1"/>
            <a:endParaRPr lang="en-GB" sz="2000" dirty="0"/>
          </a:p>
          <a:p>
            <a:r>
              <a:rPr lang="en-GB" sz="2400" dirty="0"/>
              <a:t>Scotland</a:t>
            </a:r>
          </a:p>
          <a:p>
            <a:pPr lvl="1"/>
            <a:r>
              <a:rPr lang="en-GB" sz="2000" dirty="0"/>
              <a:t>Early modern History</a:t>
            </a:r>
          </a:p>
          <a:p>
            <a:pPr lvl="1"/>
            <a:r>
              <a:rPr lang="en-GB" sz="2000" dirty="0"/>
              <a:t>Wot, no reformation, no enlightenment, no discovery of the new world, no slave trade, etc., etc.?</a:t>
            </a:r>
          </a:p>
          <a:p>
            <a:endParaRPr lang="en-GB" dirty="0"/>
          </a:p>
        </p:txBody>
      </p:sp>
      <p:pic>
        <p:nvPicPr>
          <p:cNvPr id="4098" name="Picture 2" descr="Royston Cartoons: Not Yet Sold: Kilroy was he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058" y="4019791"/>
            <a:ext cx="2829942" cy="198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20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tenets of Critical Realism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A</a:t>
            </a:r>
            <a:r>
              <a:rPr lang="en-GB" sz="2400" dirty="0" smtClean="0"/>
              <a:t>n objective world to study; but part of that world comprises subjective interpretations</a:t>
            </a:r>
          </a:p>
          <a:p>
            <a:pPr lvl="1"/>
            <a:r>
              <a:rPr lang="en-GB" sz="2000" dirty="0" smtClean="0"/>
              <a:t>CR challenges both positivism and constructionism</a:t>
            </a:r>
          </a:p>
          <a:p>
            <a:pPr lvl="1"/>
            <a:r>
              <a:rPr lang="en-GB" sz="2000" dirty="0" smtClean="0"/>
              <a:t>Transitive and intransitive objects of study</a:t>
            </a:r>
          </a:p>
          <a:p>
            <a:r>
              <a:rPr lang="en-GB" sz="2400" dirty="0" smtClean="0"/>
              <a:t>Open systems in the social world</a:t>
            </a:r>
          </a:p>
          <a:p>
            <a:r>
              <a:rPr lang="en-GB" sz="2400" dirty="0" smtClean="0"/>
              <a:t>Laminated structures</a:t>
            </a:r>
          </a:p>
          <a:p>
            <a:r>
              <a:rPr lang="en-GB" sz="2400" dirty="0" smtClean="0"/>
              <a:t>Emergence and emergent properties </a:t>
            </a:r>
          </a:p>
          <a:p>
            <a:r>
              <a:rPr lang="en-GB" sz="2400" dirty="0"/>
              <a:t>Depth ontology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332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 statue to a chavball manager ffs? Â« Singletrack For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1760" y="0"/>
            <a:ext cx="43340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18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objective reality – ‘out there’ 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8096" y="2060848"/>
            <a:ext cx="7290055" cy="4248512"/>
          </a:xfrm>
        </p:spPr>
        <p:txBody>
          <a:bodyPr>
            <a:normAutofit lnSpcReduction="10000"/>
          </a:bodyPr>
          <a:lstStyle/>
          <a:p>
            <a:r>
              <a:rPr lang="en-GB" sz="2400" dirty="0" smtClean="0"/>
              <a:t>Ontological</a:t>
            </a:r>
          </a:p>
          <a:p>
            <a:pPr lvl="1"/>
            <a:r>
              <a:rPr lang="en-GB" sz="2000" dirty="0" smtClean="0"/>
              <a:t>An external (social and material) world which is ‘prior and primitive’ (Archer, 2000) to our experiences of it.</a:t>
            </a:r>
          </a:p>
          <a:p>
            <a:pPr lvl="1"/>
            <a:r>
              <a:rPr lang="en-GB" sz="2000" dirty="0" smtClean="0"/>
              <a:t>Causative power</a:t>
            </a:r>
          </a:p>
          <a:p>
            <a:pPr lvl="1"/>
            <a:r>
              <a:rPr lang="en-GB" sz="2000" dirty="0" smtClean="0"/>
              <a:t>Ontological monism</a:t>
            </a:r>
          </a:p>
          <a:p>
            <a:pPr lvl="1"/>
            <a:r>
              <a:rPr lang="en-GB" sz="2000" dirty="0" smtClean="0"/>
              <a:t>An objective world</a:t>
            </a:r>
          </a:p>
          <a:p>
            <a:r>
              <a:rPr lang="en-GB" sz="2400" dirty="0" smtClean="0"/>
              <a:t>Epistemological</a:t>
            </a:r>
          </a:p>
          <a:p>
            <a:pPr lvl="1"/>
            <a:r>
              <a:rPr lang="en-GB" sz="2000" dirty="0" smtClean="0"/>
              <a:t>Multiple perspectives – myriad meanings, complexity</a:t>
            </a:r>
          </a:p>
          <a:p>
            <a:pPr lvl="1"/>
            <a:r>
              <a:rPr lang="en-GB" sz="2000" dirty="0" smtClean="0"/>
              <a:t>Epistemological relativism</a:t>
            </a:r>
          </a:p>
          <a:p>
            <a:pPr lvl="1"/>
            <a:r>
              <a:rPr lang="en-GB" sz="2000" dirty="0" err="1" smtClean="0"/>
              <a:t>Provisionality</a:t>
            </a:r>
            <a:r>
              <a:rPr lang="en-GB" sz="2000" dirty="0" smtClean="0"/>
              <a:t> of knowledge about the world</a:t>
            </a:r>
          </a:p>
          <a:p>
            <a:pPr lvl="1"/>
            <a:r>
              <a:rPr lang="en-GB" sz="2000" dirty="0" smtClean="0"/>
              <a:t>The objective world includes subjective forms</a:t>
            </a:r>
          </a:p>
          <a:p>
            <a:pPr lvl="1"/>
            <a:r>
              <a:rPr lang="en-GB" sz="2000" dirty="0" smtClean="0"/>
              <a:t>Our knowledge acts back on the objective world</a:t>
            </a:r>
          </a:p>
          <a:p>
            <a:pPr marL="393192" lvl="1" indent="0">
              <a:buNone/>
            </a:pPr>
            <a:endParaRPr lang="en-GB" sz="2000" dirty="0" smtClean="0"/>
          </a:p>
          <a:p>
            <a:pPr marL="393192" lvl="1" indent="0">
              <a:buNone/>
            </a:pPr>
            <a:endParaRPr lang="en-GB" sz="2000" dirty="0" smtClean="0"/>
          </a:p>
          <a:p>
            <a:endParaRPr lang="en-GB" sz="2400" dirty="0" smtClean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8767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social world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8096" y="1916832"/>
            <a:ext cx="7290055" cy="4392528"/>
          </a:xfrm>
        </p:spPr>
        <p:txBody>
          <a:bodyPr>
            <a:noAutofit/>
          </a:bodyPr>
          <a:lstStyle/>
          <a:p>
            <a:r>
              <a:rPr lang="en-GB" sz="2400" dirty="0" smtClean="0"/>
              <a:t>The social world is real in that:</a:t>
            </a:r>
          </a:p>
          <a:p>
            <a:pPr lvl="1"/>
            <a:r>
              <a:rPr lang="en-GB" sz="2000" dirty="0" smtClean="0"/>
              <a:t>It pre-exists us</a:t>
            </a:r>
          </a:p>
          <a:p>
            <a:pPr lvl="1"/>
            <a:r>
              <a:rPr lang="en-GB" sz="2000" dirty="0" smtClean="0"/>
              <a:t>It exerts causative power on our actions</a:t>
            </a:r>
          </a:p>
          <a:p>
            <a:pPr lvl="1"/>
            <a:r>
              <a:rPr lang="en-GB" sz="2000" dirty="0" smtClean="0"/>
              <a:t>It is formed by human [inter]actions, and continues to be formed by subsequent [inter]actions.</a:t>
            </a:r>
            <a:endParaRPr lang="en-GB" sz="2000" dirty="0"/>
          </a:p>
          <a:p>
            <a:r>
              <a:rPr lang="en-GB" sz="2400" dirty="0" smtClean="0"/>
              <a:t>It comprises:</a:t>
            </a:r>
          </a:p>
          <a:p>
            <a:pPr lvl="1"/>
            <a:r>
              <a:rPr lang="en-GB" sz="2000" dirty="0" smtClean="0"/>
              <a:t>Cultural forms – knowledge, beliefs, values. The ideational systems that underpin and form society</a:t>
            </a:r>
          </a:p>
          <a:p>
            <a:pPr lvl="1"/>
            <a:r>
              <a:rPr lang="en-GB" sz="2000" dirty="0" smtClean="0"/>
              <a:t>Structural forms – webs of relationships, social roles</a:t>
            </a:r>
          </a:p>
          <a:p>
            <a:endParaRPr lang="en-GB" sz="20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7650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043584"/>
          </a:xfrm>
        </p:spPr>
        <p:txBody>
          <a:bodyPr/>
          <a:lstStyle/>
          <a:p>
            <a:r>
              <a:rPr lang="en-GB" dirty="0" smtClean="0"/>
              <a:t>Open systems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8096" y="1700808"/>
            <a:ext cx="7290055" cy="4824536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 smtClean="0"/>
              <a:t>‘Reality </a:t>
            </a:r>
            <a:r>
              <a:rPr lang="en-GB" sz="2400" dirty="0"/>
              <a:t>is a </a:t>
            </a:r>
            <a:r>
              <a:rPr lang="en-GB" sz="2400" i="1" dirty="0"/>
              <a:t>stratified, open system of emergent </a:t>
            </a:r>
            <a:r>
              <a:rPr lang="en-GB" sz="2400" i="1" dirty="0" smtClean="0"/>
              <a:t>entities</a:t>
            </a:r>
            <a:r>
              <a:rPr lang="en-GB" sz="2400" dirty="0" smtClean="0"/>
              <a:t>’ (Edwards et al. 2015, p6)</a:t>
            </a:r>
          </a:p>
          <a:p>
            <a:r>
              <a:rPr lang="en-GB" sz="2400" dirty="0" smtClean="0"/>
              <a:t>Events cannot be understood in isolation form their context</a:t>
            </a:r>
          </a:p>
          <a:p>
            <a:r>
              <a:rPr lang="en-GB" sz="2400" dirty="0" smtClean="0"/>
              <a:t>Open systems contain complex and unpredictable feedback loops that may create or impede change (including unintended consequences)</a:t>
            </a:r>
            <a:endParaRPr lang="en-GB" sz="2400" dirty="0"/>
          </a:p>
          <a:p>
            <a:r>
              <a:rPr lang="en-GB" sz="2400" dirty="0" smtClean="0"/>
              <a:t>CR holds </a:t>
            </a:r>
            <a:r>
              <a:rPr lang="en-GB" sz="2400" dirty="0"/>
              <a:t>that phenomena cannot be separated from their wider </a:t>
            </a:r>
            <a:r>
              <a:rPr lang="en-GB" sz="2400" dirty="0" smtClean="0"/>
              <a:t>context</a:t>
            </a:r>
            <a:endParaRPr lang="en-GB" sz="2400" dirty="0"/>
          </a:p>
          <a:p>
            <a:r>
              <a:rPr lang="en-GB" sz="2400" dirty="0" smtClean="0"/>
              <a:t>This opens up the </a:t>
            </a:r>
            <a:r>
              <a:rPr lang="en-GB" sz="2400" dirty="0"/>
              <a:t>possibility of generating explanatory frameworks for understanding the world and making truth </a:t>
            </a:r>
            <a:r>
              <a:rPr lang="en-GB" sz="2400" dirty="0" smtClean="0"/>
              <a:t>claims:</a:t>
            </a:r>
          </a:p>
          <a:p>
            <a:pPr marL="459486" lvl="1" indent="-285750">
              <a:buFont typeface="Arial" panose="020B0604020202020204" pitchFamily="34" charset="0"/>
              <a:buChar char="•"/>
            </a:pPr>
            <a:r>
              <a:rPr lang="en-GB" sz="1900" dirty="0" smtClean="0"/>
              <a:t>Avoids relativism</a:t>
            </a:r>
            <a:r>
              <a:rPr lang="en-GB" sz="2200" dirty="0" smtClean="0"/>
              <a:t>, </a:t>
            </a:r>
            <a:r>
              <a:rPr lang="en-GB" sz="2200" dirty="0"/>
              <a:t>as in the case of constructionist accounts that hold all truths to have equal </a:t>
            </a:r>
            <a:r>
              <a:rPr lang="en-GB" sz="2200" dirty="0" smtClean="0"/>
              <a:t>merit</a:t>
            </a:r>
          </a:p>
          <a:p>
            <a:pPr marL="459486" lvl="1" indent="-285750">
              <a:buFont typeface="Arial" panose="020B0604020202020204" pitchFamily="34" charset="0"/>
              <a:buChar char="•"/>
            </a:pPr>
            <a:r>
              <a:rPr lang="en-GB" sz="2200" dirty="0" smtClean="0"/>
              <a:t>Such framings are empirically as well as theoretically based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86278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115592"/>
          </a:xfrm>
        </p:spPr>
        <p:txBody>
          <a:bodyPr/>
          <a:lstStyle/>
          <a:p>
            <a:r>
              <a:rPr lang="en-GB" dirty="0" smtClean="0"/>
              <a:t>Laminated structures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988840"/>
            <a:ext cx="7290055" cy="4383400"/>
          </a:xfrm>
        </p:spPr>
        <p:txBody>
          <a:bodyPr>
            <a:normAutofit lnSpcReduction="10000"/>
          </a:bodyPr>
          <a:lstStyle/>
          <a:p>
            <a:r>
              <a:rPr lang="en-GB" sz="2400" dirty="0" smtClean="0"/>
              <a:t>Reality is layered</a:t>
            </a:r>
          </a:p>
          <a:p>
            <a:r>
              <a:rPr lang="en-GB" sz="2400" dirty="0" smtClean="0"/>
              <a:t>It </a:t>
            </a:r>
            <a:r>
              <a:rPr lang="en-GB" sz="2400" dirty="0"/>
              <a:t>is made up of entities</a:t>
            </a:r>
          </a:p>
          <a:p>
            <a:pPr lvl="1"/>
            <a:r>
              <a:rPr lang="en-GB" sz="2000" dirty="0"/>
              <a:t>‘things that exist in their own right’ – people, objects, </a:t>
            </a:r>
            <a:r>
              <a:rPr lang="en-GB" sz="2000" dirty="0" smtClean="0"/>
              <a:t>social structures</a:t>
            </a:r>
          </a:p>
          <a:p>
            <a:r>
              <a:rPr lang="en-GB" sz="2400" dirty="0" smtClean="0"/>
              <a:t>Entities can be ideational</a:t>
            </a:r>
          </a:p>
          <a:p>
            <a:pPr lvl="1"/>
            <a:r>
              <a:rPr lang="en-GB" sz="2000" dirty="0" smtClean="0"/>
              <a:t>Santa Claus is real ideationally, in that he exerts causative effects on people. Erroneous fear of school inspectors is real as the inspectors themselves</a:t>
            </a:r>
            <a:endParaRPr lang="en-GB" sz="2400" dirty="0" smtClean="0"/>
          </a:p>
          <a:p>
            <a:r>
              <a:rPr lang="en-GB" sz="2400" dirty="0" smtClean="0"/>
              <a:t>Research needs to account for the temporal/relational whole, including:</a:t>
            </a:r>
          </a:p>
          <a:p>
            <a:pPr lvl="1"/>
            <a:r>
              <a:rPr lang="en-GB" sz="2000" dirty="0" smtClean="0"/>
              <a:t>Vertical layering, e.g. atom, molecule, element, artefact (material); person, social unit, school, education system (social)</a:t>
            </a:r>
          </a:p>
          <a:p>
            <a:pPr lvl="1"/>
            <a:r>
              <a:rPr lang="en-GB" sz="2000" dirty="0" smtClean="0"/>
              <a:t>Entities relate to their wider context – horizontal relationships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9880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Emergence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084832"/>
            <a:ext cx="7290055" cy="4224528"/>
          </a:xfrm>
        </p:spPr>
        <p:txBody>
          <a:bodyPr>
            <a:normAutofit/>
          </a:bodyPr>
          <a:lstStyle/>
          <a:p>
            <a:r>
              <a:rPr lang="en-GB" sz="2400" dirty="0" smtClean="0"/>
              <a:t>An entity</a:t>
            </a:r>
            <a:r>
              <a:rPr lang="en-GB" sz="1800" dirty="0" smtClean="0"/>
              <a:t> </a:t>
            </a:r>
            <a:r>
              <a:rPr lang="en-GB" sz="2400" dirty="0" smtClean="0"/>
              <a:t>is more than the sum of its constituent parts:</a:t>
            </a:r>
          </a:p>
          <a:p>
            <a:pPr lvl="1"/>
            <a:r>
              <a:rPr lang="en-GB" sz="2000" dirty="0" smtClean="0"/>
              <a:t>A person is more than the sum of its atoms</a:t>
            </a:r>
          </a:p>
          <a:p>
            <a:pPr lvl="1"/>
            <a:r>
              <a:rPr lang="en-GB" sz="2000" dirty="0" smtClean="0"/>
              <a:t>A school is more than the sum of its people</a:t>
            </a:r>
          </a:p>
          <a:p>
            <a:r>
              <a:rPr lang="en-GB" sz="2400" dirty="0" smtClean="0"/>
              <a:t>Entities possess emergent properties and causal powers not possessed by their parts</a:t>
            </a:r>
          </a:p>
          <a:p>
            <a:pPr lvl="1"/>
            <a:r>
              <a:rPr lang="en-GB" sz="2000" dirty="0" smtClean="0"/>
              <a:t>Water is wet, hydrogen and oxygen are not</a:t>
            </a:r>
          </a:p>
          <a:p>
            <a:pPr lvl="1"/>
            <a:r>
              <a:rPr lang="en-GB" sz="2000" dirty="0" smtClean="0"/>
              <a:t>A school has a reputation, that is not simply reducible to the teachers who work there</a:t>
            </a:r>
          </a:p>
          <a:p>
            <a:pPr lvl="1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90530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Emergent Properties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916832"/>
            <a:ext cx="7290055" cy="4392528"/>
          </a:xfrm>
        </p:spPr>
        <p:txBody>
          <a:bodyPr>
            <a:normAutofit/>
          </a:bodyPr>
          <a:lstStyle/>
          <a:p>
            <a:r>
              <a:rPr lang="en-GB" sz="2400" dirty="0" smtClean="0"/>
              <a:t>Properties can be:</a:t>
            </a:r>
          </a:p>
          <a:p>
            <a:pPr lvl="1"/>
            <a:r>
              <a:rPr lang="en-GB" sz="2000" dirty="0" smtClean="0"/>
              <a:t>Essences – water is wet</a:t>
            </a:r>
          </a:p>
          <a:p>
            <a:pPr lvl="1"/>
            <a:r>
              <a:rPr lang="en-GB" sz="2000" dirty="0" smtClean="0"/>
              <a:t>Causal powers – it has the power to soak</a:t>
            </a:r>
          </a:p>
          <a:p>
            <a:r>
              <a:rPr lang="en-GB" sz="2400" dirty="0" smtClean="0"/>
              <a:t>Properties can be:</a:t>
            </a:r>
          </a:p>
          <a:p>
            <a:pPr lvl="1"/>
            <a:r>
              <a:rPr lang="en-GB" sz="2000" dirty="0" smtClean="0"/>
              <a:t>Possessed</a:t>
            </a:r>
          </a:p>
          <a:p>
            <a:pPr lvl="1"/>
            <a:r>
              <a:rPr lang="en-GB" sz="2000" dirty="0" smtClean="0"/>
              <a:t>Exercised</a:t>
            </a:r>
          </a:p>
          <a:p>
            <a:pPr lvl="1"/>
            <a:r>
              <a:rPr lang="en-GB" sz="2000" dirty="0" smtClean="0"/>
              <a:t>Actualised </a:t>
            </a:r>
          </a:p>
          <a:p>
            <a:r>
              <a:rPr lang="en-GB" sz="2400" dirty="0" smtClean="0"/>
              <a:t>The extent to which these happen will depend to some extent on interactions with other entities</a:t>
            </a:r>
          </a:p>
        </p:txBody>
      </p:sp>
    </p:spTree>
    <p:extLst>
      <p:ext uri="{BB962C8B-B14F-4D97-AF65-F5344CB8AC3E}">
        <p14:creationId xmlns:p14="http://schemas.microsoft.com/office/powerpoint/2010/main" val="134902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 err="1" smtClean="0"/>
              <a:t>cR</a:t>
            </a:r>
            <a:r>
              <a:rPr lang="en-GB" dirty="0" smtClean="0"/>
              <a:t> depth ontology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8096" y="2084832"/>
            <a:ext cx="7290055" cy="4224528"/>
          </a:xfrm>
        </p:spPr>
        <p:txBody>
          <a:bodyPr/>
          <a:lstStyle/>
          <a:p>
            <a:r>
              <a:rPr lang="en-GB" sz="2400" dirty="0" smtClean="0"/>
              <a:t>Three domains of reality</a:t>
            </a:r>
          </a:p>
          <a:p>
            <a:pPr lvl="1"/>
            <a:r>
              <a:rPr lang="en-GB" sz="2000" dirty="0" smtClean="0"/>
              <a:t>The empirical – that which is experienced – events and entities</a:t>
            </a:r>
          </a:p>
          <a:p>
            <a:pPr lvl="1"/>
            <a:r>
              <a:rPr lang="en-GB" sz="2000" dirty="0" smtClean="0"/>
              <a:t>The actual – that which occurs – may be unseen</a:t>
            </a:r>
          </a:p>
          <a:p>
            <a:pPr lvl="1"/>
            <a:r>
              <a:rPr lang="en-GB" sz="2000" dirty="0" smtClean="0"/>
              <a:t>The real – underlying </a:t>
            </a:r>
            <a:r>
              <a:rPr lang="en-GB" sz="2000" b="1" dirty="0" smtClean="0"/>
              <a:t>mechanisms</a:t>
            </a:r>
            <a:r>
              <a:rPr lang="en-GB" sz="2000" dirty="0" smtClean="0"/>
              <a:t> with causal properties – can be inferred from their effects</a:t>
            </a:r>
          </a:p>
          <a:p>
            <a:r>
              <a:rPr lang="en-GB" sz="2400" dirty="0" smtClean="0"/>
              <a:t> Example:</a:t>
            </a:r>
          </a:p>
          <a:p>
            <a:pPr lvl="1"/>
            <a:r>
              <a:rPr lang="en-GB" sz="2000" dirty="0" smtClean="0"/>
              <a:t>Empirical: an apple falls from a tree and is observed</a:t>
            </a:r>
          </a:p>
          <a:p>
            <a:pPr lvl="1"/>
            <a:r>
              <a:rPr lang="en-GB" sz="2000" dirty="0" smtClean="0"/>
              <a:t>Actual: apples fall from trees (as a general rule) </a:t>
            </a:r>
          </a:p>
          <a:p>
            <a:pPr lvl="1"/>
            <a:r>
              <a:rPr lang="en-GB" sz="2000" dirty="0" smtClean="0"/>
              <a:t>Real: a mechanism, gravity, makes apples ‘fall’ in </a:t>
            </a:r>
            <a:r>
              <a:rPr lang="en-GB" sz="2000" u="sng" dirty="0" smtClean="0"/>
              <a:t>this</a:t>
            </a:r>
            <a:r>
              <a:rPr lang="en-GB" sz="2000" dirty="0" smtClean="0"/>
              <a:t> context (i.e. on earth)</a:t>
            </a:r>
          </a:p>
          <a:p>
            <a:endParaRPr lang="en-GB" sz="2400" dirty="0" smtClean="0"/>
          </a:p>
          <a:p>
            <a:pPr lvl="1"/>
            <a:endParaRPr lang="en-GB" sz="20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554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 education example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768350" y="2060848"/>
          <a:ext cx="7289800" cy="4695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5418">
                  <a:extLst>
                    <a:ext uri="{9D8B030D-6E8A-4147-A177-3AD203B41FA5}">
                      <a16:colId xmlns:a16="http://schemas.microsoft.com/office/drawing/2014/main" xmlns="" val="2080208431"/>
                    </a:ext>
                  </a:extLst>
                </a:gridCol>
                <a:gridCol w="5574382">
                  <a:extLst>
                    <a:ext uri="{9D8B030D-6E8A-4147-A177-3AD203B41FA5}">
                      <a16:colId xmlns:a16="http://schemas.microsoft.com/office/drawing/2014/main" xmlns="" val="2653450209"/>
                    </a:ext>
                  </a:extLst>
                </a:gridCol>
              </a:tblGrid>
              <a:tr h="390524">
                <a:tc>
                  <a:txBody>
                    <a:bodyPr/>
                    <a:lstStyle/>
                    <a:p>
                      <a:r>
                        <a:rPr lang="en-GB" dirty="0" smtClean="0"/>
                        <a:t>Domain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Example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71551663"/>
                  </a:ext>
                </a:extLst>
              </a:tr>
              <a:tr h="481468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Empirical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Teacher</a:t>
                      </a:r>
                      <a:r>
                        <a:rPr lang="en-GB" sz="2400" baseline="0" dirty="0" smtClean="0"/>
                        <a:t> teaches to the test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30836201"/>
                  </a:ext>
                </a:extLst>
              </a:tr>
              <a:tr h="866642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Actual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Teachers tend to</a:t>
                      </a:r>
                      <a:r>
                        <a:rPr lang="en-GB" sz="2400" baseline="0" dirty="0" smtClean="0"/>
                        <a:t> </a:t>
                      </a:r>
                      <a:r>
                        <a:rPr lang="en-GB" sz="2400" dirty="0" smtClean="0"/>
                        <a:t>teach to tests when faced with high stakes consequences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05156317"/>
                  </a:ext>
                </a:extLst>
              </a:tr>
              <a:tr h="2728318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Real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Various properties and mechanisms underpin this behaviour: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 smtClean="0"/>
                        <a:t>Power</a:t>
                      </a:r>
                      <a:r>
                        <a:rPr lang="en-GB" sz="2000" baseline="0" dirty="0" smtClean="0"/>
                        <a:t> as a property of relations between teachers and principal, school and wider system: 1] practical coercive properties of power; 2] judgements of risk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baseline="0" dirty="0" smtClean="0"/>
                        <a:t>Ideas about the nature and purposes of testing, educational purpose, expectations of parents, media, etc.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50561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767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Activity 2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8096" y="1844824"/>
            <a:ext cx="7290055" cy="4464536"/>
          </a:xfrm>
        </p:spPr>
        <p:txBody>
          <a:bodyPr>
            <a:normAutofit/>
          </a:bodyPr>
          <a:lstStyle/>
          <a:p>
            <a:r>
              <a:rPr lang="en-GB" sz="2400" dirty="0" smtClean="0"/>
              <a:t>What entities are the object of your study?</a:t>
            </a:r>
          </a:p>
          <a:p>
            <a:r>
              <a:rPr lang="en-GB" sz="2400" dirty="0" smtClean="0"/>
              <a:t>What properties do they possess?</a:t>
            </a:r>
          </a:p>
          <a:p>
            <a:r>
              <a:rPr lang="en-GB" sz="2400" dirty="0" smtClean="0"/>
              <a:t>How do these entities relate vertically and horizontally to one another?</a:t>
            </a:r>
          </a:p>
          <a:p>
            <a:pPr lvl="1"/>
            <a:r>
              <a:rPr lang="en-GB" sz="2000" dirty="0" smtClean="0"/>
              <a:t>What complementarities exist?</a:t>
            </a:r>
          </a:p>
          <a:p>
            <a:pPr lvl="1"/>
            <a:r>
              <a:rPr lang="en-GB" sz="2000" dirty="0" smtClean="0"/>
              <a:t>What contradictions exist?</a:t>
            </a:r>
          </a:p>
          <a:p>
            <a:pPr lvl="1"/>
            <a:r>
              <a:rPr lang="en-GB" sz="2000" dirty="0" smtClean="0"/>
              <a:t>What issues arise from these interactions?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627005"/>
            <a:ext cx="4154810" cy="219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86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13276" cy="1463040"/>
          </a:xfrm>
        </p:spPr>
        <p:txBody>
          <a:bodyPr/>
          <a:lstStyle/>
          <a:p>
            <a:r>
              <a:rPr lang="en-GB" dirty="0" smtClean="0"/>
              <a:t>Practical social theory and research methodology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148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tirling University and Hermitage Woods, Stirli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17" y="188640"/>
            <a:ext cx="9150517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93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Realist social theory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8096" y="2060848"/>
            <a:ext cx="7290055" cy="4248512"/>
          </a:xfrm>
        </p:spPr>
        <p:txBody>
          <a:bodyPr>
            <a:normAutofit/>
          </a:bodyPr>
          <a:lstStyle/>
          <a:p>
            <a:r>
              <a:rPr lang="en-GB" sz="2400" dirty="0" smtClean="0"/>
              <a:t>Morphogenesis/</a:t>
            </a:r>
            <a:r>
              <a:rPr lang="en-GB" sz="2400" dirty="0" err="1" smtClean="0"/>
              <a:t>Morphostasis</a:t>
            </a:r>
            <a:endParaRPr lang="en-GB" sz="2400" dirty="0" smtClean="0"/>
          </a:p>
          <a:p>
            <a:pPr lvl="1"/>
            <a:r>
              <a:rPr lang="en-GB" sz="2000" dirty="0" smtClean="0"/>
              <a:t>Social </a:t>
            </a:r>
            <a:r>
              <a:rPr lang="en-GB" sz="2000" dirty="0"/>
              <a:t>relations </a:t>
            </a:r>
            <a:r>
              <a:rPr lang="en-GB" sz="2000" dirty="0" smtClean="0"/>
              <a:t>act </a:t>
            </a:r>
            <a:r>
              <a:rPr lang="en-GB" sz="2000" dirty="0"/>
              <a:t>to change or preserve existing social objects, as well as leading to the evolution of </a:t>
            </a:r>
            <a:r>
              <a:rPr lang="en-GB" sz="2000" dirty="0" smtClean="0"/>
              <a:t>new social forms – these are </a:t>
            </a:r>
            <a:r>
              <a:rPr lang="en-GB" sz="2000" b="1" dirty="0" smtClean="0"/>
              <a:t>morphogenetic and </a:t>
            </a:r>
            <a:r>
              <a:rPr lang="en-GB" sz="2000" b="1" dirty="0" err="1" smtClean="0"/>
              <a:t>morphostatic</a:t>
            </a:r>
            <a:r>
              <a:rPr lang="en-GB" sz="2000" b="1" dirty="0" smtClean="0"/>
              <a:t> cycles</a:t>
            </a:r>
          </a:p>
          <a:p>
            <a:pPr lvl="1"/>
            <a:r>
              <a:rPr lang="en-GB" sz="2000" dirty="0" err="1" smtClean="0"/>
              <a:t>Morphostatic</a:t>
            </a:r>
            <a:r>
              <a:rPr lang="en-GB" sz="2000" dirty="0" smtClean="0"/>
              <a:t> cycles occur when the properties of entities interact in a way that impedes change (e.g. threat of sanctions creates risk aversion, or social conditions are </a:t>
            </a:r>
            <a:r>
              <a:rPr lang="en-GB" sz="2000" dirty="0" err="1" smtClean="0"/>
              <a:t>unproblematically</a:t>
            </a:r>
            <a:r>
              <a:rPr lang="en-GB" sz="2000" dirty="0" smtClean="0"/>
              <a:t> leading to going with the flow)</a:t>
            </a:r>
          </a:p>
          <a:p>
            <a:pPr lvl="1"/>
            <a:r>
              <a:rPr lang="en-GB" sz="2000" dirty="0" smtClean="0"/>
              <a:t>Morphogenetic cycles occur when properties of entities interact in ways that stimulate change (e.g. when contradictions create dissonance in social situations)</a:t>
            </a:r>
          </a:p>
        </p:txBody>
      </p:sp>
    </p:spTree>
    <p:extLst>
      <p:ext uri="{BB962C8B-B14F-4D97-AF65-F5344CB8AC3E}">
        <p14:creationId xmlns:p14="http://schemas.microsoft.com/office/powerpoint/2010/main" val="142899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morphogenetic cycle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Structural conditioning</a:t>
            </a:r>
          </a:p>
          <a:p>
            <a:r>
              <a:rPr lang="en-GB" dirty="0" smtClean="0"/>
              <a:t>_____________________________</a:t>
            </a:r>
          </a:p>
          <a:p>
            <a:r>
              <a:rPr lang="en-GB" dirty="0" smtClean="0"/>
              <a:t>T1</a:t>
            </a:r>
          </a:p>
          <a:p>
            <a:r>
              <a:rPr lang="en-GB" dirty="0"/>
              <a:t> </a:t>
            </a:r>
            <a:r>
              <a:rPr lang="en-GB" dirty="0" smtClean="0"/>
              <a:t>                           Social interaction</a:t>
            </a:r>
          </a:p>
          <a:p>
            <a:r>
              <a:rPr lang="en-GB" dirty="0"/>
              <a:t> </a:t>
            </a:r>
            <a:r>
              <a:rPr lang="en-GB" dirty="0" smtClean="0"/>
              <a:t>                           ________________________</a:t>
            </a:r>
          </a:p>
          <a:p>
            <a:r>
              <a:rPr lang="en-GB" dirty="0"/>
              <a:t> </a:t>
            </a:r>
            <a:r>
              <a:rPr lang="en-GB" dirty="0" smtClean="0"/>
              <a:t>                           T2                                    T3</a:t>
            </a:r>
          </a:p>
          <a:p>
            <a:r>
              <a:rPr lang="en-GB" dirty="0"/>
              <a:t> </a:t>
            </a:r>
            <a:r>
              <a:rPr lang="en-GB" dirty="0" smtClean="0"/>
              <a:t>                                                   Structural elaboration</a:t>
            </a:r>
          </a:p>
          <a:p>
            <a:r>
              <a:rPr lang="en-GB" dirty="0"/>
              <a:t> </a:t>
            </a:r>
            <a:r>
              <a:rPr lang="en-GB" dirty="0" smtClean="0"/>
              <a:t>                                                    _____________________</a:t>
            </a:r>
          </a:p>
          <a:p>
            <a:r>
              <a:rPr lang="en-GB" dirty="0"/>
              <a:t> </a:t>
            </a:r>
            <a:r>
              <a:rPr lang="en-GB" dirty="0" smtClean="0"/>
              <a:t>                                                                                       T4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92280" y="638132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(Archer, 1995)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54458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rved Right Arrow 3"/>
          <p:cNvSpPr/>
          <p:nvPr/>
        </p:nvSpPr>
        <p:spPr>
          <a:xfrm>
            <a:off x="3002198" y="3145484"/>
            <a:ext cx="576064" cy="122413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78648" y="3505988"/>
            <a:ext cx="1812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Socio-cultural interaction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899592" y="1124744"/>
            <a:ext cx="2160240" cy="223224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1403649" y="764704"/>
            <a:ext cx="2088231" cy="216024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788024" y="692696"/>
            <a:ext cx="2148053" cy="230425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5220072" y="1177888"/>
            <a:ext cx="2088232" cy="223224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1403649" y="4509120"/>
            <a:ext cx="1972962" cy="18002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1115616" y="4149080"/>
            <a:ext cx="1944216" cy="172819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5436096" y="3933056"/>
            <a:ext cx="2088231" cy="216024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5088243" y="4369620"/>
            <a:ext cx="2076045" cy="215572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95536" y="33265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Cultural</a:t>
            </a:r>
            <a:endParaRPr lang="en-GB" dirty="0"/>
          </a:p>
        </p:txBody>
      </p:sp>
      <p:sp>
        <p:nvSpPr>
          <p:cNvPr id="42" name="TextBox 41"/>
          <p:cNvSpPr txBox="1"/>
          <p:nvPr/>
        </p:nvSpPr>
        <p:spPr>
          <a:xfrm>
            <a:off x="6936077" y="404664"/>
            <a:ext cx="1596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Structural</a:t>
            </a:r>
            <a:endParaRPr lang="en-GB" dirty="0"/>
          </a:p>
        </p:txBody>
      </p:sp>
      <p:sp>
        <p:nvSpPr>
          <p:cNvPr id="43" name="TextBox 42"/>
          <p:cNvSpPr txBox="1"/>
          <p:nvPr/>
        </p:nvSpPr>
        <p:spPr>
          <a:xfrm>
            <a:off x="7308304" y="623731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Material</a:t>
            </a:r>
            <a:endParaRPr lang="en-GB" dirty="0"/>
          </a:p>
        </p:txBody>
      </p:sp>
      <p:sp>
        <p:nvSpPr>
          <p:cNvPr id="44" name="TextBox 43"/>
          <p:cNvSpPr txBox="1"/>
          <p:nvPr/>
        </p:nvSpPr>
        <p:spPr>
          <a:xfrm>
            <a:off x="195658" y="615601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</a:t>
            </a:r>
            <a:r>
              <a:rPr lang="en-GB" dirty="0" smtClean="0"/>
              <a:t>ndividual</a:t>
            </a:r>
            <a:endParaRPr lang="en-GB" dirty="0"/>
          </a:p>
        </p:txBody>
      </p:sp>
      <p:sp>
        <p:nvSpPr>
          <p:cNvPr id="45" name="TextBox 44"/>
          <p:cNvSpPr txBox="1"/>
          <p:nvPr/>
        </p:nvSpPr>
        <p:spPr>
          <a:xfrm>
            <a:off x="1095758" y="2289205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Influence </a:t>
            </a:r>
            <a:endParaRPr lang="en-GB" sz="1400" dirty="0"/>
          </a:p>
        </p:txBody>
      </p:sp>
      <p:sp>
        <p:nvSpPr>
          <p:cNvPr id="49" name="TextBox 48"/>
          <p:cNvSpPr txBox="1"/>
          <p:nvPr/>
        </p:nvSpPr>
        <p:spPr>
          <a:xfrm>
            <a:off x="1310010" y="4705399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Influence </a:t>
            </a:r>
            <a:endParaRPr lang="en-GB" sz="1400" dirty="0"/>
          </a:p>
        </p:txBody>
      </p:sp>
      <p:sp>
        <p:nvSpPr>
          <p:cNvPr id="50" name="TextBox 49"/>
          <p:cNvSpPr txBox="1"/>
          <p:nvPr/>
        </p:nvSpPr>
        <p:spPr>
          <a:xfrm>
            <a:off x="6126265" y="2348880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Influence </a:t>
            </a:r>
            <a:endParaRPr lang="en-GB" sz="1400" dirty="0"/>
          </a:p>
        </p:txBody>
      </p:sp>
      <p:sp>
        <p:nvSpPr>
          <p:cNvPr id="51" name="TextBox 50"/>
          <p:cNvSpPr txBox="1"/>
          <p:nvPr/>
        </p:nvSpPr>
        <p:spPr>
          <a:xfrm>
            <a:off x="6438211" y="4711453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Influence </a:t>
            </a:r>
            <a:endParaRPr lang="en-GB" sz="1400" dirty="0"/>
          </a:p>
        </p:txBody>
      </p:sp>
      <p:sp>
        <p:nvSpPr>
          <p:cNvPr id="46" name="TextBox 45"/>
          <p:cNvSpPr txBox="1"/>
          <p:nvPr/>
        </p:nvSpPr>
        <p:spPr>
          <a:xfrm>
            <a:off x="2555776" y="5169816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Elaboration</a:t>
            </a:r>
            <a:endParaRPr lang="en-GB" sz="1400" dirty="0"/>
          </a:p>
        </p:txBody>
      </p:sp>
      <p:sp>
        <p:nvSpPr>
          <p:cNvPr id="53" name="TextBox 52"/>
          <p:cNvSpPr txBox="1"/>
          <p:nvPr/>
        </p:nvSpPr>
        <p:spPr>
          <a:xfrm>
            <a:off x="4887271" y="5178029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Elaboration</a:t>
            </a:r>
            <a:endParaRPr lang="en-GB" sz="1400" dirty="0"/>
          </a:p>
        </p:txBody>
      </p:sp>
      <p:sp>
        <p:nvSpPr>
          <p:cNvPr id="54" name="TextBox 53"/>
          <p:cNvSpPr txBox="1"/>
          <p:nvPr/>
        </p:nvSpPr>
        <p:spPr>
          <a:xfrm>
            <a:off x="2390130" y="1628800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Elaboration</a:t>
            </a:r>
            <a:endParaRPr lang="en-GB" sz="1400" dirty="0"/>
          </a:p>
        </p:txBody>
      </p:sp>
      <p:sp>
        <p:nvSpPr>
          <p:cNvPr id="55" name="TextBox 54"/>
          <p:cNvSpPr txBox="1"/>
          <p:nvPr/>
        </p:nvSpPr>
        <p:spPr>
          <a:xfrm>
            <a:off x="4824028" y="1628141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Elaboration</a:t>
            </a:r>
            <a:endParaRPr lang="en-GB" sz="1400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591422" y="3101207"/>
            <a:ext cx="628650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918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Structure and culture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Autonomous (separate) systems which link at the level of socio-cultural interaction</a:t>
            </a:r>
          </a:p>
          <a:p>
            <a:r>
              <a:rPr lang="en-GB" sz="2400" dirty="0" smtClean="0"/>
              <a:t>Can be mutually reinforcing/constitutive</a:t>
            </a:r>
          </a:p>
          <a:p>
            <a:pPr lvl="1"/>
            <a:r>
              <a:rPr lang="en-GB" sz="2000" dirty="0" smtClean="0"/>
              <a:t>Cultural norms can shape the development of social structures</a:t>
            </a:r>
          </a:p>
          <a:p>
            <a:pPr lvl="1"/>
            <a:r>
              <a:rPr lang="en-GB" sz="2000" dirty="0" smtClean="0"/>
              <a:t>Social structures can change or hold in place cultural forms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03591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Morphostatic</a:t>
            </a:r>
            <a:r>
              <a:rPr lang="en-GB" dirty="0" smtClean="0"/>
              <a:t> cycles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The medieval church</a:t>
            </a:r>
          </a:p>
          <a:p>
            <a:pPr lvl="1"/>
            <a:r>
              <a:rPr lang="en-GB" sz="2000" dirty="0" smtClean="0"/>
              <a:t>Long period of stability, despite existential threats – wars, heresies, ambitious secular rulers. Strong cultural and structural stability</a:t>
            </a:r>
          </a:p>
          <a:p>
            <a:pPr lvl="1"/>
            <a:r>
              <a:rPr lang="en-GB" sz="2000" dirty="0" smtClean="0"/>
              <a:t>Structural stability – the hierarchy of the church, including the inquisition and support of secular rulers.</a:t>
            </a:r>
          </a:p>
          <a:p>
            <a:pPr lvl="1"/>
            <a:r>
              <a:rPr lang="en-GB" sz="2000" dirty="0" smtClean="0"/>
              <a:t>Cultural stability – a body of dogma</a:t>
            </a:r>
          </a:p>
          <a:p>
            <a:pPr lvl="1"/>
            <a:r>
              <a:rPr lang="en-GB" sz="2000" dirty="0" smtClean="0"/>
              <a:t>Mutual reinforcement of culture and structure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7242743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Morphogenetic cycles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The changing face of the media</a:t>
            </a:r>
          </a:p>
          <a:p>
            <a:pPr lvl="1"/>
            <a:r>
              <a:rPr lang="en-GB" sz="2000" dirty="0" smtClean="0"/>
              <a:t>After a long period of dominance, the print media is under threat</a:t>
            </a:r>
          </a:p>
          <a:p>
            <a:pPr lvl="1"/>
            <a:r>
              <a:rPr lang="en-GB" sz="2000" dirty="0" smtClean="0"/>
              <a:t>New technologies, global </a:t>
            </a:r>
            <a:r>
              <a:rPr lang="en-GB" sz="2000" dirty="0" err="1" smtClean="0"/>
              <a:t>connectivities</a:t>
            </a:r>
            <a:r>
              <a:rPr lang="en-GB" sz="2000" dirty="0" smtClean="0"/>
              <a:t> introduce new cultural and structural conditioning</a:t>
            </a:r>
          </a:p>
          <a:p>
            <a:pPr lvl="1"/>
            <a:r>
              <a:rPr lang="en-GB" sz="2000" dirty="0" smtClean="0"/>
              <a:t>Social interaction leads to the emergence of web-based media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6375821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Research methodology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8096" y="1988840"/>
            <a:ext cx="7290055" cy="4320520"/>
          </a:xfrm>
        </p:spPr>
        <p:txBody>
          <a:bodyPr>
            <a:normAutofit fontScale="92500" lnSpcReduction="20000"/>
          </a:bodyPr>
          <a:lstStyle/>
          <a:p>
            <a:r>
              <a:rPr lang="en-GB" sz="2400" dirty="0" smtClean="0"/>
              <a:t>Ontological</a:t>
            </a:r>
          </a:p>
          <a:p>
            <a:pPr lvl="1"/>
            <a:r>
              <a:rPr lang="en-GB" sz="2000" dirty="0" smtClean="0"/>
              <a:t>An external (social an material) world which is ‘prior and primitive’ (Archer, 2000) to our experiences of it.</a:t>
            </a:r>
          </a:p>
          <a:p>
            <a:pPr lvl="1"/>
            <a:r>
              <a:rPr lang="en-GB" sz="2000" dirty="0" smtClean="0"/>
              <a:t>Causative power</a:t>
            </a:r>
          </a:p>
          <a:p>
            <a:pPr lvl="1"/>
            <a:r>
              <a:rPr lang="en-GB" sz="2000" dirty="0" smtClean="0"/>
              <a:t>Ontological monism</a:t>
            </a:r>
          </a:p>
          <a:p>
            <a:r>
              <a:rPr lang="en-GB" sz="2400" dirty="0" smtClean="0"/>
              <a:t>Epistemological</a:t>
            </a:r>
          </a:p>
          <a:p>
            <a:pPr lvl="1"/>
            <a:r>
              <a:rPr lang="en-GB" sz="2000" dirty="0" smtClean="0"/>
              <a:t>Multiple perspectives – myriad meanings, complexity</a:t>
            </a:r>
          </a:p>
          <a:p>
            <a:pPr lvl="1"/>
            <a:r>
              <a:rPr lang="en-GB" sz="2000" dirty="0" smtClean="0"/>
              <a:t>Epistemological relativism</a:t>
            </a:r>
          </a:p>
          <a:p>
            <a:pPr lvl="1"/>
            <a:r>
              <a:rPr lang="en-GB" sz="2000" dirty="0" err="1" smtClean="0"/>
              <a:t>Provisionality</a:t>
            </a:r>
            <a:r>
              <a:rPr lang="en-GB" sz="2000" dirty="0" smtClean="0"/>
              <a:t> of knowledge of the world</a:t>
            </a:r>
          </a:p>
          <a:p>
            <a:r>
              <a:rPr lang="en-GB" sz="2400" dirty="0" smtClean="0"/>
              <a:t>Methodological</a:t>
            </a:r>
          </a:p>
          <a:p>
            <a:pPr lvl="1"/>
            <a:r>
              <a:rPr lang="en-GB" sz="2000" dirty="0" smtClean="0"/>
              <a:t>Methodological point of entry’ (Scott, 2000) is the observable - social interactions, events</a:t>
            </a:r>
          </a:p>
          <a:p>
            <a:pPr lvl="1"/>
            <a:r>
              <a:rPr lang="en-GB" sz="2000" dirty="0" smtClean="0"/>
              <a:t>Social theory helps us to infer and interpret – underlying mechanisms which are not observable</a:t>
            </a:r>
          </a:p>
          <a:p>
            <a:endParaRPr lang="en-GB" sz="2400" dirty="0" smtClean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9357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Implications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844824"/>
            <a:ext cx="7290055" cy="4464536"/>
          </a:xfrm>
        </p:spPr>
        <p:txBody>
          <a:bodyPr>
            <a:normAutofit fontScale="92500" lnSpcReduction="20000"/>
          </a:bodyPr>
          <a:lstStyle/>
          <a:p>
            <a:r>
              <a:rPr lang="en-GB" sz="2600" dirty="0" smtClean="0"/>
              <a:t>A commitment to ‘thick’ explanation</a:t>
            </a:r>
          </a:p>
          <a:p>
            <a:r>
              <a:rPr lang="en-GB" sz="2600" dirty="0" smtClean="0"/>
              <a:t>Research:</a:t>
            </a:r>
          </a:p>
          <a:p>
            <a:pPr lvl="1"/>
            <a:r>
              <a:rPr lang="en-GB" sz="2200" dirty="0" smtClean="0"/>
              <a:t>Needs to study the whole context, including outside influences (nested systems)</a:t>
            </a:r>
          </a:p>
          <a:p>
            <a:pPr lvl="1"/>
            <a:r>
              <a:rPr lang="en-GB" sz="2200" dirty="0" smtClean="0"/>
              <a:t>Should generate rich, thick descriptions</a:t>
            </a:r>
          </a:p>
          <a:p>
            <a:pPr lvl="1"/>
            <a:r>
              <a:rPr lang="en-GB" sz="2200" dirty="0" smtClean="0"/>
              <a:t>Does not seek to generalise, but merely to extrapolate</a:t>
            </a:r>
          </a:p>
          <a:p>
            <a:pPr lvl="1"/>
            <a:r>
              <a:rPr lang="en-GB" sz="2200" dirty="0" smtClean="0"/>
              <a:t>Is often: 1] mixed/multi-methods; 2] iterative</a:t>
            </a:r>
          </a:p>
          <a:p>
            <a:pPr lvl="1"/>
            <a:r>
              <a:rPr lang="en-GB" sz="2200" dirty="0" smtClean="0"/>
              <a:t>Seeks to develop [new] explanations rather than simply confirming hypotheses – always a deeper and richer world waiting to be discovered</a:t>
            </a:r>
          </a:p>
          <a:p>
            <a:r>
              <a:rPr lang="en-GB" sz="2600" dirty="0"/>
              <a:t>Knowledge is:</a:t>
            </a:r>
          </a:p>
          <a:p>
            <a:pPr lvl="1"/>
            <a:r>
              <a:rPr lang="en-GB" sz="2200" dirty="0"/>
              <a:t>Provisional</a:t>
            </a:r>
          </a:p>
          <a:p>
            <a:pPr lvl="1"/>
            <a:r>
              <a:rPr lang="en-GB" sz="2200" dirty="0"/>
              <a:t>Incomplete</a:t>
            </a:r>
          </a:p>
          <a:p>
            <a:pPr lvl="1"/>
            <a:r>
              <a:rPr lang="en-GB" sz="2200" dirty="0"/>
              <a:t>Fallible</a:t>
            </a:r>
          </a:p>
          <a:p>
            <a:pPr marL="128016" lvl="1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808554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971576"/>
          </a:xfrm>
        </p:spPr>
        <p:txBody>
          <a:bodyPr/>
          <a:lstStyle/>
          <a:p>
            <a:r>
              <a:rPr lang="en-GB" dirty="0" smtClean="0"/>
              <a:t>Processes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700808"/>
            <a:ext cx="7980368" cy="4824536"/>
          </a:xfrm>
        </p:spPr>
        <p:txBody>
          <a:bodyPr>
            <a:normAutofit lnSpcReduction="10000"/>
          </a:bodyPr>
          <a:lstStyle/>
          <a:p>
            <a:r>
              <a:rPr lang="en-GB" sz="2400" dirty="0" smtClean="0"/>
              <a:t>Conceptual framing</a:t>
            </a:r>
          </a:p>
          <a:p>
            <a:pPr lvl="1"/>
            <a:r>
              <a:rPr lang="en-GB" sz="2000" dirty="0" smtClean="0"/>
              <a:t>A </a:t>
            </a:r>
            <a:r>
              <a:rPr lang="en-GB" sz="2000" dirty="0"/>
              <a:t>realist ontology </a:t>
            </a:r>
            <a:r>
              <a:rPr lang="en-GB" sz="2000" dirty="0">
                <a:sym typeface="Wingdings" panose="05000000000000000000" pitchFamily="2" charset="2"/>
              </a:rPr>
              <a:t> general high level theory  domain specific theory </a:t>
            </a:r>
            <a:r>
              <a:rPr lang="en-GB" sz="2000" dirty="0" smtClean="0">
                <a:sym typeface="Wingdings" panose="05000000000000000000" pitchFamily="2" charset="2"/>
              </a:rPr>
              <a:t>development</a:t>
            </a:r>
          </a:p>
          <a:p>
            <a:r>
              <a:rPr lang="en-GB" sz="2400" dirty="0" smtClean="0"/>
              <a:t>Practical sequence</a:t>
            </a:r>
          </a:p>
          <a:p>
            <a:pPr lvl="1"/>
            <a:r>
              <a:rPr lang="en-GB" sz="2000" dirty="0" smtClean="0"/>
              <a:t>Description </a:t>
            </a:r>
            <a:r>
              <a:rPr lang="en-GB" sz="2000" dirty="0">
                <a:sym typeface="Wingdings" panose="05000000000000000000" pitchFamily="2" charset="2"/>
              </a:rPr>
              <a:t> conceptualisation  understanding/explanation</a:t>
            </a:r>
          </a:p>
          <a:p>
            <a:r>
              <a:rPr lang="en-GB" sz="2400" dirty="0">
                <a:sym typeface="Wingdings" panose="05000000000000000000" pitchFamily="2" charset="2"/>
              </a:rPr>
              <a:t>Literature review </a:t>
            </a:r>
            <a:endParaRPr lang="en-GB" sz="2400" dirty="0" smtClean="0">
              <a:sym typeface="Wingdings" panose="05000000000000000000" pitchFamily="2" charset="2"/>
            </a:endParaRPr>
          </a:p>
          <a:p>
            <a:pPr lvl="1"/>
            <a:r>
              <a:rPr lang="en-GB" sz="2000" dirty="0" smtClean="0">
                <a:sym typeface="Wingdings" panose="05000000000000000000" pitchFamily="2" charset="2"/>
              </a:rPr>
              <a:t>Identify prior research and theory</a:t>
            </a:r>
            <a:endParaRPr lang="en-GB" sz="2000" dirty="0">
              <a:sym typeface="Wingdings" panose="05000000000000000000" pitchFamily="2" charset="2"/>
            </a:endParaRPr>
          </a:p>
          <a:p>
            <a:r>
              <a:rPr lang="en-GB" sz="2400" dirty="0" smtClean="0">
                <a:sym typeface="Wingdings" panose="05000000000000000000" pitchFamily="2" charset="2"/>
              </a:rPr>
              <a:t>Case </a:t>
            </a:r>
            <a:r>
              <a:rPr lang="en-GB" sz="2400" dirty="0">
                <a:sym typeface="Wingdings" panose="05000000000000000000" pitchFamily="2" charset="2"/>
              </a:rPr>
              <a:t>study/comparative case </a:t>
            </a:r>
            <a:r>
              <a:rPr lang="en-GB" sz="2400" dirty="0" smtClean="0">
                <a:sym typeface="Wingdings" panose="05000000000000000000" pitchFamily="2" charset="2"/>
              </a:rPr>
              <a:t>study</a:t>
            </a:r>
          </a:p>
          <a:p>
            <a:pPr lvl="1"/>
            <a:r>
              <a:rPr lang="en-GB" sz="2000" dirty="0">
                <a:sym typeface="Wingdings" panose="05000000000000000000" pitchFamily="2" charset="2"/>
              </a:rPr>
              <a:t>Understanding of generative mechanisms through  close observation of contexts, including contrary cases</a:t>
            </a:r>
          </a:p>
          <a:p>
            <a:pPr lvl="1"/>
            <a:r>
              <a:rPr lang="en-GB" sz="2000" dirty="0" smtClean="0">
                <a:sym typeface="Wingdings" panose="05000000000000000000" pitchFamily="2" charset="2"/>
              </a:rPr>
              <a:t>Varied </a:t>
            </a:r>
            <a:r>
              <a:rPr lang="en-GB" sz="2000" dirty="0">
                <a:sym typeface="Wingdings" panose="05000000000000000000" pitchFamily="2" charset="2"/>
              </a:rPr>
              <a:t>range of cases allows us to explore how generative mechanisms work in different contexts, allowing a measure of </a:t>
            </a:r>
            <a:r>
              <a:rPr lang="en-GB" sz="2000" dirty="0" smtClean="0">
                <a:sym typeface="Wingdings" panose="05000000000000000000" pitchFamily="2" charset="2"/>
              </a:rPr>
              <a:t>generalisation</a:t>
            </a:r>
          </a:p>
          <a:p>
            <a:pPr lvl="1"/>
            <a:r>
              <a:rPr lang="en-GB" sz="2000" dirty="0" smtClean="0">
                <a:sym typeface="Wingdings" panose="05000000000000000000" pitchFamily="2" charset="2"/>
              </a:rPr>
              <a:t>Also </a:t>
            </a:r>
            <a:r>
              <a:rPr lang="en-GB" sz="2000" dirty="0">
                <a:sym typeface="Wingdings" panose="05000000000000000000" pitchFamily="2" charset="2"/>
              </a:rPr>
              <a:t>changes over time – diachronic studies</a:t>
            </a:r>
          </a:p>
          <a:p>
            <a:endParaRPr lang="en-GB" sz="2400" dirty="0">
              <a:sym typeface="Wingdings" panose="05000000000000000000" pitchFamily="2" charset="2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99131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988840"/>
            <a:ext cx="7290055" cy="4320520"/>
          </a:xfrm>
        </p:spPr>
        <p:txBody>
          <a:bodyPr>
            <a:normAutofit/>
          </a:bodyPr>
          <a:lstStyle/>
          <a:p>
            <a:r>
              <a:rPr lang="en-GB" sz="2400" dirty="0">
                <a:sym typeface="Wingdings" panose="05000000000000000000" pitchFamily="2" charset="2"/>
              </a:rPr>
              <a:t>Implications and impact of realist research – not recipes, but understanding</a:t>
            </a:r>
            <a:endParaRPr lang="en-GB" sz="2400" dirty="0"/>
          </a:p>
          <a:p>
            <a:r>
              <a:rPr lang="en-GB" sz="2400" b="1" dirty="0" smtClean="0"/>
              <a:t>Abduction</a:t>
            </a:r>
            <a:r>
              <a:rPr lang="en-GB" sz="2400" dirty="0" smtClean="0"/>
              <a:t> </a:t>
            </a:r>
          </a:p>
          <a:p>
            <a:pPr lvl="1"/>
            <a:r>
              <a:rPr lang="en-GB" sz="2000" dirty="0" smtClean="0"/>
              <a:t>Re-describing empirical data in the light of existing theory – identifying complementarities and contradictions</a:t>
            </a:r>
          </a:p>
          <a:p>
            <a:pPr lvl="1"/>
            <a:r>
              <a:rPr lang="en-GB" sz="2000" dirty="0"/>
              <a:t>Immanent critique from within existing theory – looking for contradictions and inconsistencies that might be used to generate new theory. The </a:t>
            </a:r>
            <a:r>
              <a:rPr lang="en-GB" sz="2000" dirty="0" smtClean="0"/>
              <a:t>‘</a:t>
            </a:r>
            <a:r>
              <a:rPr lang="en-GB" sz="2000" dirty="0"/>
              <a:t>A</a:t>
            </a:r>
            <a:r>
              <a:rPr lang="en-GB" sz="2000" dirty="0" smtClean="0"/>
              <a:t>chilles heel’</a:t>
            </a:r>
            <a:endParaRPr lang="en-GB" sz="2000" dirty="0"/>
          </a:p>
          <a:p>
            <a:r>
              <a:rPr lang="en-GB" sz="2400" b="1" dirty="0" err="1" smtClean="0"/>
              <a:t>Retroduction</a:t>
            </a:r>
            <a:r>
              <a:rPr lang="en-GB" sz="2400" dirty="0" smtClean="0"/>
              <a:t> </a:t>
            </a:r>
          </a:p>
          <a:p>
            <a:pPr lvl="1"/>
            <a:r>
              <a:rPr lang="en-GB" sz="2000" dirty="0" smtClean="0"/>
              <a:t>Asking what if questions. What must the world be like for this to happen, what mechanisms must exist? New theory development. Inference of mechanisms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387003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Dumyat Hill Race â Flashywhisk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9753600" cy="649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26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Objects of knowledge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988840"/>
            <a:ext cx="7290055" cy="4536504"/>
          </a:xfrm>
        </p:spPr>
        <p:txBody>
          <a:bodyPr>
            <a:normAutofit/>
          </a:bodyPr>
          <a:lstStyle/>
          <a:p>
            <a:r>
              <a:rPr lang="en-GB" sz="2400" b="1" dirty="0" smtClean="0"/>
              <a:t>Intransitive</a:t>
            </a:r>
            <a:r>
              <a:rPr lang="en-GB" sz="2400" dirty="0" smtClean="0"/>
              <a:t> objects of knowledge (e.g. a distant star) are not affected by our observations)</a:t>
            </a:r>
          </a:p>
          <a:p>
            <a:r>
              <a:rPr lang="en-GB" sz="2400" b="1" dirty="0" smtClean="0"/>
              <a:t>Transitive</a:t>
            </a:r>
            <a:r>
              <a:rPr lang="en-GB" sz="2400" dirty="0" smtClean="0"/>
              <a:t> objects of knowledge are affected</a:t>
            </a:r>
          </a:p>
          <a:p>
            <a:pPr lvl="1"/>
            <a:r>
              <a:rPr lang="en-GB" sz="2000" dirty="0" smtClean="0"/>
              <a:t>The act of observing (or interviewing) changes the perception of the participant, which acts back on the reality being researched  - e.g. by researching teachers’ behaviour management we may change the way they do it in future, which will subsequently change classroom relations, etc.</a:t>
            </a:r>
          </a:p>
          <a:p>
            <a:r>
              <a:rPr lang="en-GB" sz="2400" dirty="0" smtClean="0"/>
              <a:t>Ethical dimensions</a:t>
            </a:r>
          </a:p>
          <a:p>
            <a:pPr lvl="1"/>
            <a:r>
              <a:rPr lang="en-GB" sz="2000" dirty="0" smtClean="0"/>
              <a:t>An obligation not just to understand the world, but also to change it</a:t>
            </a:r>
          </a:p>
          <a:p>
            <a:pPr lvl="1"/>
            <a:r>
              <a:rPr lang="en-GB" sz="2000" dirty="0"/>
              <a:t>Engaged versus detached research. D</a:t>
            </a:r>
            <a:r>
              <a:rPr lang="en-GB" sz="2000" dirty="0" smtClean="0"/>
              <a:t>etached </a:t>
            </a:r>
            <a:r>
              <a:rPr lang="en-GB" sz="2000" dirty="0"/>
              <a:t>research is about understanding </a:t>
            </a:r>
            <a:r>
              <a:rPr lang="en-GB" sz="2000" dirty="0" smtClean="0"/>
              <a:t>mechanisms – action research deliberately introduces new ones</a:t>
            </a:r>
            <a:endParaRPr lang="en-GB" sz="2000" dirty="0"/>
          </a:p>
          <a:p>
            <a:pPr lvl="1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282940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How </a:t>
            </a:r>
            <a:r>
              <a:rPr lang="en-GB" sz="3600" smtClean="0"/>
              <a:t>does theory </a:t>
            </a:r>
            <a:r>
              <a:rPr lang="en-GB" sz="3600" dirty="0" smtClean="0"/>
              <a:t>inform methodology?</a:t>
            </a:r>
            <a:endParaRPr lang="en-GB" sz="3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755576" y="1556792"/>
          <a:ext cx="8136904" cy="493254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874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368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126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401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Culture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Individual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Structure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92373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existing notions of practice exist in this area?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these constitute a collective tradition?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new ideas does the change initiative introduce?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what extent do new and old ideas:</a:t>
                      </a: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Courier New"/>
                        <a:buChar char="o"/>
                        <a:tabLst>
                          <a:tab pos="685800" algn="l"/>
                        </a:tabLs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have internal consistency?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Courier New"/>
                        <a:buChar char="o"/>
                        <a:tabLst>
                          <a:tab pos="685800" algn="l"/>
                        </a:tabLs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concur and conflict with other current cultural </a:t>
                      </a:r>
                      <a:r>
                        <a:rPr lang="en-GB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forms</a:t>
                      </a:r>
                      <a:r>
                        <a:rPr lang="en-GB" sz="1200" b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685800" algn="l"/>
                        </a:tabLst>
                      </a:pPr>
                      <a:r>
                        <a:rPr lang="en-GB" sz="1400" b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How do the cultural forms in the school change and hybridise as a result of interactions?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Which individuals interact within the change context?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views do teachers and managers hold about teaching and learning?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biographical details of individuals might influence the reception of the new ideas?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motives and goals do individuals have?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much knowledge do individuals possess about the issues involved?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capacities do individuals have for self-reflection and reflexivity</a:t>
                      </a: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What individual elaboration (learning takes place)?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relationships exist within the change context (roles, internal and external connections)?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existing systems may influence enactment of the new ideas (including external systems such as exams)?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might classroom and school geography affect </a:t>
                      </a: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enactment</a:t>
                      </a:r>
                      <a:r>
                        <a:rPr lang="en-GB" sz="1400" b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en-GB" sz="1400" b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What structural elaboration is taking place?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629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115592"/>
          </a:xfrm>
        </p:spPr>
        <p:txBody>
          <a:bodyPr/>
          <a:lstStyle/>
          <a:p>
            <a:r>
              <a:rPr lang="en-GB" dirty="0" smtClean="0"/>
              <a:t>Activity 3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8096" y="1844824"/>
            <a:ext cx="7290055" cy="4464536"/>
          </a:xfrm>
        </p:spPr>
        <p:txBody>
          <a:bodyPr>
            <a:normAutofit/>
          </a:bodyPr>
          <a:lstStyle/>
          <a:p>
            <a:r>
              <a:rPr lang="en-GB" sz="2400" dirty="0" smtClean="0"/>
              <a:t>Using CR, what methods might you use to:</a:t>
            </a:r>
          </a:p>
          <a:p>
            <a:pPr lvl="1"/>
            <a:r>
              <a:rPr lang="en-GB" sz="2000" dirty="0" smtClean="0"/>
              <a:t>Generate data for your study?</a:t>
            </a:r>
          </a:p>
          <a:p>
            <a:pPr lvl="1"/>
            <a:r>
              <a:rPr lang="en-GB" sz="2000" dirty="0" smtClean="0"/>
              <a:t>Analyse it?</a:t>
            </a:r>
          </a:p>
          <a:p>
            <a:r>
              <a:rPr lang="en-GB" sz="2400" dirty="0" smtClean="0"/>
              <a:t>How is this similar/different to your existing approaches:</a:t>
            </a:r>
          </a:p>
          <a:p>
            <a:r>
              <a:rPr lang="en-GB" sz="2400" dirty="0" smtClean="0"/>
              <a:t>What are the implications of CR for your research?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627005"/>
            <a:ext cx="4154810" cy="219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1248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 summary: what use is theory?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39393" y="1988840"/>
            <a:ext cx="5554960" cy="4536504"/>
          </a:xfrm>
        </p:spPr>
        <p:txBody>
          <a:bodyPr>
            <a:normAutofit/>
          </a:bodyPr>
          <a:lstStyle/>
          <a:p>
            <a:r>
              <a:rPr lang="en-GB" sz="2400" dirty="0" smtClean="0"/>
              <a:t>Epistemological</a:t>
            </a:r>
          </a:p>
          <a:p>
            <a:pPr lvl="1"/>
            <a:r>
              <a:rPr lang="en-GB" sz="2000" dirty="0" smtClean="0"/>
              <a:t>A framing for understanding the world</a:t>
            </a:r>
          </a:p>
          <a:p>
            <a:pPr lvl="1"/>
            <a:r>
              <a:rPr lang="en-GB" sz="2000" dirty="0" smtClean="0"/>
              <a:t>Complexity reduction</a:t>
            </a:r>
          </a:p>
          <a:p>
            <a:r>
              <a:rPr lang="en-GB" sz="2400" dirty="0" smtClean="0"/>
              <a:t>Methodological</a:t>
            </a:r>
          </a:p>
          <a:p>
            <a:pPr lvl="1"/>
            <a:r>
              <a:rPr lang="en-GB" sz="2000" dirty="0" smtClean="0"/>
              <a:t>Tool-making tools (</a:t>
            </a:r>
            <a:r>
              <a:rPr lang="en-GB" sz="2000" dirty="0" err="1" smtClean="0"/>
              <a:t>Balkin</a:t>
            </a:r>
            <a:r>
              <a:rPr lang="en-GB" sz="2000" dirty="0" smtClean="0"/>
              <a:t> 1998)</a:t>
            </a:r>
          </a:p>
          <a:p>
            <a:pPr lvl="1"/>
            <a:endParaRPr lang="en-GB" sz="2000" dirty="0"/>
          </a:p>
          <a:p>
            <a:r>
              <a:rPr lang="en-GB" sz="2400" dirty="0" smtClean="0"/>
              <a:t>Caveats</a:t>
            </a:r>
          </a:p>
          <a:p>
            <a:pPr lvl="1"/>
            <a:r>
              <a:rPr lang="en-GB" sz="2000" dirty="0" smtClean="0"/>
              <a:t>Theory is not necessarily deep or arcane – it can be quite mundane</a:t>
            </a:r>
          </a:p>
          <a:p>
            <a:pPr lvl="1"/>
            <a:r>
              <a:rPr lang="en-GB" sz="2000" dirty="0" smtClean="0"/>
              <a:t>Theory should inform analysis rather than driving it.</a:t>
            </a:r>
          </a:p>
          <a:p>
            <a:pPr lvl="1"/>
            <a:r>
              <a:rPr lang="en-GB" sz="2000" dirty="0" smtClean="0"/>
              <a:t>Keep it focused! Avoid the theory sword.</a:t>
            </a:r>
            <a:endParaRPr lang="en-GB" sz="2000" dirty="0"/>
          </a:p>
        </p:txBody>
      </p:sp>
      <p:pic>
        <p:nvPicPr>
          <p:cNvPr id="9220" name="Picture 4" descr="http://liliendahl.files.wordpress.com/2010/03/toolbo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104" y="1481328"/>
            <a:ext cx="1835696" cy="175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7910" y="4005063"/>
            <a:ext cx="2356089" cy="282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02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Further reading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dirty="0" smtClean="0"/>
              <a:t>Archer, M. (1995). </a:t>
            </a:r>
            <a:r>
              <a:rPr lang="en-GB" i="1" dirty="0"/>
              <a:t>Realist social theory: The morphogenetic </a:t>
            </a:r>
            <a:r>
              <a:rPr lang="en-GB" i="1" dirty="0" smtClean="0"/>
              <a:t>approach.</a:t>
            </a:r>
            <a:r>
              <a:rPr lang="en-GB" dirty="0" smtClean="0"/>
              <a:t> </a:t>
            </a:r>
            <a:r>
              <a:rPr lang="en-GB" dirty="0"/>
              <a:t>Cambridge: Cambridge University Press.</a:t>
            </a:r>
            <a:endParaRPr lang="en-GB" dirty="0" smtClean="0"/>
          </a:p>
          <a:p>
            <a:pPr algn="just"/>
            <a:r>
              <a:rPr lang="en-GB" dirty="0" smtClean="0"/>
              <a:t>Edwards</a:t>
            </a:r>
            <a:r>
              <a:rPr lang="en-GB" dirty="0"/>
              <a:t>, </a:t>
            </a:r>
            <a:r>
              <a:rPr lang="en-GB" dirty="0" smtClean="0"/>
              <a:t>P.K., </a:t>
            </a:r>
            <a:r>
              <a:rPr lang="en-GB" dirty="0" err="1" smtClean="0"/>
              <a:t>O'Mahoney</a:t>
            </a:r>
            <a:r>
              <a:rPr lang="en-GB" dirty="0" smtClean="0"/>
              <a:t>, J., &amp; Vincent, S. (</a:t>
            </a:r>
            <a:r>
              <a:rPr lang="en-GB" dirty="0" err="1" smtClean="0"/>
              <a:t>eds</a:t>
            </a:r>
            <a:r>
              <a:rPr lang="en-GB" dirty="0" smtClean="0"/>
              <a:t>) (2014). </a:t>
            </a:r>
            <a:r>
              <a:rPr lang="en-GB" i="1" dirty="0" smtClean="0"/>
              <a:t>Studying </a:t>
            </a:r>
            <a:r>
              <a:rPr lang="en-GB" i="1" dirty="0"/>
              <a:t>Organizations Using Critical </a:t>
            </a:r>
            <a:r>
              <a:rPr lang="en-GB" i="1" dirty="0" smtClean="0"/>
              <a:t>Realism: A </a:t>
            </a:r>
            <a:r>
              <a:rPr lang="en-GB" i="1" dirty="0"/>
              <a:t>Practical </a:t>
            </a:r>
            <a:r>
              <a:rPr lang="en-GB" i="1" dirty="0" smtClean="0"/>
              <a:t>Guide</a:t>
            </a:r>
            <a:r>
              <a:rPr lang="en-GB" dirty="0" smtClean="0"/>
              <a:t>. Oxford: Oxford University Press.</a:t>
            </a:r>
          </a:p>
          <a:p>
            <a:pPr algn="just"/>
            <a:r>
              <a:rPr lang="en-GB" dirty="0"/>
              <a:t>Priestley M (2011) Whatever happened to curriculum theory? Critical realism and curriculum change. </a:t>
            </a:r>
            <a:r>
              <a:rPr lang="en-GB" i="1" dirty="0"/>
              <a:t>Pedagogy, Culture and Society</a:t>
            </a:r>
            <a:r>
              <a:rPr lang="en-GB" dirty="0"/>
              <a:t>, </a:t>
            </a:r>
            <a:r>
              <a:rPr lang="en-GB" dirty="0" smtClean="0"/>
              <a:t>19, 221-237</a:t>
            </a:r>
            <a:r>
              <a:rPr lang="en-GB" dirty="0"/>
              <a:t>. </a:t>
            </a: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doi.org/10.1080/14681366.2011.582258</a:t>
            </a:r>
            <a:r>
              <a:rPr lang="en-GB" dirty="0" smtClean="0"/>
              <a:t> </a:t>
            </a:r>
          </a:p>
          <a:p>
            <a:pPr algn="just"/>
            <a:r>
              <a:rPr lang="en-GB" dirty="0"/>
              <a:t>Scott, D. </a:t>
            </a:r>
            <a:r>
              <a:rPr lang="en-GB" dirty="0" smtClean="0"/>
              <a:t>(2000). </a:t>
            </a:r>
            <a:r>
              <a:rPr lang="en-GB" i="1" dirty="0"/>
              <a:t>Realism and educational research: New perspectives and possibilities</a:t>
            </a:r>
            <a:r>
              <a:rPr lang="en-GB" dirty="0"/>
              <a:t>, London: </a:t>
            </a:r>
            <a:r>
              <a:rPr lang="en-GB" dirty="0" err="1"/>
              <a:t>RoutledgeFalmer</a:t>
            </a:r>
            <a:r>
              <a:rPr lang="en-GB" dirty="0"/>
              <a:t>. </a:t>
            </a:r>
          </a:p>
          <a:p>
            <a:pPr algn="just"/>
            <a:endParaRPr lang="en-GB" dirty="0"/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6335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 smtClean="0"/>
              <a:t>What exactly is the point of theory?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11606"/>
            <a:ext cx="7772400" cy="2337673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Critical realism and educational </a:t>
            </a:r>
            <a:r>
              <a:rPr lang="en-GB" dirty="0"/>
              <a:t>contexts</a:t>
            </a:r>
            <a:r>
              <a:rPr lang="en-GB" dirty="0" smtClean="0"/>
              <a:t>.</a:t>
            </a:r>
          </a:p>
          <a:p>
            <a:pPr algn="ctr"/>
            <a:endParaRPr lang="en-GB" i="1" dirty="0" smtClean="0"/>
          </a:p>
          <a:p>
            <a:pPr algn="ctr"/>
            <a:r>
              <a:rPr lang="en-GB" i="1" dirty="0" smtClean="0"/>
              <a:t>Professor Mark Priestley</a:t>
            </a:r>
          </a:p>
          <a:p>
            <a:pPr algn="ctr"/>
            <a:r>
              <a:rPr lang="en-GB" i="1" dirty="0" smtClean="0"/>
              <a:t>University of Stirling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9735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Not a linear A-Z journey</a:t>
            </a:r>
          </a:p>
          <a:p>
            <a:pPr lvl="1"/>
            <a:r>
              <a:rPr lang="en-GB" dirty="0" smtClean="0"/>
              <a:t>Getting blown off course</a:t>
            </a:r>
          </a:p>
          <a:p>
            <a:pPr lvl="1"/>
            <a:r>
              <a:rPr lang="en-GB" dirty="0" smtClean="0"/>
              <a:t>Navigating between Scylla and Charybdis</a:t>
            </a:r>
          </a:p>
          <a:p>
            <a:pPr lvl="1"/>
            <a:r>
              <a:rPr lang="en-GB" dirty="0" smtClean="0"/>
              <a:t>Sirens to tempt you off course</a:t>
            </a:r>
          </a:p>
          <a:p>
            <a:pPr lvl="1"/>
            <a:r>
              <a:rPr lang="en-GB" dirty="0" smtClean="0"/>
              <a:t>And theory! Where will different theories take you?</a:t>
            </a:r>
          </a:p>
          <a:p>
            <a:pPr lvl="1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Doing a PhD – a personal od[d]</a:t>
            </a:r>
            <a:r>
              <a:rPr lang="en-GB" sz="3200" dirty="0" err="1" smtClean="0"/>
              <a:t>yssey</a:t>
            </a:r>
            <a:endParaRPr lang="en-GB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0396"/>
            <a:ext cx="4644008" cy="3147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485389"/>
            <a:ext cx="3357622" cy="3372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0815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The search for theory</a:t>
            </a:r>
          </a:p>
          <a:p>
            <a:pPr lvl="1"/>
            <a:r>
              <a:rPr lang="en-GB" sz="2000" dirty="0" smtClean="0"/>
              <a:t>Post-modernism</a:t>
            </a:r>
          </a:p>
          <a:p>
            <a:pPr lvl="1"/>
            <a:r>
              <a:rPr lang="en-GB" sz="2000" dirty="0" smtClean="0"/>
              <a:t>ANT</a:t>
            </a:r>
          </a:p>
          <a:p>
            <a:pPr lvl="1"/>
            <a:r>
              <a:rPr lang="en-GB" sz="2000" dirty="0" smtClean="0"/>
              <a:t>CHAT</a:t>
            </a:r>
          </a:p>
          <a:p>
            <a:pPr lvl="1"/>
            <a:r>
              <a:rPr lang="en-GB" sz="2000" dirty="0" smtClean="0"/>
              <a:t>Structuration – Giddens</a:t>
            </a:r>
          </a:p>
          <a:p>
            <a:pPr lvl="1"/>
            <a:r>
              <a:rPr lang="en-GB" sz="2000" dirty="0" smtClean="0"/>
              <a:t>Philosophical hermeneutics – </a:t>
            </a:r>
            <a:r>
              <a:rPr lang="en-GB" sz="2000" dirty="0" err="1" smtClean="0"/>
              <a:t>Gadamer</a:t>
            </a:r>
            <a:endParaRPr lang="en-GB" sz="2000" dirty="0" smtClean="0"/>
          </a:p>
          <a:p>
            <a:pPr lvl="1"/>
            <a:r>
              <a:rPr lang="en-GB" sz="2000" dirty="0" smtClean="0"/>
              <a:t>Critical realism- Archer – Morphogenesis/</a:t>
            </a:r>
            <a:r>
              <a:rPr lang="en-GB" sz="2000" dirty="0" err="1" smtClean="0"/>
              <a:t>Morphostasis</a:t>
            </a:r>
            <a:r>
              <a:rPr lang="en-GB" sz="2000" dirty="0" smtClean="0"/>
              <a:t> (M/M)</a:t>
            </a:r>
          </a:p>
          <a:p>
            <a:pPr lvl="1"/>
            <a:r>
              <a:rPr lang="en-GB" sz="2000" dirty="0" smtClean="0"/>
              <a:t>Neo-pragmatism – ecological agency</a:t>
            </a:r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My own journey</a:t>
            </a:r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922" y="4005063"/>
            <a:ext cx="3242078" cy="2865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4433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Epistemological</a:t>
            </a:r>
          </a:p>
          <a:p>
            <a:pPr lvl="1"/>
            <a:r>
              <a:rPr lang="en-GB" sz="2000" dirty="0" smtClean="0"/>
              <a:t>A framing for understanding the world – imposing order on chaos</a:t>
            </a:r>
          </a:p>
          <a:p>
            <a:pPr lvl="1"/>
            <a:r>
              <a:rPr lang="en-GB" sz="2000" dirty="0" smtClean="0"/>
              <a:t>Complexity reduction</a:t>
            </a:r>
          </a:p>
          <a:p>
            <a:r>
              <a:rPr lang="en-GB" sz="2400" dirty="0" smtClean="0"/>
              <a:t>Methodological</a:t>
            </a:r>
          </a:p>
          <a:p>
            <a:pPr lvl="1"/>
            <a:r>
              <a:rPr lang="en-GB" sz="2000" dirty="0" smtClean="0"/>
              <a:t>Tool-making tools (</a:t>
            </a:r>
            <a:r>
              <a:rPr lang="en-GB" sz="2000" dirty="0" err="1" smtClean="0"/>
              <a:t>Balkin</a:t>
            </a:r>
            <a:r>
              <a:rPr lang="en-GB" sz="2000" dirty="0" smtClean="0"/>
              <a:t> 1998)</a:t>
            </a:r>
          </a:p>
          <a:p>
            <a:pPr marL="393192" lvl="1" indent="0">
              <a:buNone/>
            </a:pPr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use is theory anyway?</a:t>
            </a: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288" y="5229200"/>
            <a:ext cx="1650712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http://liliendahl.files.wordpress.com/2010/03/toolbo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2022"/>
            <a:ext cx="1835696" cy="175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467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67944" y="1556792"/>
            <a:ext cx="4114800" cy="4752528"/>
          </a:xfrm>
        </p:spPr>
        <p:txBody>
          <a:bodyPr/>
          <a:lstStyle/>
          <a:p>
            <a:r>
              <a:rPr lang="en-GB" sz="2400" dirty="0" smtClean="0"/>
              <a:t>Theory </a:t>
            </a:r>
            <a:r>
              <a:rPr lang="en-GB" sz="2400" dirty="0"/>
              <a:t>is not necessarily deep or arcane – it can be quite mundane</a:t>
            </a:r>
          </a:p>
          <a:p>
            <a:r>
              <a:rPr lang="en-GB" sz="2400" dirty="0"/>
              <a:t>Theory should inform analysis rather than driving it.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Caveats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0808"/>
            <a:ext cx="3744416" cy="289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8326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574</TotalTime>
  <Words>2280</Words>
  <Application>Microsoft Office PowerPoint</Application>
  <PresentationFormat>Bildspel på skärmen (4:3)</PresentationFormat>
  <Paragraphs>329</Paragraphs>
  <Slides>44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Bildrubriker</vt:lpstr>
      </vt:variant>
      <vt:variant>
        <vt:i4>44</vt:i4>
      </vt:variant>
    </vt:vector>
  </HeadingPairs>
  <TitlesOfParts>
    <vt:vector size="46" baseType="lpstr">
      <vt:lpstr>Concourse</vt:lpstr>
      <vt:lpstr>Integral</vt:lpstr>
      <vt:lpstr>PowerPoint-presentation</vt:lpstr>
      <vt:lpstr>PowerPoint-presentation</vt:lpstr>
      <vt:lpstr>PowerPoint-presentation</vt:lpstr>
      <vt:lpstr>PowerPoint-presentation</vt:lpstr>
      <vt:lpstr>What exactly is the point of theory?</vt:lpstr>
      <vt:lpstr>Doing a PhD – a personal od[d]yssey</vt:lpstr>
      <vt:lpstr>My own journey</vt:lpstr>
      <vt:lpstr>What use is theory anyway?</vt:lpstr>
      <vt:lpstr>Caveats</vt:lpstr>
      <vt:lpstr>Theory hopping</vt:lpstr>
      <vt:lpstr>Shoe horning</vt:lpstr>
      <vt:lpstr>The ‘theory sword’</vt:lpstr>
      <vt:lpstr>Activity 1</vt:lpstr>
      <vt:lpstr>Critical realism</vt:lpstr>
      <vt:lpstr>The ‘problem’ of context</vt:lpstr>
      <vt:lpstr>Case study – New Zealand</vt:lpstr>
      <vt:lpstr>Case study - Scotland</vt:lpstr>
      <vt:lpstr>Effects</vt:lpstr>
      <vt:lpstr>Key tenets of Critical Realism</vt:lpstr>
      <vt:lpstr>A objective reality – ‘out there’ </vt:lpstr>
      <vt:lpstr>The social world</vt:lpstr>
      <vt:lpstr>Open systems</vt:lpstr>
      <vt:lpstr>Laminated structures</vt:lpstr>
      <vt:lpstr>Emergence</vt:lpstr>
      <vt:lpstr>Emergent Properties</vt:lpstr>
      <vt:lpstr>The cR depth ontology</vt:lpstr>
      <vt:lpstr>An education example</vt:lpstr>
      <vt:lpstr>Activity 2</vt:lpstr>
      <vt:lpstr>Practical social theory and research methodology</vt:lpstr>
      <vt:lpstr>Realist social theory</vt:lpstr>
      <vt:lpstr>A morphogenetic cycle</vt:lpstr>
      <vt:lpstr>PowerPoint-presentation</vt:lpstr>
      <vt:lpstr>Structure and culture</vt:lpstr>
      <vt:lpstr>Morphostatic cycles</vt:lpstr>
      <vt:lpstr>Morphogenetic cycles</vt:lpstr>
      <vt:lpstr>Research methodology</vt:lpstr>
      <vt:lpstr>Implications</vt:lpstr>
      <vt:lpstr>Processes</vt:lpstr>
      <vt:lpstr>Analysis</vt:lpstr>
      <vt:lpstr>Objects of knowledge</vt:lpstr>
      <vt:lpstr>How does theory inform methodology?</vt:lpstr>
      <vt:lpstr>Activity 3</vt:lpstr>
      <vt:lpstr>In summary: what use is theory?</vt:lpstr>
      <vt:lpstr>Further reading</vt:lpstr>
    </vt:vector>
  </TitlesOfParts>
  <Company>University of Stirling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exactly is the point of theory?</dc:title>
  <dc:creator>Mark Priestley</dc:creator>
  <cp:lastModifiedBy>Stefan Sellbjer</cp:lastModifiedBy>
  <cp:revision>42</cp:revision>
  <cp:lastPrinted>2015-03-13T12:07:28Z</cp:lastPrinted>
  <dcterms:created xsi:type="dcterms:W3CDTF">2015-03-13T09:22:45Z</dcterms:created>
  <dcterms:modified xsi:type="dcterms:W3CDTF">2020-11-09T14:20:53Z</dcterms:modified>
</cp:coreProperties>
</file>