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351" r:id="rId3"/>
    <p:sldId id="401" r:id="rId4"/>
    <p:sldId id="271" r:id="rId5"/>
    <p:sldId id="404" r:id="rId6"/>
    <p:sldId id="273" r:id="rId7"/>
    <p:sldId id="272" r:id="rId8"/>
    <p:sldId id="297" r:id="rId9"/>
    <p:sldId id="354" r:id="rId10"/>
    <p:sldId id="368" r:id="rId11"/>
    <p:sldId id="399" r:id="rId12"/>
    <p:sldId id="385" r:id="rId13"/>
    <p:sldId id="279" r:id="rId14"/>
    <p:sldId id="280" r:id="rId15"/>
    <p:sldId id="364" r:id="rId16"/>
    <p:sldId id="382" r:id="rId17"/>
    <p:sldId id="400" r:id="rId18"/>
    <p:sldId id="394" r:id="rId19"/>
    <p:sldId id="405" r:id="rId20"/>
    <p:sldId id="406" r:id="rId21"/>
    <p:sldId id="390" r:id="rId22"/>
    <p:sldId id="387" r:id="rId23"/>
    <p:sldId id="372" r:id="rId24"/>
    <p:sldId id="288" r:id="rId25"/>
    <p:sldId id="366" r:id="rId26"/>
    <p:sldId id="391" r:id="rId27"/>
    <p:sldId id="25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71960" autoAdjust="0"/>
  </p:normalViewPr>
  <p:slideViewPr>
    <p:cSldViewPr snapToGrid="0" snapToObjects="1">
      <p:cViewPr varScale="1">
        <p:scale>
          <a:sx n="116" d="100"/>
          <a:sy n="116" d="100"/>
        </p:scale>
        <p:origin x="16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94BAF-4621-42C5-AFA1-077F2D859CFA}" type="datetimeFigureOut">
              <a:rPr lang="sv-SE" smtClean="0"/>
              <a:t>2024-08-26</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3B909-5630-4AF5-BF8A-FB62F4B7BEE1}" type="slidenum">
              <a:rPr lang="sv-SE" smtClean="0"/>
              <a:t>‹#›</a:t>
            </a:fld>
            <a:endParaRPr lang="sv-SE"/>
          </a:p>
        </p:txBody>
      </p:sp>
    </p:spTree>
    <p:extLst>
      <p:ext uri="{BB962C8B-B14F-4D97-AF65-F5344CB8AC3E}">
        <p14:creationId xmlns:p14="http://schemas.microsoft.com/office/powerpoint/2010/main" val="2612911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ymoodle.lnu.se/course/view.php?id=1414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emmelie.hedinekholm@lnu.s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err="1"/>
              <a:t>Welcome</a:t>
            </a:r>
            <a:r>
              <a:rPr lang="sv-SE" b="1" dirty="0"/>
              <a:t> stu</a:t>
            </a:r>
            <a:r>
              <a:rPr lang="sv-SE" sz="1200" b="1" dirty="0">
                <a:ea typeface="ＭＳ Ｐゴシック" charset="-128"/>
              </a:rPr>
              <a:t>dents to</a:t>
            </a:r>
            <a:r>
              <a:rPr lang="sv-SE" altLang="sv-SE" sz="1200" b="1" dirty="0">
                <a:ea typeface="ＭＳ Ｐゴシック" charset="-128"/>
              </a:rPr>
              <a:t> the </a:t>
            </a:r>
            <a:r>
              <a:rPr lang="sv-SE" altLang="sv-SE" sz="1200" b="1" dirty="0" err="1">
                <a:ea typeface="ＭＳ Ｐゴシック" charset="-128"/>
              </a:rPr>
              <a:t>School</a:t>
            </a:r>
            <a:r>
              <a:rPr lang="sv-SE" altLang="sv-SE" sz="1200" b="1" dirty="0">
                <a:ea typeface="ＭＳ Ｐゴシック" charset="-128"/>
              </a:rPr>
              <a:t> </a:t>
            </a:r>
            <a:r>
              <a:rPr lang="sv-SE" altLang="sv-SE" sz="1200" b="1" dirty="0" err="1">
                <a:ea typeface="ＭＳ Ｐゴシック" charset="-128"/>
              </a:rPr>
              <a:t>of</a:t>
            </a:r>
            <a:r>
              <a:rPr lang="sv-SE" altLang="sv-SE" sz="1200" b="1" dirty="0">
                <a:ea typeface="ＭＳ Ｐゴシック" charset="-128"/>
              </a:rPr>
              <a:t> Business and </a:t>
            </a:r>
            <a:r>
              <a:rPr lang="sv-SE" altLang="sv-SE" sz="1200" b="1" dirty="0" err="1">
                <a:ea typeface="ＭＳ Ｐゴシック" charset="-128"/>
              </a:rPr>
              <a:t>Economics</a:t>
            </a:r>
            <a:r>
              <a:rPr lang="sv-SE" altLang="sv-SE" sz="1200" b="1" dirty="0">
                <a:ea typeface="ＭＳ Ｐゴシック" charset="-128"/>
              </a:rPr>
              <a:t> at </a:t>
            </a:r>
            <a:r>
              <a:rPr lang="sv-SE" altLang="sv-SE" sz="1200" b="1" dirty="0" err="1">
                <a:ea typeface="ＭＳ Ｐゴシック" charset="-128"/>
              </a:rPr>
              <a:t>Linnaeus</a:t>
            </a:r>
            <a:r>
              <a:rPr lang="sv-SE" altLang="sv-SE" sz="1200" b="1" dirty="0">
                <a:ea typeface="ＭＳ Ｐゴシック" charset="-128"/>
              </a:rPr>
              <a:t> University </a:t>
            </a:r>
            <a:endParaRPr lang="sv-SE" b="1" baseline="0" dirty="0"/>
          </a:p>
          <a:p>
            <a:endParaRPr lang="sv-SE" b="0" baseline="0" dirty="0"/>
          </a:p>
          <a:p>
            <a:r>
              <a:rPr lang="sv-SE" b="0" baseline="0" dirty="0" err="1"/>
              <a:t>Fill</a:t>
            </a:r>
            <a:r>
              <a:rPr lang="sv-SE" b="0" baseline="0" dirty="0"/>
              <a:t> </a:t>
            </a:r>
            <a:r>
              <a:rPr lang="sv-SE" b="0" baseline="0" dirty="0" err="1"/>
              <a:t>out</a:t>
            </a:r>
            <a:r>
              <a:rPr lang="sv-SE" b="0" baseline="0" dirty="0"/>
              <a:t> </a:t>
            </a:r>
            <a:r>
              <a:rPr lang="sv-SE" b="0" baseline="0" dirty="0" err="1"/>
              <a:t>your</a:t>
            </a:r>
            <a:r>
              <a:rPr lang="sv-SE" b="0" baseline="0" dirty="0"/>
              <a:t> </a:t>
            </a:r>
            <a:r>
              <a:rPr lang="sv-SE" b="0" baseline="0" dirty="0" err="1"/>
              <a:t>name</a:t>
            </a:r>
            <a:r>
              <a:rPr lang="sv-SE" b="0" baseline="0" dirty="0"/>
              <a:t> and </a:t>
            </a:r>
            <a:r>
              <a:rPr lang="sv-SE" b="0" baseline="0" dirty="0" err="1"/>
              <a:t>programme</a:t>
            </a:r>
            <a:r>
              <a:rPr lang="sv-SE" b="0" baseline="0" dirty="0"/>
              <a:t> </a:t>
            </a:r>
            <a:r>
              <a:rPr lang="sv-SE" b="0" i="1" baseline="0" dirty="0" err="1"/>
              <a:t>see</a:t>
            </a:r>
            <a:r>
              <a:rPr lang="sv-SE" b="0" i="1" baseline="0" dirty="0"/>
              <a:t> red text</a:t>
            </a:r>
          </a:p>
          <a:p>
            <a:endParaRPr lang="sv-SE" b="0" i="1" baseline="0" dirty="0"/>
          </a:p>
          <a:p>
            <a:r>
              <a:rPr lang="sv-SE" b="0" baseline="0" dirty="0" err="1"/>
              <a:t>Kindly</a:t>
            </a:r>
            <a:r>
              <a:rPr lang="sv-SE" b="0" baseline="0" dirty="0"/>
              <a:t> </a:t>
            </a:r>
            <a:r>
              <a:rPr lang="sv-SE" b="0" baseline="0" dirty="0" err="1"/>
              <a:t>publish</a:t>
            </a:r>
            <a:r>
              <a:rPr lang="sv-SE" b="0" baseline="0" dirty="0"/>
              <a:t> the </a:t>
            </a:r>
            <a:r>
              <a:rPr lang="sv-SE" b="0" baseline="0" dirty="0" err="1"/>
              <a:t>ppt</a:t>
            </a:r>
            <a:r>
              <a:rPr lang="sv-SE" b="0" baseline="0" dirty="0"/>
              <a:t> to the </a:t>
            </a:r>
            <a:r>
              <a:rPr lang="sv-SE" b="0" baseline="0" dirty="0" err="1"/>
              <a:t>programme</a:t>
            </a:r>
            <a:r>
              <a:rPr lang="sv-SE" b="0" baseline="0" dirty="0"/>
              <a:t> </a:t>
            </a:r>
            <a:r>
              <a:rPr lang="sv-SE" b="0" baseline="0" dirty="0" err="1"/>
              <a:t>room</a:t>
            </a:r>
            <a:r>
              <a:rPr lang="sv-SE" b="0" baseline="0" dirty="0"/>
              <a:t> on </a:t>
            </a:r>
            <a:r>
              <a:rPr lang="sv-SE" b="0" baseline="0" dirty="0" err="1"/>
              <a:t>Mymoodle</a:t>
            </a:r>
            <a:endParaRPr lang="sv-SE" b="0" dirty="0"/>
          </a:p>
          <a:p>
            <a:endParaRPr lang="sv-SE" dirty="0"/>
          </a:p>
        </p:txBody>
      </p:sp>
      <p:sp>
        <p:nvSpPr>
          <p:cNvPr id="4" name="Slide Number Placeholder 3"/>
          <p:cNvSpPr>
            <a:spLocks noGrp="1"/>
          </p:cNvSpPr>
          <p:nvPr>
            <p:ph type="sldNum" sz="quarter" idx="5"/>
          </p:nvPr>
        </p:nvSpPr>
        <p:spPr/>
        <p:txBody>
          <a:bodyPr/>
          <a:lstStyle/>
          <a:p>
            <a:fld id="{2283B909-5630-4AF5-BF8A-FB62F4B7BEE1}" type="slidenum">
              <a:rPr lang="sv-SE" smtClean="0"/>
              <a:t>1</a:t>
            </a:fld>
            <a:endParaRPr lang="sv-SE"/>
          </a:p>
        </p:txBody>
      </p:sp>
    </p:spTree>
    <p:extLst>
      <p:ext uri="{BB962C8B-B14F-4D97-AF65-F5344CB8AC3E}">
        <p14:creationId xmlns:p14="http://schemas.microsoft.com/office/powerpoint/2010/main" val="1953984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Written</a:t>
            </a:r>
            <a:r>
              <a:rPr lang="sv-SE" b="1" dirty="0"/>
              <a:t> examination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It is </a:t>
            </a:r>
            <a:r>
              <a:rPr lang="sv-SE" sz="1200" dirty="0" err="1"/>
              <a:t>compulsory</a:t>
            </a:r>
            <a:r>
              <a:rPr lang="sv-SE" sz="1200" dirty="0"/>
              <a:t> to </a:t>
            </a:r>
            <a:r>
              <a:rPr lang="sv-SE" sz="1200" dirty="0" err="1"/>
              <a:t>sign</a:t>
            </a:r>
            <a:r>
              <a:rPr lang="sv-SE" sz="1200" dirty="0"/>
              <a:t> </a:t>
            </a:r>
            <a:r>
              <a:rPr lang="sv-SE" sz="1200" dirty="0" err="1"/>
              <a:t>up</a:t>
            </a:r>
            <a:r>
              <a:rPr lang="sv-SE" sz="1200" dirty="0"/>
              <a:t> for </a:t>
            </a:r>
            <a:r>
              <a:rPr lang="sv-SE" sz="1200" dirty="0" err="1"/>
              <a:t>written</a:t>
            </a:r>
            <a:r>
              <a:rPr lang="sv-SE" sz="1200" dirty="0"/>
              <a:t> </a:t>
            </a:r>
            <a:r>
              <a:rPr lang="sv-SE" sz="1200" dirty="0" err="1"/>
              <a:t>exams</a:t>
            </a:r>
            <a:r>
              <a:rPr lang="sv-SE" sz="1200" dirty="0"/>
              <a:t> and it is </a:t>
            </a:r>
            <a:r>
              <a:rPr lang="sv-SE" sz="1200" dirty="0" err="1"/>
              <a:t>done</a:t>
            </a:r>
            <a:r>
              <a:rPr lang="sv-SE" sz="1200" dirty="0"/>
              <a:t> via the studentweb. </a:t>
            </a:r>
          </a:p>
          <a:p>
            <a:endParaRPr lang="sv-SE" baseline="0" dirty="0"/>
          </a:p>
          <a:p>
            <a:r>
              <a:rPr lang="sv-SE" baseline="0" dirty="0" err="1"/>
              <a:t>Take</a:t>
            </a:r>
            <a:r>
              <a:rPr lang="sv-SE" baseline="0" dirty="0"/>
              <a:t> note </a:t>
            </a:r>
            <a:r>
              <a:rPr lang="sv-SE" baseline="0" dirty="0" err="1"/>
              <a:t>that</a:t>
            </a:r>
            <a:r>
              <a:rPr lang="sv-SE" baseline="0" dirty="0"/>
              <a:t> it is not </a:t>
            </a:r>
            <a:r>
              <a:rPr lang="sv-SE" baseline="0" dirty="0" err="1"/>
              <a:t>possible</a:t>
            </a:r>
            <a:r>
              <a:rPr lang="sv-SE" baseline="0" dirty="0"/>
              <a:t> to </a:t>
            </a:r>
            <a:r>
              <a:rPr lang="sv-SE" baseline="0" dirty="0" err="1"/>
              <a:t>sign</a:t>
            </a:r>
            <a:r>
              <a:rPr lang="sv-SE" baseline="0" dirty="0"/>
              <a:t> </a:t>
            </a:r>
            <a:r>
              <a:rPr lang="sv-SE" baseline="0" dirty="0" err="1"/>
              <a:t>up</a:t>
            </a:r>
            <a:r>
              <a:rPr lang="sv-SE" baseline="0" dirty="0"/>
              <a:t> late to the </a:t>
            </a:r>
            <a:r>
              <a:rPr lang="sv-SE" baseline="0" dirty="0" err="1"/>
              <a:t>exam</a:t>
            </a:r>
            <a:r>
              <a:rPr lang="sv-SE" baseline="0" dirty="0"/>
              <a:t>, and </a:t>
            </a:r>
            <a:r>
              <a:rPr lang="sv-SE" baseline="0" dirty="0" err="1"/>
              <a:t>neither</a:t>
            </a:r>
            <a:r>
              <a:rPr lang="sv-SE" baseline="0" dirty="0"/>
              <a:t> </a:t>
            </a:r>
            <a:r>
              <a:rPr lang="sv-SE" baseline="0" dirty="0" err="1"/>
              <a:t>teachers</a:t>
            </a:r>
            <a:r>
              <a:rPr lang="sv-SE" baseline="0" dirty="0"/>
              <a:t> nor </a:t>
            </a:r>
            <a:r>
              <a:rPr lang="sv-SE" baseline="0" dirty="0" err="1"/>
              <a:t>education</a:t>
            </a:r>
            <a:r>
              <a:rPr lang="sv-SE" baseline="0" dirty="0"/>
              <a:t> administrators </a:t>
            </a:r>
            <a:r>
              <a:rPr lang="sv-SE" baseline="0" dirty="0" err="1"/>
              <a:t>can</a:t>
            </a:r>
            <a:r>
              <a:rPr lang="sv-SE" baseline="0" dirty="0"/>
              <a:t> </a:t>
            </a:r>
            <a:r>
              <a:rPr lang="sv-SE" baseline="0" dirty="0" err="1"/>
              <a:t>sign</a:t>
            </a:r>
            <a:r>
              <a:rPr lang="sv-SE" baseline="0" dirty="0"/>
              <a:t> students </a:t>
            </a:r>
            <a:r>
              <a:rPr lang="sv-SE" baseline="0" dirty="0" err="1"/>
              <a:t>up</a:t>
            </a:r>
            <a:r>
              <a:rPr lang="sv-SE" baseline="0" dirty="0"/>
              <a:t> late to a </a:t>
            </a:r>
            <a:r>
              <a:rPr lang="sv-SE" baseline="0" dirty="0" err="1"/>
              <a:t>written</a:t>
            </a:r>
            <a:r>
              <a:rPr lang="sv-SE" baseline="0" dirty="0"/>
              <a:t> examination. </a:t>
            </a:r>
          </a:p>
          <a:p>
            <a:endParaRPr lang="sv-SE" sz="1200" b="0" i="0" kern="1200" baseline="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If </a:t>
            </a:r>
            <a:r>
              <a:rPr lang="sv-SE" sz="1200" b="0" i="0" kern="1200" dirty="0" err="1">
                <a:solidFill>
                  <a:schemeClr val="tx1"/>
                </a:solidFill>
                <a:effectLst/>
                <a:latin typeface="+mn-lt"/>
                <a:ea typeface="+mn-ea"/>
                <a:cs typeface="+mn-cs"/>
              </a:rPr>
              <a:t>you</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forgot</a:t>
            </a:r>
            <a:r>
              <a:rPr lang="sv-SE" sz="1200" b="0" i="0" kern="1200" dirty="0">
                <a:solidFill>
                  <a:schemeClr val="tx1"/>
                </a:solidFill>
                <a:effectLst/>
                <a:latin typeface="+mn-lt"/>
                <a:ea typeface="+mn-ea"/>
                <a:cs typeface="+mn-cs"/>
              </a:rPr>
              <a:t> to </a:t>
            </a:r>
            <a:r>
              <a:rPr lang="sv-SE" sz="1200" b="0" i="0" kern="1200" dirty="0" err="1">
                <a:solidFill>
                  <a:schemeClr val="tx1"/>
                </a:solidFill>
                <a:effectLst/>
                <a:latin typeface="+mn-lt"/>
                <a:ea typeface="+mn-ea"/>
                <a:cs typeface="+mn-cs"/>
              </a:rPr>
              <a:t>sign</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up</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you</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can</a:t>
            </a:r>
            <a:r>
              <a:rPr lang="sv-SE" sz="1200" b="0" i="0" kern="1200" dirty="0">
                <a:solidFill>
                  <a:schemeClr val="tx1"/>
                </a:solidFill>
                <a:effectLst/>
                <a:latin typeface="+mn-lt"/>
                <a:ea typeface="+mn-ea"/>
                <a:cs typeface="+mn-cs"/>
              </a:rPr>
              <a:t> go to the </a:t>
            </a:r>
            <a:r>
              <a:rPr lang="sv-SE" sz="1200" b="0" i="0" kern="1200" dirty="0" err="1">
                <a:solidFill>
                  <a:schemeClr val="tx1"/>
                </a:solidFill>
                <a:effectLst/>
                <a:latin typeface="+mn-lt"/>
                <a:ea typeface="+mn-ea"/>
                <a:cs typeface="+mn-cs"/>
              </a:rPr>
              <a:t>exam</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room</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where</a:t>
            </a:r>
            <a:r>
              <a:rPr lang="sv-SE" sz="1200" b="0" i="0" kern="1200" dirty="0">
                <a:solidFill>
                  <a:schemeClr val="tx1"/>
                </a:solidFill>
                <a:effectLst/>
                <a:latin typeface="+mn-lt"/>
                <a:ea typeface="+mn-ea"/>
                <a:cs typeface="+mn-cs"/>
              </a:rPr>
              <a:t> the </a:t>
            </a:r>
            <a:r>
              <a:rPr lang="sv-SE" sz="1200" b="0" i="0" kern="1200" dirty="0" err="1">
                <a:solidFill>
                  <a:schemeClr val="tx1"/>
                </a:solidFill>
                <a:effectLst/>
                <a:latin typeface="+mn-lt"/>
                <a:ea typeface="+mn-ea"/>
                <a:cs typeface="+mn-cs"/>
              </a:rPr>
              <a:t>exam</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invigilator</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will</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assess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if</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there</a:t>
            </a:r>
            <a:r>
              <a:rPr lang="sv-SE" sz="1200" b="0" i="0" kern="1200" dirty="0">
                <a:solidFill>
                  <a:schemeClr val="tx1"/>
                </a:solidFill>
                <a:effectLst/>
                <a:latin typeface="+mn-lt"/>
                <a:ea typeface="+mn-ea"/>
                <a:cs typeface="+mn-cs"/>
              </a:rPr>
              <a:t> still is </a:t>
            </a:r>
            <a:r>
              <a:rPr lang="sv-SE" sz="1200" b="0" i="0" kern="1200" dirty="0" err="1">
                <a:solidFill>
                  <a:schemeClr val="tx1"/>
                </a:solidFill>
                <a:effectLst/>
                <a:latin typeface="+mn-lt"/>
                <a:ea typeface="+mn-ea"/>
                <a:cs typeface="+mn-cs"/>
              </a:rPr>
              <a:t>seat</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availability</a:t>
            </a:r>
            <a:r>
              <a:rPr lang="sv-SE" sz="1200" b="0" i="0" kern="1200" dirty="0">
                <a:solidFill>
                  <a:schemeClr val="tx1"/>
                </a:solidFill>
                <a:effectLst/>
                <a:latin typeface="+mn-lt"/>
                <a:ea typeface="+mn-ea"/>
                <a:cs typeface="+mn-cs"/>
              </a:rPr>
              <a:t>. If so, </a:t>
            </a:r>
            <a:r>
              <a:rPr lang="sv-SE" sz="1200" b="0" i="0" kern="1200" dirty="0" err="1">
                <a:solidFill>
                  <a:schemeClr val="tx1"/>
                </a:solidFill>
                <a:effectLst/>
                <a:latin typeface="+mn-lt"/>
                <a:ea typeface="+mn-ea"/>
                <a:cs typeface="+mn-cs"/>
              </a:rPr>
              <a:t>you</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will</a:t>
            </a:r>
            <a:r>
              <a:rPr lang="sv-SE" sz="1200" b="0" i="0" kern="1200" dirty="0">
                <a:solidFill>
                  <a:schemeClr val="tx1"/>
                </a:solidFill>
                <a:effectLst/>
                <a:latin typeface="+mn-lt"/>
                <a:ea typeface="+mn-ea"/>
                <a:cs typeface="+mn-cs"/>
              </a:rPr>
              <a:t> be </a:t>
            </a:r>
            <a:r>
              <a:rPr lang="sv-SE" sz="1200" b="0" i="0" kern="1200" dirty="0" err="1">
                <a:solidFill>
                  <a:schemeClr val="tx1"/>
                </a:solidFill>
                <a:effectLst/>
                <a:latin typeface="+mn-lt"/>
                <a:ea typeface="+mn-ea"/>
                <a:cs typeface="+mn-cs"/>
              </a:rPr>
              <a:t>permitted</a:t>
            </a:r>
            <a:r>
              <a:rPr lang="sv-SE" sz="1200" b="0" i="0" kern="1200" dirty="0">
                <a:solidFill>
                  <a:schemeClr val="tx1"/>
                </a:solidFill>
                <a:effectLst/>
                <a:latin typeface="+mn-lt"/>
                <a:ea typeface="+mn-ea"/>
                <a:cs typeface="+mn-cs"/>
              </a:rPr>
              <a:t> to </a:t>
            </a:r>
            <a:r>
              <a:rPr lang="sv-SE" sz="1200" b="0" i="0" kern="1200" dirty="0" err="1">
                <a:solidFill>
                  <a:schemeClr val="tx1"/>
                </a:solidFill>
                <a:effectLst/>
                <a:latin typeface="+mn-lt"/>
                <a:ea typeface="+mn-ea"/>
                <a:cs typeface="+mn-cs"/>
              </a:rPr>
              <a:t>begin</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your</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exam</a:t>
            </a:r>
            <a:r>
              <a:rPr lang="sv-SE" sz="1200" b="0" i="0" kern="1200" dirty="0">
                <a:solidFill>
                  <a:schemeClr val="tx1"/>
                </a:solidFill>
                <a:effectLst/>
                <a:latin typeface="+mn-lt"/>
                <a:ea typeface="+mn-ea"/>
                <a:cs typeface="+mn-cs"/>
              </a:rPr>
              <a:t> 45 </a:t>
            </a:r>
            <a:r>
              <a:rPr lang="sv-SE" sz="1200" b="0" i="0" kern="1200" dirty="0" err="1">
                <a:solidFill>
                  <a:schemeClr val="tx1"/>
                </a:solidFill>
                <a:effectLst/>
                <a:latin typeface="+mn-lt"/>
                <a:ea typeface="+mn-ea"/>
                <a:cs typeface="+mn-cs"/>
              </a:rPr>
              <a:t>minutes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after</a:t>
            </a:r>
            <a:r>
              <a:rPr lang="sv-SE" sz="1200" b="0" i="0" kern="1200" dirty="0">
                <a:solidFill>
                  <a:schemeClr val="tx1"/>
                </a:solidFill>
                <a:effectLst/>
                <a:latin typeface="+mn-lt"/>
                <a:ea typeface="+mn-ea"/>
                <a:cs typeface="+mn-cs"/>
              </a:rPr>
              <a:t> the </a:t>
            </a:r>
            <a:r>
              <a:rPr lang="sv-SE" sz="1200" b="0" i="0" kern="1200" dirty="0" err="1">
                <a:solidFill>
                  <a:schemeClr val="tx1"/>
                </a:solidFill>
                <a:effectLst/>
                <a:latin typeface="+mn-lt"/>
                <a:ea typeface="+mn-ea"/>
                <a:cs typeface="+mn-cs"/>
              </a:rPr>
              <a:t>ordained</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starting</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time</a:t>
            </a:r>
            <a:r>
              <a:rPr lang="sv-SE" sz="1200" b="0" i="0" kern="1200" dirty="0">
                <a:solidFill>
                  <a:schemeClr val="tx1"/>
                </a:solidFill>
                <a:effectLst/>
                <a:latin typeface="+mn-lt"/>
                <a:ea typeface="+mn-ea"/>
                <a:cs typeface="+mn-cs"/>
              </a:rPr>
              <a:t>. </a:t>
            </a:r>
          </a:p>
          <a:p>
            <a:endParaRPr lang="sv-SE" baseline="0" dirty="0"/>
          </a:p>
          <a:p>
            <a:r>
              <a:rPr lang="sv-SE" baseline="0" dirty="0"/>
              <a:t>Show the </a:t>
            </a:r>
            <a:r>
              <a:rPr lang="sv-SE" baseline="0" dirty="0" err="1"/>
              <a:t>exam</a:t>
            </a:r>
            <a:r>
              <a:rPr lang="sv-SE" baseline="0" dirty="0"/>
              <a:t> </a:t>
            </a:r>
            <a:r>
              <a:rPr lang="sv-SE" baseline="0" dirty="0" err="1"/>
              <a:t>schedule</a:t>
            </a:r>
            <a:r>
              <a:rPr lang="sv-SE" baseline="0" dirty="0"/>
              <a:t> – </a:t>
            </a:r>
            <a:r>
              <a:rPr lang="sv-SE" baseline="0" dirty="0" err="1"/>
              <a:t>link</a:t>
            </a:r>
            <a:r>
              <a:rPr lang="sv-SE" baseline="0" dirty="0"/>
              <a:t> is on the </a:t>
            </a:r>
            <a:r>
              <a:rPr lang="sv-SE" baseline="0" dirty="0" err="1"/>
              <a:t>slide</a:t>
            </a:r>
            <a:r>
              <a:rPr lang="sv-SE" baseline="0" dirty="0"/>
              <a:t>. </a:t>
            </a:r>
            <a:r>
              <a:rPr lang="sv-SE" baseline="0" dirty="0" err="1"/>
              <a:t>This</a:t>
            </a:r>
            <a:r>
              <a:rPr lang="sv-SE" baseline="0" dirty="0"/>
              <a:t> </a:t>
            </a:r>
            <a:r>
              <a:rPr lang="sv-SE" baseline="0" dirty="0" err="1"/>
              <a:t>way</a:t>
            </a:r>
            <a:r>
              <a:rPr lang="sv-SE" baseline="0" dirty="0"/>
              <a:t> the students </a:t>
            </a:r>
            <a:r>
              <a:rPr lang="sv-SE" baseline="0" dirty="0" err="1"/>
              <a:t>can</a:t>
            </a:r>
            <a:r>
              <a:rPr lang="sv-SE" baseline="0" dirty="0"/>
              <a:t> plan </a:t>
            </a:r>
            <a:r>
              <a:rPr lang="sv-SE" baseline="0" dirty="0" err="1"/>
              <a:t>their</a:t>
            </a:r>
            <a:r>
              <a:rPr lang="sv-SE" baseline="0" dirty="0"/>
              <a:t> studies. </a:t>
            </a:r>
          </a:p>
        </p:txBody>
      </p:sp>
      <p:sp>
        <p:nvSpPr>
          <p:cNvPr id="4" name="Platshållare för bildnummer 3"/>
          <p:cNvSpPr>
            <a:spLocks noGrp="1"/>
          </p:cNvSpPr>
          <p:nvPr>
            <p:ph type="sldNum" sz="quarter" idx="10"/>
          </p:nvPr>
        </p:nvSpPr>
        <p:spPr/>
        <p:txBody>
          <a:bodyPr/>
          <a:lstStyle/>
          <a:p>
            <a:fld id="{4970E7F1-1FC6-4112-B6DB-B43B092A1A34}" type="slidenum">
              <a:rPr lang="sv-SE" smtClean="0"/>
              <a:t>11</a:t>
            </a:fld>
            <a:endParaRPr lang="sv-SE"/>
          </a:p>
        </p:txBody>
      </p:sp>
    </p:spTree>
    <p:extLst>
      <p:ext uri="{BB962C8B-B14F-4D97-AF65-F5344CB8AC3E}">
        <p14:creationId xmlns:p14="http://schemas.microsoft.com/office/powerpoint/2010/main" val="201296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err="1"/>
              <a:t>Failed</a:t>
            </a:r>
            <a:r>
              <a:rPr lang="sv-SE" sz="1200" b="1" dirty="0"/>
              <a:t> examinations….</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lead to the student not fulfilling the prerequisites for the next course or semester and cannot study further.</a:t>
            </a:r>
          </a:p>
          <a:p>
            <a:endParaRPr lang="sv-SE" baseline="0" dirty="0"/>
          </a:p>
          <a:p>
            <a:r>
              <a:rPr lang="sv-SE" baseline="0" dirty="0"/>
              <a:t>CSN </a:t>
            </a:r>
            <a:r>
              <a:rPr lang="sv-SE" baseline="0" dirty="0" err="1"/>
              <a:t>require</a:t>
            </a:r>
            <a:r>
              <a:rPr lang="sv-SE" baseline="0" dirty="0"/>
              <a:t> a </a:t>
            </a:r>
            <a:r>
              <a:rPr lang="sv-SE" baseline="0" dirty="0" err="1"/>
              <a:t>certain</a:t>
            </a:r>
            <a:r>
              <a:rPr lang="sv-SE" baseline="0" dirty="0"/>
              <a:t> </a:t>
            </a:r>
            <a:r>
              <a:rPr lang="sv-SE" baseline="0" dirty="0" err="1"/>
              <a:t>study</a:t>
            </a:r>
            <a:r>
              <a:rPr lang="sv-SE" baseline="0" dirty="0"/>
              <a:t> </a:t>
            </a:r>
            <a:r>
              <a:rPr lang="sv-SE" baseline="0" dirty="0" err="1"/>
              <a:t>performance</a:t>
            </a:r>
            <a:r>
              <a:rPr lang="sv-SE" baseline="0" dirty="0"/>
              <a:t>.  All </a:t>
            </a:r>
            <a:r>
              <a:rPr lang="sv-SE" baseline="0" dirty="0" err="1"/>
              <a:t>questions</a:t>
            </a:r>
            <a:r>
              <a:rPr lang="sv-SE" baseline="0" dirty="0"/>
              <a:t> </a:t>
            </a:r>
            <a:r>
              <a:rPr lang="sv-SE" baseline="0" dirty="0" err="1"/>
              <a:t>regarding</a:t>
            </a:r>
            <a:r>
              <a:rPr lang="sv-SE" baseline="0" dirty="0"/>
              <a:t> CSN </a:t>
            </a:r>
            <a:r>
              <a:rPr lang="sv-SE" baseline="0" dirty="0" err="1"/>
              <a:t>should</a:t>
            </a:r>
            <a:r>
              <a:rPr lang="sv-SE" baseline="0" dirty="0"/>
              <a:t> be </a:t>
            </a:r>
            <a:r>
              <a:rPr lang="sv-SE" baseline="0" dirty="0" err="1"/>
              <a:t>directed</a:t>
            </a:r>
            <a:r>
              <a:rPr lang="sv-SE" baseline="0" dirty="0"/>
              <a:t> to </a:t>
            </a:r>
            <a:r>
              <a:rPr lang="sv-SE" baseline="0" dirty="0" err="1"/>
              <a:t>them</a:t>
            </a:r>
            <a:r>
              <a:rPr lang="sv-SE" baseline="0" dirty="0"/>
              <a:t>. </a:t>
            </a:r>
          </a:p>
        </p:txBody>
      </p:sp>
      <p:sp>
        <p:nvSpPr>
          <p:cNvPr id="4" name="Platshållare för bildnummer 3"/>
          <p:cNvSpPr>
            <a:spLocks noGrp="1"/>
          </p:cNvSpPr>
          <p:nvPr>
            <p:ph type="sldNum" sz="quarter" idx="10"/>
          </p:nvPr>
        </p:nvSpPr>
        <p:spPr/>
        <p:txBody>
          <a:bodyPr/>
          <a:lstStyle/>
          <a:p>
            <a:fld id="{4970E7F1-1FC6-4112-B6DB-B43B092A1A34}" type="slidenum">
              <a:rPr lang="sv-SE" smtClean="0"/>
              <a:t>12</a:t>
            </a:fld>
            <a:endParaRPr lang="sv-SE"/>
          </a:p>
        </p:txBody>
      </p:sp>
    </p:spTree>
    <p:extLst>
      <p:ext uri="{BB962C8B-B14F-4D97-AF65-F5344CB8AC3E}">
        <p14:creationId xmlns:p14="http://schemas.microsoft.com/office/powerpoint/2010/main" val="1735259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The </a:t>
            </a:r>
            <a:r>
              <a:rPr lang="sv-SE" b="1" dirty="0" err="1"/>
              <a:t>School</a:t>
            </a:r>
            <a:r>
              <a:rPr lang="sv-SE" b="1" baseline="0" dirty="0"/>
              <a:t> </a:t>
            </a:r>
            <a:r>
              <a:rPr lang="sv-SE" b="1" baseline="0" dirty="0" err="1"/>
              <a:t>of</a:t>
            </a:r>
            <a:r>
              <a:rPr lang="sv-SE" b="1" baseline="0" dirty="0"/>
              <a:t> Business and </a:t>
            </a:r>
            <a:r>
              <a:rPr lang="sv-SE" b="1" baseline="0" dirty="0" err="1"/>
              <a:t>Economics</a:t>
            </a:r>
            <a:r>
              <a:rPr lang="sv-SE" b="1" baseline="0" dirty="0"/>
              <a:t>’ </a:t>
            </a:r>
            <a:r>
              <a:rPr lang="sv-SE" b="1" baseline="0" dirty="0" err="1"/>
              <a:t>grading</a:t>
            </a:r>
            <a:r>
              <a:rPr lang="sv-SE" b="1" baseline="0" dirty="0"/>
              <a:t> </a:t>
            </a:r>
            <a:r>
              <a:rPr lang="sv-SE" b="1" baseline="0" dirty="0" err="1"/>
              <a:t>scale</a:t>
            </a:r>
            <a:endParaRPr lang="sv-SE" b="1" baseline="0" dirty="0"/>
          </a:p>
          <a:p>
            <a:endParaRPr lang="sv-SE" baseline="0" dirty="0"/>
          </a:p>
          <a:p>
            <a:r>
              <a:rPr lang="sv-SE" baseline="0" dirty="0"/>
              <a:t>The </a:t>
            </a:r>
            <a:r>
              <a:rPr lang="sv-SE" baseline="0" dirty="0" err="1"/>
              <a:t>header</a:t>
            </a:r>
            <a:r>
              <a:rPr lang="sv-SE" baseline="0" dirty="0"/>
              <a:t> is a </a:t>
            </a:r>
            <a:r>
              <a:rPr lang="sv-SE" baseline="0" dirty="0" err="1"/>
              <a:t>link</a:t>
            </a:r>
            <a:r>
              <a:rPr lang="sv-SE" baseline="0" dirty="0"/>
              <a:t> to the </a:t>
            </a:r>
            <a:r>
              <a:rPr lang="sv-SE" baseline="0" dirty="0" err="1"/>
              <a:t>document</a:t>
            </a:r>
            <a:r>
              <a:rPr lang="sv-SE" baseline="0" dirty="0"/>
              <a:t> </a:t>
            </a:r>
            <a:r>
              <a:rPr lang="sv-SE" baseline="0" dirty="0" err="1"/>
              <a:t>of</a:t>
            </a:r>
            <a:r>
              <a:rPr lang="sv-SE" baseline="0" dirty="0"/>
              <a:t> </a:t>
            </a:r>
            <a:r>
              <a:rPr lang="sv-SE" baseline="0" dirty="0" err="1"/>
              <a:t>rules</a:t>
            </a:r>
            <a:r>
              <a:rPr lang="sv-SE" baseline="0" dirty="0"/>
              <a:t>, </a:t>
            </a:r>
            <a:r>
              <a:rPr lang="sv-SE" baseline="0" dirty="0" err="1"/>
              <a:t>which</a:t>
            </a:r>
            <a:r>
              <a:rPr lang="sv-SE" baseline="0" dirty="0"/>
              <a:t> </a:t>
            </a:r>
            <a:r>
              <a:rPr lang="sv-SE" baseline="0" dirty="0" err="1"/>
              <a:t>can</a:t>
            </a:r>
            <a:r>
              <a:rPr lang="sv-SE" baseline="0" dirty="0"/>
              <a:t> </a:t>
            </a:r>
            <a:r>
              <a:rPr lang="sv-SE" baseline="0" dirty="0" err="1"/>
              <a:t>also</a:t>
            </a:r>
            <a:r>
              <a:rPr lang="sv-SE" baseline="0" dirty="0"/>
              <a:t> be </a:t>
            </a:r>
            <a:r>
              <a:rPr lang="sv-SE" baseline="0" dirty="0" err="1"/>
              <a:t>found</a:t>
            </a:r>
            <a:r>
              <a:rPr lang="sv-SE" baseline="0" dirty="0"/>
              <a:t> </a:t>
            </a:r>
            <a:r>
              <a:rPr lang="sv-SE" baseline="0" dirty="0" err="1"/>
              <a:t>through</a:t>
            </a:r>
            <a:r>
              <a:rPr lang="sv-SE" baseline="0" dirty="0"/>
              <a:t> Information from the </a:t>
            </a:r>
            <a:r>
              <a:rPr lang="sv-SE" baseline="0" dirty="0" err="1"/>
              <a:t>School</a:t>
            </a:r>
            <a:r>
              <a:rPr lang="sv-SE" baseline="0" dirty="0"/>
              <a:t> </a:t>
            </a:r>
            <a:r>
              <a:rPr lang="sv-SE" baseline="0" dirty="0" err="1"/>
              <a:t>of</a:t>
            </a:r>
            <a:r>
              <a:rPr lang="sv-SE" baseline="0" dirty="0"/>
              <a:t> Business and </a:t>
            </a:r>
            <a:r>
              <a:rPr lang="sv-SE" baseline="0" dirty="0" err="1"/>
              <a:t>Economics</a:t>
            </a:r>
            <a:r>
              <a:rPr lang="sv-SE" baseline="0" dirty="0"/>
              <a:t> at </a:t>
            </a:r>
            <a:r>
              <a:rPr lang="sv-SE" baseline="0" dirty="0" err="1"/>
              <a:t>Moodle</a:t>
            </a:r>
            <a:r>
              <a:rPr lang="sv-SE" baseline="0" dirty="0"/>
              <a:t>. </a:t>
            </a:r>
          </a:p>
          <a:p>
            <a:endParaRPr lang="sv-SE" baseline="0" dirty="0"/>
          </a:p>
          <a:p>
            <a:r>
              <a:rPr lang="sv-SE" baseline="0" dirty="0"/>
              <a:t>Go </a:t>
            </a:r>
            <a:r>
              <a:rPr lang="sv-SE" baseline="0" dirty="0" err="1"/>
              <a:t>through</a:t>
            </a:r>
            <a:r>
              <a:rPr lang="sv-SE" baseline="0" dirty="0"/>
              <a:t> the different </a:t>
            </a:r>
            <a:r>
              <a:rPr lang="sv-SE" baseline="0" dirty="0" err="1"/>
              <a:t>grades</a:t>
            </a:r>
            <a:r>
              <a:rPr lang="sv-SE" baseline="0" dirty="0"/>
              <a:t>.</a:t>
            </a:r>
            <a:endParaRPr lang="sv-SE" dirty="0"/>
          </a:p>
        </p:txBody>
      </p:sp>
      <p:sp>
        <p:nvSpPr>
          <p:cNvPr id="4" name="Platshållare för bildnummer 3"/>
          <p:cNvSpPr>
            <a:spLocks noGrp="1"/>
          </p:cNvSpPr>
          <p:nvPr>
            <p:ph type="sldNum" sz="quarter" idx="10"/>
          </p:nvPr>
        </p:nvSpPr>
        <p:spPr/>
        <p:txBody>
          <a:bodyPr/>
          <a:lstStyle/>
          <a:p>
            <a:fld id="{E2F59744-ACC5-4125-B57F-3984B80B1062}" type="slidenum">
              <a:rPr lang="sv-SE" smtClean="0"/>
              <a:t>13</a:t>
            </a:fld>
            <a:endParaRPr lang="sv-SE"/>
          </a:p>
        </p:txBody>
      </p:sp>
    </p:spTree>
    <p:extLst>
      <p:ext uri="{BB962C8B-B14F-4D97-AF65-F5344CB8AC3E}">
        <p14:creationId xmlns:p14="http://schemas.microsoft.com/office/powerpoint/2010/main" val="1846158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Grade</a:t>
            </a:r>
            <a:r>
              <a:rPr lang="sv-SE" b="1" dirty="0"/>
              <a:t> </a:t>
            </a:r>
            <a:r>
              <a:rPr lang="sv-SE" b="1" dirty="0" err="1"/>
              <a:t>weighting</a:t>
            </a:r>
            <a:endParaRPr lang="sv-SE" b="1"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 </a:t>
            </a:r>
            <a:r>
              <a:rPr lang="sv-SE" dirty="0" err="1"/>
              <a:t>course</a:t>
            </a:r>
            <a:r>
              <a:rPr lang="sv-SE" dirty="0"/>
              <a:t> </a:t>
            </a:r>
            <a:r>
              <a:rPr lang="sv-SE" dirty="0" err="1"/>
              <a:t>consists</a:t>
            </a:r>
            <a:r>
              <a:rPr lang="sv-SE" baseline="0" dirty="0"/>
              <a:t> </a:t>
            </a:r>
            <a:r>
              <a:rPr lang="sv-SE" baseline="0" dirty="0" err="1"/>
              <a:t>of</a:t>
            </a:r>
            <a:r>
              <a:rPr lang="sv-SE" baseline="0" dirty="0"/>
              <a:t> different </a:t>
            </a:r>
            <a:r>
              <a:rPr lang="sv-SE" baseline="0" dirty="0" err="1"/>
              <a:t>assessment</a:t>
            </a:r>
            <a:r>
              <a:rPr lang="sv-SE" baseline="0" dirty="0"/>
              <a:t> tasks </a:t>
            </a:r>
            <a:r>
              <a:rPr lang="sv-SE" baseline="0" dirty="0" err="1"/>
              <a:t>which</a:t>
            </a:r>
            <a:r>
              <a:rPr lang="sv-SE" baseline="0" dirty="0"/>
              <a:t> </a:t>
            </a:r>
            <a:r>
              <a:rPr lang="sv-SE" baseline="0" dirty="0" err="1"/>
              <a:t>are</a:t>
            </a:r>
            <a:r>
              <a:rPr lang="sv-SE" baseline="0" dirty="0"/>
              <a:t> </a:t>
            </a:r>
            <a:r>
              <a:rPr lang="sv-SE" baseline="0" dirty="0" err="1"/>
              <a:t>calculated</a:t>
            </a:r>
            <a:r>
              <a:rPr lang="sv-SE" baseline="0" dirty="0"/>
              <a:t> to make </a:t>
            </a:r>
            <a:r>
              <a:rPr lang="sv-SE" baseline="0" dirty="0" err="1"/>
              <a:t>up</a:t>
            </a:r>
            <a:r>
              <a:rPr lang="sv-SE" baseline="0" dirty="0"/>
              <a:t> the final </a:t>
            </a:r>
            <a:r>
              <a:rPr lang="sv-SE" baseline="0" dirty="0" err="1"/>
              <a:t>grade</a:t>
            </a:r>
            <a:r>
              <a:rPr lang="sv-SE" baseline="0" dirty="0"/>
              <a:t>.</a:t>
            </a:r>
            <a:endParaRPr lang="sv-SE" dirty="0"/>
          </a:p>
        </p:txBody>
      </p:sp>
      <p:sp>
        <p:nvSpPr>
          <p:cNvPr id="4" name="Platshållare för bildnummer 3"/>
          <p:cNvSpPr>
            <a:spLocks noGrp="1"/>
          </p:cNvSpPr>
          <p:nvPr>
            <p:ph type="sldNum" sz="quarter" idx="10"/>
          </p:nvPr>
        </p:nvSpPr>
        <p:spPr/>
        <p:txBody>
          <a:bodyPr/>
          <a:lstStyle/>
          <a:p>
            <a:fld id="{E2F59744-ACC5-4125-B57F-3984B80B1062}" type="slidenum">
              <a:rPr lang="sv-SE" smtClean="0"/>
              <a:t>14</a:t>
            </a:fld>
            <a:endParaRPr lang="sv-SE"/>
          </a:p>
        </p:txBody>
      </p:sp>
    </p:spTree>
    <p:extLst>
      <p:ext uri="{BB962C8B-B14F-4D97-AF65-F5344CB8AC3E}">
        <p14:creationId xmlns:p14="http://schemas.microsoft.com/office/powerpoint/2010/main" val="3211284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313" y="744538"/>
            <a:ext cx="6619875" cy="3724275"/>
          </a:xfrm>
        </p:spPr>
      </p:sp>
      <p:sp>
        <p:nvSpPr>
          <p:cNvPr id="3" name="Platshållare för anteckningar 2"/>
          <p:cNvSpPr>
            <a:spLocks noGrp="1"/>
          </p:cNvSpPr>
          <p:nvPr>
            <p:ph type="body" idx="1"/>
          </p:nvPr>
        </p:nvSpPr>
        <p:spPr/>
        <p:txBody>
          <a:bodyPr/>
          <a:lstStyle/>
          <a:p>
            <a:r>
              <a:rPr lang="sv-SE" b="1" dirty="0"/>
              <a:t>Course </a:t>
            </a:r>
            <a:r>
              <a:rPr lang="sv-SE" b="1" dirty="0" err="1"/>
              <a:t>evaluations</a:t>
            </a:r>
            <a:endParaRPr lang="sv-SE" b="1" dirty="0"/>
          </a:p>
          <a:p>
            <a:endParaRPr lang="sv-SE" dirty="0"/>
          </a:p>
          <a:p>
            <a:r>
              <a:rPr lang="sv-SE" dirty="0"/>
              <a:t>The student </a:t>
            </a:r>
            <a:r>
              <a:rPr lang="sv-SE" dirty="0" err="1"/>
              <a:t>fills</a:t>
            </a:r>
            <a:r>
              <a:rPr lang="sv-SE" dirty="0"/>
              <a:t> </a:t>
            </a:r>
            <a:r>
              <a:rPr lang="sv-SE" dirty="0" err="1"/>
              <a:t>out</a:t>
            </a:r>
            <a:r>
              <a:rPr lang="sv-SE" dirty="0"/>
              <a:t> a </a:t>
            </a:r>
            <a:r>
              <a:rPr lang="sv-SE" dirty="0" err="1"/>
              <a:t>course</a:t>
            </a:r>
            <a:r>
              <a:rPr lang="sv-SE" dirty="0"/>
              <a:t> </a:t>
            </a:r>
            <a:r>
              <a:rPr lang="sv-SE" dirty="0" err="1"/>
              <a:t>evaluation</a:t>
            </a:r>
            <a:r>
              <a:rPr lang="sv-SE" dirty="0"/>
              <a:t> </a:t>
            </a:r>
            <a:r>
              <a:rPr lang="sv-SE" dirty="0" err="1"/>
              <a:t>after</a:t>
            </a:r>
            <a:r>
              <a:rPr lang="sv-SE" dirty="0"/>
              <a:t> </a:t>
            </a:r>
            <a:r>
              <a:rPr lang="sv-SE" dirty="0" err="1"/>
              <a:t>completed</a:t>
            </a:r>
            <a:r>
              <a:rPr lang="sv-SE" dirty="0"/>
              <a:t> </a:t>
            </a:r>
            <a:r>
              <a:rPr lang="sv-SE" dirty="0" err="1"/>
              <a:t>course</a:t>
            </a:r>
            <a:r>
              <a:rPr lang="sv-SE" dirty="0"/>
              <a:t>. </a:t>
            </a:r>
            <a:r>
              <a:rPr lang="sv-SE" dirty="0" err="1"/>
              <a:t>This</a:t>
            </a:r>
            <a:r>
              <a:rPr lang="sv-SE" dirty="0"/>
              <a:t> </a:t>
            </a:r>
            <a:r>
              <a:rPr lang="sv-SE" dirty="0" err="1"/>
              <a:t>matters</a:t>
            </a:r>
            <a:r>
              <a:rPr lang="sv-SE" dirty="0"/>
              <a:t> in order for </a:t>
            </a:r>
            <a:r>
              <a:rPr lang="sv-SE" dirty="0" err="1"/>
              <a:t>us</a:t>
            </a:r>
            <a:r>
              <a:rPr lang="sv-SE" dirty="0"/>
              <a:t> to </a:t>
            </a:r>
            <a:r>
              <a:rPr lang="sv-SE" dirty="0" err="1"/>
              <a:t>evolve</a:t>
            </a:r>
            <a:r>
              <a:rPr lang="sv-SE" dirty="0"/>
              <a:t> and </a:t>
            </a:r>
            <a:r>
              <a:rPr lang="sv-SE" dirty="0" err="1"/>
              <a:t>have</a:t>
            </a:r>
            <a:r>
              <a:rPr lang="sv-SE" dirty="0"/>
              <a:t> a </a:t>
            </a:r>
            <a:r>
              <a:rPr lang="sv-SE" dirty="0" err="1"/>
              <a:t>higher</a:t>
            </a:r>
            <a:r>
              <a:rPr lang="sv-SE" dirty="0"/>
              <a:t> </a:t>
            </a:r>
            <a:r>
              <a:rPr lang="sv-SE" dirty="0" err="1"/>
              <a:t>quality</a:t>
            </a:r>
            <a:r>
              <a:rPr lang="sv-SE" dirty="0"/>
              <a:t> for </a:t>
            </a:r>
            <a:r>
              <a:rPr lang="sv-SE" dirty="0" err="1"/>
              <a:t>our</a:t>
            </a:r>
            <a:r>
              <a:rPr lang="sv-SE" dirty="0"/>
              <a:t> </a:t>
            </a:r>
            <a:r>
              <a:rPr lang="sv-SE" dirty="0" err="1"/>
              <a:t>courses</a:t>
            </a:r>
            <a:r>
              <a:rPr lang="sv-SE" dirty="0"/>
              <a:t>. </a:t>
            </a:r>
          </a:p>
          <a:p>
            <a:endParaRPr lang="sv-SE" baseline="0" dirty="0"/>
          </a:p>
          <a:p>
            <a:r>
              <a:rPr lang="sv-SE" baseline="0" dirty="0"/>
              <a:t>If </a:t>
            </a:r>
            <a:r>
              <a:rPr lang="sv-SE" baseline="0" dirty="0" err="1"/>
              <a:t>any</a:t>
            </a:r>
            <a:r>
              <a:rPr lang="sv-SE" baseline="0" dirty="0"/>
              <a:t> student is </a:t>
            </a:r>
            <a:r>
              <a:rPr lang="sv-SE" baseline="0" dirty="0" err="1"/>
              <a:t>interested</a:t>
            </a:r>
            <a:r>
              <a:rPr lang="sv-SE" baseline="0" dirty="0"/>
              <a:t> in </a:t>
            </a:r>
            <a:r>
              <a:rPr lang="sv-SE" baseline="0" dirty="0" err="1"/>
              <a:t>previous</a:t>
            </a:r>
            <a:r>
              <a:rPr lang="sv-SE" baseline="0" dirty="0"/>
              <a:t> </a:t>
            </a:r>
            <a:r>
              <a:rPr lang="sv-SE" baseline="0" dirty="0" err="1"/>
              <a:t>course</a:t>
            </a:r>
            <a:r>
              <a:rPr lang="sv-SE" baseline="0" dirty="0"/>
              <a:t> </a:t>
            </a:r>
            <a:r>
              <a:rPr lang="sv-SE" baseline="0" dirty="0" err="1"/>
              <a:t>evaluations</a:t>
            </a:r>
            <a:r>
              <a:rPr lang="sv-SE" baseline="0" dirty="0"/>
              <a:t> </a:t>
            </a:r>
            <a:r>
              <a:rPr lang="sv-SE" baseline="0" dirty="0" err="1"/>
              <a:t>they</a:t>
            </a:r>
            <a:r>
              <a:rPr lang="sv-SE" baseline="0" dirty="0"/>
              <a:t> </a:t>
            </a:r>
            <a:r>
              <a:rPr lang="sv-SE" baseline="0" dirty="0" err="1"/>
              <a:t>can</a:t>
            </a:r>
            <a:r>
              <a:rPr lang="sv-SE" baseline="0" dirty="0"/>
              <a:t> email arkiv@lnu.se.</a:t>
            </a:r>
            <a:endParaRPr lang="sv-SE"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15</a:t>
            </a:fld>
            <a:endParaRPr lang="sv-SE"/>
          </a:p>
        </p:txBody>
      </p:sp>
    </p:spTree>
    <p:extLst>
      <p:ext uri="{BB962C8B-B14F-4D97-AF65-F5344CB8AC3E}">
        <p14:creationId xmlns:p14="http://schemas.microsoft.com/office/powerpoint/2010/main" val="1238005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Apply</a:t>
            </a:r>
            <a:r>
              <a:rPr lang="sv-SE" b="1" dirty="0"/>
              <a:t> to </a:t>
            </a:r>
            <a:r>
              <a:rPr lang="sv-SE" b="1" dirty="0" err="1"/>
              <a:t>your</a:t>
            </a:r>
            <a:r>
              <a:rPr lang="sv-SE" b="1" dirty="0"/>
              <a:t> </a:t>
            </a:r>
            <a:r>
              <a:rPr lang="sv-SE" b="1" dirty="0" err="1"/>
              <a:t>programme</a:t>
            </a:r>
            <a:r>
              <a:rPr lang="sv-SE" b="1" dirty="0"/>
              <a:t> </a:t>
            </a:r>
            <a:r>
              <a:rPr lang="sv-SE" b="1" dirty="0" err="1"/>
              <a:t>courses</a:t>
            </a:r>
            <a:endParaRPr lang="sv-SE" b="1" dirty="0"/>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err="1"/>
              <a:t>Ahead</a:t>
            </a:r>
            <a:r>
              <a:rPr lang="sv-SE" b="0" dirty="0"/>
              <a:t> </a:t>
            </a:r>
            <a:r>
              <a:rPr lang="sv-SE" b="0" dirty="0" err="1"/>
              <a:t>of</a:t>
            </a:r>
            <a:r>
              <a:rPr lang="sv-SE" b="0" dirty="0"/>
              <a:t> </a:t>
            </a:r>
            <a:r>
              <a:rPr lang="sv-SE" b="0" dirty="0" err="1"/>
              <a:t>every</a:t>
            </a:r>
            <a:r>
              <a:rPr lang="sv-SE" b="0" dirty="0"/>
              <a:t> semester the </a:t>
            </a:r>
            <a:r>
              <a:rPr lang="sv-SE" b="0" dirty="0" err="1"/>
              <a:t>education</a:t>
            </a:r>
            <a:r>
              <a:rPr lang="sv-SE" b="0" dirty="0"/>
              <a:t> administration </a:t>
            </a:r>
            <a:r>
              <a:rPr lang="sv-SE" b="0" dirty="0" err="1"/>
              <a:t>uses</a:t>
            </a:r>
            <a:r>
              <a:rPr lang="sv-SE" b="0" dirty="0"/>
              <a:t> </a:t>
            </a:r>
            <a:r>
              <a:rPr lang="en-US" sz="1200" dirty="0">
                <a:solidFill>
                  <a:schemeClr val="tx1"/>
                </a:solidFill>
                <a:hlinkClick r:id="rId3">
                  <a:extLst>
                    <a:ext uri="{A12FA001-AC4F-418D-AE19-62706E023703}">
                      <ahyp:hlinkClr xmlns:ahyp="http://schemas.microsoft.com/office/drawing/2018/hyperlinkcolor" val="tx"/>
                    </a:ext>
                  </a:extLst>
                </a:hlinkClick>
              </a:rPr>
              <a:t>Information from the School of Business and Economics</a:t>
            </a:r>
            <a:r>
              <a:rPr lang="en-US" sz="1200" dirty="0">
                <a:solidFill>
                  <a:schemeClr val="tx1"/>
                </a:solidFill>
              </a:rPr>
              <a:t> on Moodle to inform which </a:t>
            </a:r>
            <a:r>
              <a:rPr lang="en-US" sz="1200" dirty="0" err="1">
                <a:solidFill>
                  <a:schemeClr val="tx1"/>
                </a:solidFill>
              </a:rPr>
              <a:t>programmes</a:t>
            </a:r>
            <a:r>
              <a:rPr lang="en-US" sz="1200" dirty="0">
                <a:solidFill>
                  <a:schemeClr val="tx1"/>
                </a:solidFill>
              </a:rPr>
              <a:t> will need to apply to the upcoming semester courses. As a student you only apply to the next coming semester and this is done via universityadmissions.se, in the same way they applied to the </a:t>
            </a:r>
            <a:r>
              <a:rPr lang="en-US" sz="1200" dirty="0" err="1">
                <a:solidFill>
                  <a:schemeClr val="tx1"/>
                </a:solidFill>
              </a:rPr>
              <a:t>programme</a:t>
            </a:r>
            <a:r>
              <a:rPr lang="en-US" sz="1200" dirty="0">
                <a:solidFill>
                  <a:schemeClr val="tx1"/>
                </a:solidFill>
              </a:rPr>
              <a:t>. The information the administration gives out includes: </a:t>
            </a:r>
          </a:p>
          <a:p>
            <a:pPr marL="171450" indent="-171450">
              <a:buFont typeface="Arial" panose="020B0604020202020204" pitchFamily="34" charset="0"/>
              <a:buChar char="•"/>
            </a:pPr>
            <a:r>
              <a:rPr lang="sv-SE" b="0" baseline="0" dirty="0"/>
              <a:t>If the student </a:t>
            </a:r>
            <a:r>
              <a:rPr lang="sv-SE" b="0" baseline="0" dirty="0" err="1"/>
              <a:t>needs</a:t>
            </a:r>
            <a:r>
              <a:rPr lang="sv-SE" b="0" baseline="0" dirty="0"/>
              <a:t> to </a:t>
            </a:r>
            <a:r>
              <a:rPr lang="sv-SE" b="0" baseline="0" dirty="0" err="1"/>
              <a:t>apply</a:t>
            </a:r>
            <a:endParaRPr lang="sv-SE" b="0" baseline="0" dirty="0"/>
          </a:p>
          <a:p>
            <a:pPr marL="171450" indent="-171450">
              <a:buFont typeface="Arial" panose="020B0604020202020204" pitchFamily="34" charset="0"/>
              <a:buChar char="•"/>
            </a:pPr>
            <a:r>
              <a:rPr lang="sv-SE" b="0" baseline="0" dirty="0" err="1"/>
              <a:t>Which</a:t>
            </a:r>
            <a:r>
              <a:rPr lang="sv-SE" b="0" baseline="0" dirty="0"/>
              <a:t> </a:t>
            </a:r>
            <a:r>
              <a:rPr lang="sv-SE" b="0" baseline="0" dirty="0" err="1"/>
              <a:t>courses</a:t>
            </a:r>
            <a:r>
              <a:rPr lang="sv-SE" b="0" baseline="0" dirty="0"/>
              <a:t> </a:t>
            </a:r>
            <a:r>
              <a:rPr lang="sv-SE" b="0" baseline="0" dirty="0" err="1"/>
              <a:t>that</a:t>
            </a:r>
            <a:r>
              <a:rPr lang="sv-SE" b="0" baseline="0" dirty="0"/>
              <a:t> </a:t>
            </a:r>
            <a:r>
              <a:rPr lang="sv-SE" b="0" baseline="0" dirty="0" err="1"/>
              <a:t>should</a:t>
            </a:r>
            <a:r>
              <a:rPr lang="sv-SE" b="0" baseline="0" dirty="0"/>
              <a:t> be </a:t>
            </a:r>
            <a:r>
              <a:rPr lang="sv-SE" b="0" baseline="0" dirty="0" err="1"/>
              <a:t>applied</a:t>
            </a:r>
            <a:r>
              <a:rPr lang="sv-SE" b="0" baseline="0" dirty="0"/>
              <a:t> </a:t>
            </a:r>
            <a:r>
              <a:rPr lang="sv-SE" b="0" baseline="0" dirty="0" err="1"/>
              <a:t>with</a:t>
            </a:r>
            <a:r>
              <a:rPr lang="sv-SE" b="0" baseline="0" dirty="0"/>
              <a:t> </a:t>
            </a:r>
            <a:r>
              <a:rPr lang="sv-SE" b="0" baseline="0" dirty="0" err="1"/>
              <a:t>application</a:t>
            </a:r>
            <a:r>
              <a:rPr lang="sv-SE" b="0" baseline="0" dirty="0"/>
              <a:t> </a:t>
            </a:r>
            <a:r>
              <a:rPr lang="sv-SE" b="0" baseline="0" dirty="0" err="1"/>
              <a:t>codes</a:t>
            </a:r>
            <a:endParaRPr lang="sv-SE" b="0" baseline="0" dirty="0"/>
          </a:p>
          <a:p>
            <a:pPr marL="171450" indent="-171450">
              <a:buFont typeface="Arial" panose="020B0604020202020204" pitchFamily="34" charset="0"/>
              <a:buChar char="•"/>
            </a:pPr>
            <a:r>
              <a:rPr lang="sv-SE" b="0" baseline="0" dirty="0" err="1"/>
              <a:t>Instructions</a:t>
            </a:r>
            <a:r>
              <a:rPr lang="sv-SE" b="0" baseline="0" dirty="0"/>
              <a:t> on </a:t>
            </a:r>
            <a:r>
              <a:rPr lang="sv-SE" b="0" baseline="0" dirty="0" err="1"/>
              <a:t>how</a:t>
            </a:r>
            <a:r>
              <a:rPr lang="sv-SE" b="0" baseline="0" dirty="0"/>
              <a:t> to </a:t>
            </a:r>
            <a:r>
              <a:rPr lang="sv-SE" b="0" baseline="0" dirty="0" err="1"/>
              <a:t>apply</a:t>
            </a:r>
            <a:endParaRPr lang="sv-SE" b="0" baseline="0" dirty="0"/>
          </a:p>
          <a:p>
            <a:pPr marL="171450" indent="-171450">
              <a:buFont typeface="Arial" panose="020B0604020202020204" pitchFamily="34" charset="0"/>
              <a:buChar char="•"/>
            </a:pPr>
            <a:r>
              <a:rPr lang="sv-SE" b="0" baseline="0" dirty="0"/>
              <a:t>Contact information in </a:t>
            </a:r>
            <a:r>
              <a:rPr lang="sv-SE" b="0" baseline="0" dirty="0" err="1"/>
              <a:t>case</a:t>
            </a:r>
            <a:r>
              <a:rPr lang="sv-SE" b="0" baseline="0" dirty="0"/>
              <a:t> problems </a:t>
            </a:r>
            <a:r>
              <a:rPr lang="sv-SE" b="0" baseline="0" dirty="0" err="1"/>
              <a:t>with</a:t>
            </a:r>
            <a:r>
              <a:rPr lang="sv-SE" b="0" baseline="0" dirty="0"/>
              <a:t> the </a:t>
            </a:r>
            <a:r>
              <a:rPr lang="sv-SE" b="0" baseline="0" dirty="0" err="1"/>
              <a:t>application</a:t>
            </a:r>
            <a:r>
              <a:rPr lang="sv-SE" b="0" baseline="0" dirty="0"/>
              <a:t> </a:t>
            </a:r>
            <a:r>
              <a:rPr lang="sv-SE" b="0" baseline="0" dirty="0" err="1"/>
              <a:t>arise</a:t>
            </a:r>
            <a:endParaRPr lang="sv-SE" b="0"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16</a:t>
            </a:fld>
            <a:endParaRPr lang="sv-SE"/>
          </a:p>
        </p:txBody>
      </p:sp>
    </p:spTree>
    <p:extLst>
      <p:ext uri="{BB962C8B-B14F-4D97-AF65-F5344CB8AC3E}">
        <p14:creationId xmlns:p14="http://schemas.microsoft.com/office/powerpoint/2010/main" val="1711165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err="1">
                <a:solidFill>
                  <a:schemeClr val="tx1"/>
                </a:solidFill>
                <a:effectLst/>
                <a:latin typeface="+mn-lt"/>
                <a:ea typeface="+mn-ea"/>
                <a:cs typeface="+mn-cs"/>
              </a:rPr>
              <a:t>You</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are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always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welcome</a:t>
            </a:r>
            <a:r>
              <a:rPr lang="sv-SE" sz="1200" b="0" i="0" kern="1200" dirty="0">
                <a:solidFill>
                  <a:schemeClr val="tx1"/>
                </a:solidFill>
                <a:effectLst/>
                <a:latin typeface="+mn-lt"/>
                <a:ea typeface="+mn-ea"/>
                <a:cs typeface="+mn-cs"/>
              </a:rPr>
              <a:t> to info center for general information and service, </a:t>
            </a:r>
            <a:r>
              <a:rPr lang="sv-SE" sz="1200" b="0" i="0" kern="1200" dirty="0" err="1">
                <a:solidFill>
                  <a:schemeClr val="tx1"/>
                </a:solidFill>
                <a:effectLst/>
                <a:latin typeface="+mn-lt"/>
                <a:ea typeface="+mn-ea"/>
                <a:cs typeface="+mn-cs"/>
              </a:rPr>
              <a:t>questions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regarding</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directions</a:t>
            </a:r>
            <a:r>
              <a:rPr lang="sv-SE" sz="1200" b="0" i="0" kern="1200" dirty="0">
                <a:solidFill>
                  <a:schemeClr val="tx1"/>
                </a:solidFill>
                <a:effectLst/>
                <a:latin typeface="+mn-lt"/>
                <a:ea typeface="+mn-ea"/>
                <a:cs typeface="+mn-cs"/>
              </a:rPr>
              <a:t> and </a:t>
            </a:r>
            <a:r>
              <a:rPr lang="sv-SE" sz="1200" b="0" i="0" kern="1200" dirty="0" err="1">
                <a:solidFill>
                  <a:schemeClr val="tx1"/>
                </a:solidFill>
                <a:effectLst/>
                <a:latin typeface="+mn-lt"/>
                <a:ea typeface="+mn-ea"/>
                <a:cs typeface="+mn-cs"/>
              </a:rPr>
              <a:t>forwarding</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inquires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through</a:t>
            </a:r>
            <a:r>
              <a:rPr lang="sv-SE" sz="1200" b="0" i="0" kern="1200" dirty="0">
                <a:solidFill>
                  <a:schemeClr val="tx1"/>
                </a:solidFill>
                <a:effectLst/>
                <a:latin typeface="+mn-lt"/>
                <a:ea typeface="+mn-ea"/>
                <a:cs typeface="+mn-cs"/>
              </a:rPr>
              <a:t> the organisation.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The store </a:t>
            </a:r>
            <a:r>
              <a:rPr lang="sv-SE" sz="1200" b="0" i="0" kern="1200" dirty="0" err="1">
                <a:solidFill>
                  <a:schemeClr val="tx1"/>
                </a:solidFill>
                <a:effectLst/>
                <a:latin typeface="+mn-lt"/>
                <a:ea typeface="+mn-ea"/>
                <a:cs typeface="+mn-cs"/>
              </a:rPr>
              <a:t>also</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sells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promotional</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products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office</a:t>
            </a:r>
            <a:r>
              <a:rPr lang="sv-SE" sz="1200" b="0" i="0" kern="1200" dirty="0">
                <a:solidFill>
                  <a:schemeClr val="tx1"/>
                </a:solidFill>
                <a:effectLst/>
                <a:latin typeface="+mn-lt"/>
                <a:ea typeface="+mn-ea"/>
                <a:cs typeface="+mn-cs"/>
              </a:rPr>
              <a:t> material and </a:t>
            </a:r>
            <a:r>
              <a:rPr lang="sv-SE" sz="1200" b="0" i="0" kern="1200" dirty="0" err="1">
                <a:solidFill>
                  <a:schemeClr val="tx1"/>
                </a:solidFill>
                <a:effectLst/>
                <a:latin typeface="+mn-lt"/>
                <a:ea typeface="+mn-ea"/>
                <a:cs typeface="+mn-cs"/>
              </a:rPr>
              <a:t>course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compendium</a:t>
            </a:r>
            <a:r>
              <a:rPr lang="sv-SE" sz="1200" b="0" i="0" kern="1200" dirty="0">
                <a:solidFill>
                  <a:schemeClr val="tx1"/>
                </a:solidFill>
                <a:effectLst/>
                <a:latin typeface="+mn-lt"/>
                <a:ea typeface="+mn-ea"/>
                <a:cs typeface="+mn-cs"/>
              </a:rPr>
              <a:t>. At info center Växjö </a:t>
            </a:r>
            <a:r>
              <a:rPr lang="sv-SE" sz="1200" b="0" i="0" kern="1200" dirty="0" err="1">
                <a:solidFill>
                  <a:schemeClr val="tx1"/>
                </a:solidFill>
                <a:effectLst/>
                <a:latin typeface="+mn-lt"/>
                <a:ea typeface="+mn-ea"/>
                <a:cs typeface="+mn-cs"/>
              </a:rPr>
              <a:t>you</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can</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also</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find</a:t>
            </a:r>
            <a:r>
              <a:rPr lang="sv-SE" sz="1200" b="0" i="0" kern="1200" dirty="0">
                <a:solidFill>
                  <a:schemeClr val="tx1"/>
                </a:solidFill>
                <a:effectLst/>
                <a:latin typeface="+mn-lt"/>
                <a:ea typeface="+mn-ea"/>
                <a:cs typeface="+mn-cs"/>
              </a:rPr>
              <a:t> copycenter. </a:t>
            </a:r>
            <a:endParaRPr lang="sv-SE" dirty="0"/>
          </a:p>
        </p:txBody>
      </p:sp>
      <p:sp>
        <p:nvSpPr>
          <p:cNvPr id="4" name="Platshållare för bildnummer 3"/>
          <p:cNvSpPr>
            <a:spLocks noGrp="1"/>
          </p:cNvSpPr>
          <p:nvPr>
            <p:ph type="sldNum" sz="quarter" idx="5"/>
          </p:nvPr>
        </p:nvSpPr>
        <p:spPr/>
        <p:txBody>
          <a:bodyPr/>
          <a:lstStyle/>
          <a:p>
            <a:fld id="{4970E7F1-1FC6-4112-B6DB-B43B092A1A34}" type="slidenum">
              <a:rPr lang="sv-SE" smtClean="0"/>
              <a:t>17</a:t>
            </a:fld>
            <a:endParaRPr lang="sv-SE"/>
          </a:p>
        </p:txBody>
      </p:sp>
    </p:spTree>
    <p:extLst>
      <p:ext uri="{BB962C8B-B14F-4D97-AF65-F5344CB8AC3E}">
        <p14:creationId xmlns:p14="http://schemas.microsoft.com/office/powerpoint/2010/main" val="703893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err="1">
                <a:solidFill>
                  <a:schemeClr val="tx1"/>
                </a:solidFill>
                <a:effectLst/>
                <a:latin typeface="+mn-lt"/>
                <a:ea typeface="+mn-ea"/>
                <a:cs typeface="+mn-cs"/>
              </a:rPr>
              <a:t>Internationalisation</a:t>
            </a:r>
            <a:endParaRPr lang="sv-SE" sz="1200" b="1"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Linnaeus</a:t>
            </a:r>
            <a:r>
              <a:rPr lang="sv-SE" sz="1200" kern="1200" dirty="0">
                <a:solidFill>
                  <a:schemeClr val="tx1"/>
                </a:solidFill>
                <a:effectLst/>
                <a:latin typeface="+mn-lt"/>
                <a:ea typeface="+mn-ea"/>
                <a:cs typeface="+mn-cs"/>
              </a:rPr>
              <a:t> University offers students </a:t>
            </a:r>
            <a:r>
              <a:rPr lang="sv-SE" sz="1200" kern="1200" dirty="0" err="1">
                <a:solidFill>
                  <a:schemeClr val="tx1"/>
                </a:solidFill>
                <a:effectLst/>
                <a:latin typeface="+mn-lt"/>
                <a:ea typeface="+mn-ea"/>
                <a:cs typeface="+mn-cs"/>
              </a:rPr>
              <a:t>great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opportunities</a:t>
            </a:r>
            <a:r>
              <a:rPr lang="sv-SE" sz="1200" kern="1200" dirty="0">
                <a:solidFill>
                  <a:schemeClr val="tx1"/>
                </a:solidFill>
                <a:effectLst/>
                <a:latin typeface="+mn-lt"/>
                <a:ea typeface="+mn-ea"/>
                <a:cs typeface="+mn-cs"/>
              </a:rPr>
              <a:t> to studies </a:t>
            </a:r>
            <a:r>
              <a:rPr lang="sv-SE" sz="1200" kern="1200" dirty="0" err="1">
                <a:solidFill>
                  <a:schemeClr val="tx1"/>
                </a:solidFill>
                <a:effectLst/>
                <a:latin typeface="+mn-lt"/>
                <a:ea typeface="+mn-ea"/>
                <a:cs typeface="+mn-cs"/>
              </a:rPr>
              <a:t>abroad</a:t>
            </a:r>
            <a:r>
              <a:rPr lang="sv-SE" sz="1200" kern="1200" dirty="0">
                <a:solidFill>
                  <a:schemeClr val="tx1"/>
                </a:solidFill>
                <a:effectLst/>
                <a:latin typeface="+mn-lt"/>
                <a:ea typeface="+mn-ea"/>
                <a:cs typeface="+mn-cs"/>
              </a:rPr>
              <a:t>. Going on </a:t>
            </a:r>
            <a:r>
              <a:rPr lang="sv-SE" sz="1200" kern="1200" dirty="0" err="1">
                <a:solidFill>
                  <a:schemeClr val="tx1"/>
                </a:solidFill>
                <a:effectLst/>
                <a:latin typeface="+mn-lt"/>
                <a:ea typeface="+mn-ea"/>
                <a:cs typeface="+mn-cs"/>
              </a:rPr>
              <a:t>exchange</a:t>
            </a:r>
            <a:r>
              <a:rPr lang="sv-SE" sz="1200" kern="1200" dirty="0">
                <a:solidFill>
                  <a:schemeClr val="tx1"/>
                </a:solidFill>
                <a:effectLst/>
                <a:latin typeface="+mn-lt"/>
                <a:ea typeface="+mn-ea"/>
                <a:cs typeface="+mn-cs"/>
              </a:rPr>
              <a:t> studies </a:t>
            </a:r>
            <a:r>
              <a:rPr lang="sv-SE" sz="1200" kern="1200" dirty="0" err="1">
                <a:solidFill>
                  <a:schemeClr val="tx1"/>
                </a:solidFill>
                <a:effectLst/>
                <a:latin typeface="+mn-lt"/>
                <a:ea typeface="+mn-ea"/>
                <a:cs typeface="+mn-cs"/>
              </a:rPr>
              <a:t>means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you</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complete</a:t>
            </a:r>
            <a:r>
              <a:rPr lang="sv-SE" sz="1200" kern="1200" dirty="0">
                <a:solidFill>
                  <a:schemeClr val="tx1"/>
                </a:solidFill>
                <a:effectLst/>
                <a:latin typeface="+mn-lt"/>
                <a:ea typeface="+mn-ea"/>
                <a:cs typeface="+mn-cs"/>
              </a:rPr>
              <a:t> a semester or an </a:t>
            </a:r>
            <a:r>
              <a:rPr lang="sv-SE" sz="1200" kern="1200" dirty="0" err="1">
                <a:solidFill>
                  <a:schemeClr val="tx1"/>
                </a:solidFill>
                <a:effectLst/>
                <a:latin typeface="+mn-lt"/>
                <a:ea typeface="+mn-ea"/>
                <a:cs typeface="+mn-cs"/>
              </a:rPr>
              <a:t>academic</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year</a:t>
            </a:r>
            <a:r>
              <a:rPr lang="sv-SE" sz="1200" kern="1200" dirty="0">
                <a:solidFill>
                  <a:schemeClr val="tx1"/>
                </a:solidFill>
                <a:effectLst/>
                <a:latin typeface="+mn-lt"/>
                <a:ea typeface="+mn-ea"/>
                <a:cs typeface="+mn-cs"/>
              </a:rPr>
              <a:t> at a </a:t>
            </a:r>
            <a:r>
              <a:rPr lang="sv-SE" sz="1200" kern="1200" dirty="0" err="1">
                <a:solidFill>
                  <a:schemeClr val="tx1"/>
                </a:solidFill>
                <a:effectLst/>
                <a:latin typeface="+mn-lt"/>
                <a:ea typeface="+mn-ea"/>
                <a:cs typeface="+mn-cs"/>
              </a:rPr>
              <a:t>university</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that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Linnaeus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university</a:t>
            </a:r>
            <a:r>
              <a:rPr lang="sv-SE" sz="1200" kern="1200" dirty="0">
                <a:solidFill>
                  <a:schemeClr val="tx1"/>
                </a:solidFill>
                <a:effectLst/>
                <a:latin typeface="+mn-lt"/>
                <a:ea typeface="+mn-ea"/>
                <a:cs typeface="+mn-cs"/>
              </a:rPr>
              <a:t> has an </a:t>
            </a:r>
            <a:r>
              <a:rPr lang="sv-SE" sz="1200" kern="1200" dirty="0" err="1">
                <a:solidFill>
                  <a:schemeClr val="tx1"/>
                </a:solidFill>
                <a:effectLst/>
                <a:latin typeface="+mn-lt"/>
                <a:ea typeface="+mn-ea"/>
                <a:cs typeface="+mn-cs"/>
              </a:rPr>
              <a:t>agreement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There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also</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opportunities</a:t>
            </a:r>
            <a:r>
              <a:rPr lang="sv-SE" sz="1200" kern="1200" dirty="0">
                <a:solidFill>
                  <a:schemeClr val="tx1"/>
                </a:solidFill>
                <a:effectLst/>
                <a:latin typeface="+mn-lt"/>
                <a:ea typeface="+mn-ea"/>
                <a:cs typeface="+mn-cs"/>
              </a:rPr>
              <a:t> for internships and </a:t>
            </a:r>
            <a:r>
              <a:rPr lang="sv-SE" sz="1200" kern="1200" dirty="0" err="1">
                <a:solidFill>
                  <a:schemeClr val="tx1"/>
                </a:solidFill>
                <a:effectLst/>
                <a:latin typeface="+mn-lt"/>
                <a:ea typeface="+mn-ea"/>
                <a:cs typeface="+mn-cs"/>
              </a:rPr>
              <a:t>writing</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your</a:t>
            </a:r>
            <a:r>
              <a:rPr lang="sv-SE" sz="1200" kern="1200" dirty="0">
                <a:solidFill>
                  <a:schemeClr val="tx1"/>
                </a:solidFill>
                <a:effectLst/>
                <a:latin typeface="+mn-lt"/>
                <a:ea typeface="+mn-ea"/>
                <a:cs typeface="+mn-cs"/>
              </a:rPr>
              <a:t> final </a:t>
            </a:r>
            <a:r>
              <a:rPr lang="sv-SE" sz="1200" kern="1200" dirty="0" err="1">
                <a:solidFill>
                  <a:schemeClr val="tx1"/>
                </a:solidFill>
                <a:effectLst/>
                <a:latin typeface="+mn-lt"/>
                <a:ea typeface="+mn-ea"/>
                <a:cs typeface="+mn-cs"/>
              </a:rPr>
              <a:t>thesis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abroad</a:t>
            </a:r>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Show the </a:t>
            </a:r>
            <a:r>
              <a:rPr lang="sv-SE" sz="1200" kern="1200" dirty="0" err="1">
                <a:solidFill>
                  <a:schemeClr val="tx1"/>
                </a:solidFill>
                <a:effectLst/>
                <a:latin typeface="+mn-lt"/>
                <a:ea typeface="+mn-ea"/>
                <a:cs typeface="+mn-cs"/>
              </a:rPr>
              <a:t>link</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information on the </a:t>
            </a:r>
            <a:r>
              <a:rPr lang="sv-SE" sz="1200" kern="1200" dirty="0" err="1">
                <a:solidFill>
                  <a:schemeClr val="tx1"/>
                </a:solidFill>
                <a:effectLst/>
                <a:latin typeface="+mn-lt"/>
                <a:ea typeface="+mn-ea"/>
                <a:cs typeface="+mn-cs"/>
              </a:rPr>
              <a:t>picture</a:t>
            </a:r>
            <a:r>
              <a:rPr lang="sv-SE" sz="1200" kern="1200" dirty="0">
                <a:solidFill>
                  <a:schemeClr val="tx1"/>
                </a:solidFill>
                <a:effectLst/>
                <a:latin typeface="+mn-lt"/>
                <a:ea typeface="+mn-ea"/>
                <a:cs typeface="+mn-cs"/>
              </a:rPr>
              <a: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Contact </a:t>
            </a:r>
            <a:r>
              <a:rPr lang="sv-SE" sz="1200" kern="1200" dirty="0" err="1">
                <a:solidFill>
                  <a:schemeClr val="tx1"/>
                </a:solidFill>
                <a:effectLst/>
                <a:latin typeface="+mn-lt"/>
                <a:ea typeface="+mn-ea"/>
                <a:cs typeface="+mn-cs"/>
              </a:rPr>
              <a:t>people</a:t>
            </a:r>
            <a:r>
              <a:rPr lang="sv-SE"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Kalmar</a:t>
            </a:r>
            <a:r>
              <a:rPr lang="sv-SE" sz="1200" kern="1200" dirty="0">
                <a:solidFill>
                  <a:schemeClr val="tx1"/>
                </a:solidFill>
                <a:effectLst/>
                <a:latin typeface="+mn-lt"/>
                <a:ea typeface="+mn-ea"/>
                <a:cs typeface="+mn-cs"/>
              </a:rPr>
              <a:t> Teresa Pauditz, teresa.pauditz</a:t>
            </a:r>
            <a:r>
              <a:rPr lang="sv-SE" sz="1200" u="none" kern="1200" dirty="0">
                <a:solidFill>
                  <a:schemeClr val="tx1"/>
                </a:solidFill>
                <a:effectLst/>
                <a:latin typeface="+mn-lt"/>
                <a:ea typeface="+mn-ea"/>
                <a:cs typeface="+mn-cs"/>
                <a:hlinkClick r:id="rId3"/>
              </a:rPr>
              <a:t>@lnu.se</a:t>
            </a:r>
            <a:r>
              <a:rPr lang="sv-SE" sz="1200" u="none"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u="none" kern="1200" dirty="0">
                <a:solidFill>
                  <a:schemeClr val="tx1"/>
                </a:solidFill>
                <a:effectLst/>
                <a:latin typeface="+mn-lt"/>
                <a:ea typeface="+mn-ea"/>
                <a:cs typeface="+mn-cs"/>
              </a:rPr>
              <a:t>Kalmar</a:t>
            </a:r>
            <a:r>
              <a:rPr lang="sv-SE" sz="1200" u="none" kern="1200" dirty="0">
                <a:solidFill>
                  <a:schemeClr val="tx1"/>
                </a:solidFill>
                <a:effectLst/>
                <a:latin typeface="+mn-lt"/>
                <a:ea typeface="+mn-ea"/>
                <a:cs typeface="+mn-cs"/>
              </a:rPr>
              <a:t> Victor Bohman, victor.bohman@lnu.se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u="none" kern="1200" dirty="0">
                <a:solidFill>
                  <a:schemeClr val="tx1"/>
                </a:solidFill>
                <a:effectLst/>
                <a:latin typeface="+mn-lt"/>
                <a:ea typeface="+mn-ea"/>
                <a:cs typeface="+mn-cs"/>
              </a:rPr>
              <a:t>Växjö</a:t>
            </a:r>
            <a:r>
              <a:rPr lang="sv-SE" sz="1200" u="none" kern="1200" dirty="0">
                <a:solidFill>
                  <a:schemeClr val="tx1"/>
                </a:solidFill>
                <a:effectLst/>
                <a:latin typeface="+mn-lt"/>
                <a:ea typeface="+mn-ea"/>
                <a:cs typeface="+mn-cs"/>
              </a:rPr>
              <a:t> </a:t>
            </a:r>
            <a:r>
              <a:rPr lang="sv-SE" sz="1200" b="0" dirty="0"/>
              <a:t>Maria </a:t>
            </a:r>
            <a:r>
              <a:rPr lang="sv-SE" sz="1200" b="0" dirty="0" err="1"/>
              <a:t>Barath</a:t>
            </a:r>
            <a:r>
              <a:rPr lang="sv-SE" sz="1200" b="0" dirty="0"/>
              <a:t>, maria.barath@lnu.se</a:t>
            </a:r>
            <a:endParaRPr lang="sv-SE" sz="1200" b="0" u="none"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4970E7F1-1FC6-4112-B6DB-B43B092A1A34}" type="slidenum">
              <a:rPr lang="sv-SE" smtClean="0"/>
              <a:t>19</a:t>
            </a:fld>
            <a:endParaRPr lang="sv-SE"/>
          </a:p>
        </p:txBody>
      </p:sp>
    </p:spTree>
    <p:extLst>
      <p:ext uri="{BB962C8B-B14F-4D97-AF65-F5344CB8AC3E}">
        <p14:creationId xmlns:p14="http://schemas.microsoft.com/office/powerpoint/2010/main" val="1025755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Student </a:t>
            </a:r>
            <a:r>
              <a:rPr lang="sv-SE" sz="1200" b="1" dirty="0" err="1"/>
              <a:t>counselling</a:t>
            </a:r>
            <a:r>
              <a:rPr lang="sv-SE" sz="1200" b="1" dirty="0"/>
              <a:t> at the </a:t>
            </a:r>
            <a:r>
              <a:rPr lang="sv-SE" sz="1200" b="1" dirty="0" err="1"/>
              <a:t>School</a:t>
            </a:r>
            <a:r>
              <a:rPr lang="sv-SE" sz="1200" b="1" dirty="0"/>
              <a:t> </a:t>
            </a:r>
            <a:r>
              <a:rPr lang="sv-SE" sz="1200" b="1" dirty="0" err="1"/>
              <a:t>of</a:t>
            </a:r>
            <a:r>
              <a:rPr lang="sv-SE" sz="1200" b="1" dirty="0"/>
              <a:t> Business and </a:t>
            </a:r>
            <a:r>
              <a:rPr lang="sv-SE" sz="1200" b="1" dirty="0" err="1"/>
              <a:t>Economics</a:t>
            </a:r>
            <a:endParaRPr lang="sv-SE" sz="1200" b="1" dirty="0"/>
          </a:p>
          <a:p>
            <a:endParaRPr lang="sv-SE"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the </a:t>
            </a:r>
            <a:r>
              <a:rPr lang="sv-SE" sz="1200" b="0" dirty="0" err="1"/>
              <a:t>School</a:t>
            </a:r>
            <a:r>
              <a:rPr lang="sv-SE" sz="1200" b="0" dirty="0"/>
              <a:t> </a:t>
            </a:r>
            <a:r>
              <a:rPr lang="sv-SE" sz="1200" b="0" dirty="0" err="1"/>
              <a:t>of</a:t>
            </a:r>
            <a:r>
              <a:rPr lang="sv-SE" sz="1200" b="0" dirty="0"/>
              <a:t> Business and </a:t>
            </a:r>
            <a:r>
              <a:rPr lang="sv-SE" sz="1200" b="0" dirty="0" err="1"/>
              <a:t>Economics</a:t>
            </a:r>
            <a:r>
              <a:rPr lang="sv-SE" sz="1200" b="0" dirty="0"/>
              <a:t> </a:t>
            </a:r>
            <a:r>
              <a:rPr lang="sv-SE" sz="1200" b="0" dirty="0" err="1"/>
              <a:t>have</a:t>
            </a:r>
            <a:r>
              <a:rPr lang="sv-SE" sz="1200" b="0" dirty="0"/>
              <a:t> </a:t>
            </a:r>
            <a:r>
              <a:rPr lang="sv-SE" sz="1200" b="0" dirty="0" err="1"/>
              <a:t>three</a:t>
            </a:r>
            <a:r>
              <a:rPr lang="sv-SE" sz="1200" b="0" dirty="0"/>
              <a:t> student </a:t>
            </a:r>
            <a:r>
              <a:rPr lang="sv-SE" sz="1200" b="0" dirty="0" err="1"/>
              <a:t>counsellors</a:t>
            </a:r>
            <a:r>
              <a:rPr lang="sv-SE" sz="1200" b="0" dirty="0"/>
              <a:t>, </a:t>
            </a:r>
            <a:r>
              <a:rPr lang="sv-SE" sz="1200" b="0" dirty="0" err="1"/>
              <a:t>one</a:t>
            </a:r>
            <a:r>
              <a:rPr lang="sv-SE" sz="1200" b="0" dirty="0"/>
              <a:t> in Kalmar and </a:t>
            </a:r>
            <a:r>
              <a:rPr lang="sv-SE" sz="1200" b="0" dirty="0" err="1"/>
              <a:t>two</a:t>
            </a:r>
            <a:r>
              <a:rPr lang="sv-SE" sz="1200" b="0" dirty="0"/>
              <a:t> in Växjö. </a:t>
            </a:r>
            <a:r>
              <a:rPr lang="sv-SE" sz="1200" b="0" dirty="0" err="1"/>
              <a:t>They</a:t>
            </a:r>
            <a:r>
              <a:rPr lang="sv-SE" sz="1200" b="0" dirty="0"/>
              <a:t> </a:t>
            </a:r>
            <a:r>
              <a:rPr lang="sv-SE" sz="1200" b="0" dirty="0" err="1"/>
              <a:t>help</a:t>
            </a:r>
            <a:r>
              <a:rPr lang="sv-SE" sz="1200" b="0" dirty="0"/>
              <a:t> the students </a:t>
            </a:r>
            <a:r>
              <a:rPr lang="sv-SE" sz="1200" b="0" dirty="0" err="1"/>
              <a:t>with</a:t>
            </a:r>
            <a:r>
              <a:rPr lang="sv-SE" sz="1200" b="0" dirty="0"/>
              <a:t> the </a:t>
            </a:r>
            <a:r>
              <a:rPr lang="sv-SE" sz="1200" b="0" dirty="0" err="1"/>
              <a:t>following</a:t>
            </a:r>
            <a:r>
              <a:rPr lang="sv-SE" sz="1200" b="0" dirty="0"/>
              <a:t>:</a:t>
            </a:r>
          </a:p>
          <a:p>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Student </a:t>
            </a:r>
            <a:r>
              <a:rPr lang="sv-SE" sz="1200" b="0" i="0" kern="1200" dirty="0" err="1">
                <a:solidFill>
                  <a:schemeClr val="tx1"/>
                </a:solidFill>
                <a:effectLst/>
                <a:latin typeface="+mn-lt"/>
                <a:ea typeface="+mn-ea"/>
                <a:cs typeface="+mn-cs"/>
              </a:rPr>
              <a:t>counselling</a:t>
            </a:r>
            <a:r>
              <a:rPr lang="sv-SE" sz="1200" b="0" i="0" kern="1200" dirty="0">
                <a:solidFill>
                  <a:schemeClr val="tx1"/>
                </a:solidFill>
                <a:effectLst/>
                <a:latin typeface="+mn-lt"/>
                <a:ea typeface="+mn-ea"/>
                <a:cs typeface="+mn-cs"/>
              </a:rPr>
              <a:t> and individuell student planning</a:t>
            </a:r>
          </a:p>
          <a:p>
            <a:pPr marL="171450" indent="-171450">
              <a:buFont typeface="Arial" panose="020B0604020202020204" pitchFamily="34" charset="0"/>
              <a:buChar char="•"/>
            </a:pPr>
            <a:r>
              <a:rPr lang="sv-SE" sz="1200" b="0" i="0" kern="1200" dirty="0" err="1">
                <a:solidFill>
                  <a:schemeClr val="tx1"/>
                </a:solidFill>
                <a:effectLst/>
                <a:latin typeface="+mn-lt"/>
                <a:ea typeface="+mn-ea"/>
                <a:cs typeface="+mn-cs"/>
              </a:rPr>
              <a:t>Matters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involving</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choices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within</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programmes</a:t>
            </a:r>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err="1">
                <a:solidFill>
                  <a:schemeClr val="tx1"/>
                </a:solidFill>
                <a:effectLst/>
                <a:latin typeface="+mn-lt"/>
                <a:ea typeface="+mn-ea"/>
                <a:cs typeface="+mn-cs"/>
              </a:rPr>
              <a:t>Approved</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leave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of</a:t>
            </a:r>
            <a:r>
              <a:rPr lang="sv-SE" sz="1200" b="0" i="0" kern="1200" dirty="0">
                <a:solidFill>
                  <a:schemeClr val="tx1"/>
                </a:solidFill>
                <a:effectLst/>
                <a:latin typeface="+mn-lt"/>
                <a:ea typeface="+mn-ea"/>
                <a:cs typeface="+mn-cs"/>
              </a:rPr>
              <a:t> studies</a:t>
            </a:r>
          </a:p>
          <a:p>
            <a:pPr marL="171450" indent="-171450">
              <a:buFont typeface="Arial" panose="020B0604020202020204" pitchFamily="34" charset="0"/>
              <a:buChar char="•"/>
            </a:pPr>
            <a:r>
              <a:rPr lang="sv-SE" sz="1200" b="0" i="0" kern="1200" dirty="0" err="1">
                <a:solidFill>
                  <a:schemeClr val="tx1"/>
                </a:solidFill>
                <a:effectLst/>
                <a:latin typeface="+mn-lt"/>
                <a:ea typeface="+mn-ea"/>
                <a:cs typeface="+mn-cs"/>
              </a:rPr>
              <a:t>Taking</a:t>
            </a:r>
            <a:r>
              <a:rPr lang="sv-SE" sz="1200" b="0" i="0" kern="1200" dirty="0">
                <a:solidFill>
                  <a:schemeClr val="tx1"/>
                </a:solidFill>
                <a:effectLst/>
                <a:latin typeface="+mn-lt"/>
                <a:ea typeface="+mn-ea"/>
                <a:cs typeface="+mn-cs"/>
              </a:rPr>
              <a:t> a break from studies</a:t>
            </a:r>
          </a:p>
          <a:p>
            <a:pPr marL="171450" indent="-171450">
              <a:buFont typeface="Arial" panose="020B0604020202020204" pitchFamily="34" charset="0"/>
              <a:buChar char="•"/>
            </a:pPr>
            <a:r>
              <a:rPr lang="sv-SE" sz="1200" b="0" i="0" kern="1200" dirty="0" err="1">
                <a:solidFill>
                  <a:schemeClr val="tx1"/>
                </a:solidFill>
                <a:effectLst/>
                <a:latin typeface="+mn-lt"/>
                <a:ea typeface="+mn-ea"/>
                <a:cs typeface="+mn-cs"/>
              </a:rPr>
              <a:t>Changing</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programmes</a:t>
            </a:r>
            <a:endParaRPr lang="sv-SE" baseline="0" dirty="0"/>
          </a:p>
          <a:p>
            <a:endParaRPr lang="sv-SE" baseline="0" dirty="0"/>
          </a:p>
          <a:p>
            <a:r>
              <a:rPr lang="sv-SE" baseline="0" dirty="0"/>
              <a:t>Make an </a:t>
            </a:r>
            <a:r>
              <a:rPr lang="sv-SE" baseline="0" dirty="0" err="1"/>
              <a:t>appointment</a:t>
            </a:r>
            <a:r>
              <a:rPr lang="sv-SE" baseline="0" dirty="0"/>
              <a:t> </a:t>
            </a:r>
            <a:r>
              <a:rPr lang="sv-SE" baseline="0" dirty="0" err="1"/>
              <a:t>if</a:t>
            </a:r>
            <a:r>
              <a:rPr lang="sv-SE" baseline="0" dirty="0"/>
              <a:t> </a:t>
            </a:r>
            <a:r>
              <a:rPr lang="sv-SE" baseline="0" dirty="0" err="1"/>
              <a:t>you</a:t>
            </a:r>
            <a:r>
              <a:rPr lang="sv-SE" baseline="0" dirty="0"/>
              <a:t> </a:t>
            </a:r>
            <a:r>
              <a:rPr lang="sv-SE" baseline="0" dirty="0" err="1"/>
              <a:t>need</a:t>
            </a:r>
            <a:r>
              <a:rPr lang="sv-SE" baseline="0" dirty="0"/>
              <a:t> to </a:t>
            </a:r>
            <a:r>
              <a:rPr lang="sv-SE" baseline="0" dirty="0" err="1"/>
              <a:t>meet</a:t>
            </a:r>
            <a:r>
              <a:rPr lang="sv-SE" baseline="0" dirty="0"/>
              <a:t> </a:t>
            </a:r>
            <a:r>
              <a:rPr lang="sv-SE" baseline="0" dirty="0" err="1"/>
              <a:t>with</a:t>
            </a:r>
            <a:r>
              <a:rPr lang="sv-SE" baseline="0" dirty="0"/>
              <a:t> a student </a:t>
            </a:r>
            <a:r>
              <a:rPr lang="sv-SE" baseline="0" dirty="0" err="1"/>
              <a:t>counsellor</a:t>
            </a:r>
            <a:r>
              <a:rPr lang="sv-SE" baseline="0" dirty="0"/>
              <a:t>, be </a:t>
            </a:r>
            <a:r>
              <a:rPr lang="sv-SE" baseline="0" dirty="0" err="1"/>
              <a:t>prepared</a:t>
            </a:r>
            <a:r>
              <a:rPr lang="sv-SE" baseline="0" dirty="0"/>
              <a:t> </a:t>
            </a:r>
            <a:r>
              <a:rPr lang="sv-SE" baseline="0" dirty="0" err="1"/>
              <a:t>with</a:t>
            </a:r>
            <a:r>
              <a:rPr lang="sv-SE" baseline="0" dirty="0"/>
              <a:t> </a:t>
            </a:r>
            <a:r>
              <a:rPr lang="sv-SE" baseline="0" dirty="0" err="1"/>
              <a:t>your</a:t>
            </a:r>
            <a:r>
              <a:rPr lang="sv-SE" baseline="0" dirty="0"/>
              <a:t> </a:t>
            </a:r>
            <a:r>
              <a:rPr lang="sv-SE" baseline="0" dirty="0" err="1"/>
              <a:t>questions</a:t>
            </a:r>
            <a:r>
              <a:rPr lang="sv-SE" baseline="0" dirty="0"/>
              <a:t> to </a:t>
            </a:r>
            <a:r>
              <a:rPr lang="sv-SE" baseline="0" dirty="0" err="1"/>
              <a:t>optimise</a:t>
            </a:r>
            <a:r>
              <a:rPr lang="sv-SE" baseline="0" dirty="0"/>
              <a:t> </a:t>
            </a:r>
            <a:r>
              <a:rPr lang="sv-SE" baseline="0" dirty="0" err="1"/>
              <a:t>your</a:t>
            </a:r>
            <a:r>
              <a:rPr lang="sv-SE" baseline="0" dirty="0"/>
              <a:t> visit.</a:t>
            </a:r>
          </a:p>
        </p:txBody>
      </p:sp>
      <p:sp>
        <p:nvSpPr>
          <p:cNvPr id="4" name="Platshållare för bildnummer 3"/>
          <p:cNvSpPr>
            <a:spLocks noGrp="1"/>
          </p:cNvSpPr>
          <p:nvPr>
            <p:ph type="sldNum" sz="quarter" idx="10"/>
          </p:nvPr>
        </p:nvSpPr>
        <p:spPr/>
        <p:txBody>
          <a:bodyPr/>
          <a:lstStyle/>
          <a:p>
            <a:fld id="{4970E7F1-1FC6-4112-B6DB-B43B092A1A34}" type="slidenum">
              <a:rPr lang="sv-SE" smtClean="0"/>
              <a:t>20</a:t>
            </a:fld>
            <a:endParaRPr lang="sv-SE"/>
          </a:p>
        </p:txBody>
      </p:sp>
    </p:spTree>
    <p:extLst>
      <p:ext uri="{BB962C8B-B14F-4D97-AF65-F5344CB8AC3E}">
        <p14:creationId xmlns:p14="http://schemas.microsoft.com/office/powerpoint/2010/main" val="2580110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Career</a:t>
            </a:r>
            <a:r>
              <a:rPr lang="sv-SE" b="1" dirty="0"/>
              <a:t> </a:t>
            </a:r>
            <a:r>
              <a:rPr lang="sv-SE" b="1" dirty="0" err="1"/>
              <a:t>counselling</a:t>
            </a:r>
            <a:r>
              <a:rPr lang="sv-SE" b="1" dirty="0"/>
              <a:t> service</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The </a:t>
            </a:r>
            <a:r>
              <a:rPr lang="sv-SE" baseline="0" dirty="0" err="1"/>
              <a:t>link</a:t>
            </a:r>
            <a:r>
              <a:rPr lang="sv-SE" baseline="0" dirty="0"/>
              <a:t> in the </a:t>
            </a:r>
            <a:r>
              <a:rPr lang="sv-SE" baseline="0" dirty="0" err="1"/>
              <a:t>header</a:t>
            </a:r>
            <a:r>
              <a:rPr lang="sv-SE" baseline="0" dirty="0"/>
              <a:t> </a:t>
            </a:r>
            <a:r>
              <a:rPr lang="sv-SE" baseline="0" dirty="0" err="1"/>
              <a:t>directs</a:t>
            </a:r>
            <a:r>
              <a:rPr lang="sv-SE" baseline="0" dirty="0"/>
              <a:t> to the </a:t>
            </a:r>
            <a:r>
              <a:rPr lang="sv-SE" dirty="0" err="1"/>
              <a:t>Career</a:t>
            </a:r>
            <a:r>
              <a:rPr lang="sv-SE" dirty="0"/>
              <a:t> </a:t>
            </a:r>
            <a:r>
              <a:rPr lang="sv-SE" dirty="0" err="1"/>
              <a:t>counselling</a:t>
            </a:r>
            <a:r>
              <a:rPr lang="sv-SE" dirty="0"/>
              <a:t> service</a:t>
            </a:r>
          </a:p>
          <a:p>
            <a:endParaRPr lang="sv-SE" dirty="0"/>
          </a:p>
          <a:p>
            <a:r>
              <a:rPr lang="sv-SE" dirty="0" err="1"/>
              <a:t>Career</a:t>
            </a:r>
            <a:r>
              <a:rPr lang="sv-SE" baseline="0" dirty="0"/>
              <a:t> </a:t>
            </a:r>
            <a:r>
              <a:rPr lang="sv-SE" baseline="0" dirty="0" err="1"/>
              <a:t>counselling</a:t>
            </a:r>
            <a:r>
              <a:rPr lang="sv-SE" baseline="0" dirty="0"/>
              <a:t> service </a:t>
            </a:r>
            <a:r>
              <a:rPr lang="sv-SE" baseline="0" dirty="0" err="1"/>
              <a:t>arranges</a:t>
            </a:r>
            <a:r>
              <a:rPr lang="sv-SE" baseline="0" dirty="0"/>
              <a:t> different</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Lectures</a:t>
            </a:r>
            <a:r>
              <a:rPr lang="sv-SE" sz="1200" b="0" i="0" kern="1200" dirty="0">
                <a:solidFill>
                  <a:schemeClr val="tx1"/>
                </a:solidFill>
                <a:effectLst/>
                <a:latin typeface="+mn-lt"/>
                <a:ea typeface="+mn-ea"/>
                <a:cs typeface="+mn-cs"/>
              </a:rPr>
              <a:t>, workshops och events,</a:t>
            </a:r>
            <a:r>
              <a:rPr lang="sv-SE" sz="1200" b="0" i="0" kern="1200" baseline="0" dirty="0">
                <a:solidFill>
                  <a:schemeClr val="tx1"/>
                </a:solidFill>
                <a:effectLst/>
                <a:latin typeface="+mn-lt"/>
                <a:ea typeface="+mn-ea"/>
                <a:cs typeface="+mn-cs"/>
              </a:rPr>
              <a:t> </a:t>
            </a:r>
            <a:r>
              <a:rPr lang="sv-SE" sz="1200" b="0" i="0" kern="1200" baseline="0" dirty="0" err="1">
                <a:solidFill>
                  <a:schemeClr val="tx1"/>
                </a:solidFill>
                <a:effectLst/>
                <a:latin typeface="+mn-lt"/>
                <a:ea typeface="+mn-ea"/>
                <a:cs typeface="+mn-cs"/>
              </a:rPr>
              <a:t>such</a:t>
            </a:r>
            <a:r>
              <a:rPr lang="sv-SE" sz="1200" b="0" i="0" kern="1200" baseline="0" dirty="0">
                <a:solidFill>
                  <a:schemeClr val="tx1"/>
                </a:solidFill>
                <a:effectLst/>
                <a:latin typeface="+mn-lt"/>
                <a:ea typeface="+mn-ea"/>
                <a:cs typeface="+mn-cs"/>
              </a:rPr>
              <a:t> as:</a:t>
            </a:r>
            <a:endParaRPr lang="sv-SE" sz="1200" b="0" i="0" kern="1200" dirty="0">
              <a:solidFill>
                <a:schemeClr val="tx1"/>
              </a:solidFill>
              <a:effectLst/>
              <a:latin typeface="+mn-lt"/>
              <a:ea typeface="+mn-ea"/>
              <a:cs typeface="+mn-cs"/>
            </a:endParaRPr>
          </a:p>
          <a:p>
            <a:pPr marL="171450" indent="-171450">
              <a:buFont typeface="Wingdings" panose="05000000000000000000" pitchFamily="2" charset="2"/>
              <a:buChar char="§"/>
            </a:pPr>
            <a:r>
              <a:rPr lang="sv-SE" sz="1200" b="0" i="0" kern="1200" dirty="0">
                <a:solidFill>
                  <a:schemeClr val="tx1"/>
                </a:solidFill>
                <a:effectLst/>
                <a:latin typeface="+mn-lt"/>
                <a:ea typeface="+mn-ea"/>
                <a:cs typeface="+mn-cs"/>
              </a:rPr>
              <a:t>CV-</a:t>
            </a:r>
            <a:r>
              <a:rPr lang="sv-SE" sz="1200" b="0" i="0" kern="1200" dirty="0" err="1">
                <a:solidFill>
                  <a:schemeClr val="tx1"/>
                </a:solidFill>
                <a:effectLst/>
                <a:latin typeface="+mn-lt"/>
                <a:ea typeface="+mn-ea"/>
                <a:cs typeface="+mn-cs"/>
              </a:rPr>
              <a:t>writing</a:t>
            </a:r>
            <a:r>
              <a:rPr lang="sv-SE" sz="1200" b="0" i="0" kern="1200" baseline="0" dirty="0">
                <a:solidFill>
                  <a:schemeClr val="tx1"/>
                </a:solidFill>
                <a:effectLst/>
                <a:latin typeface="+mn-lt"/>
                <a:ea typeface="+mn-ea"/>
                <a:cs typeface="+mn-cs"/>
              </a:rPr>
              <a:t> </a:t>
            </a:r>
            <a:r>
              <a:rPr lang="sv-SE" sz="1200" b="0" i="0" kern="1200" baseline="0" dirty="0" err="1">
                <a:solidFill>
                  <a:schemeClr val="tx1"/>
                </a:solidFill>
                <a:effectLst/>
                <a:latin typeface="+mn-lt"/>
                <a:ea typeface="+mn-ea"/>
                <a:cs typeface="+mn-cs"/>
              </a:rPr>
              <a:t>help</a:t>
            </a:r>
            <a:endParaRPr lang="sv-SE" sz="1200" b="0" i="0" kern="1200" dirty="0">
              <a:solidFill>
                <a:schemeClr val="tx1"/>
              </a:solidFill>
              <a:effectLst/>
              <a:latin typeface="+mn-lt"/>
              <a:ea typeface="+mn-ea"/>
              <a:cs typeface="+mn-cs"/>
            </a:endParaRPr>
          </a:p>
          <a:p>
            <a:pPr marL="171450" indent="-171450">
              <a:buFont typeface="Wingdings" panose="05000000000000000000" pitchFamily="2" charset="2"/>
              <a:buChar char="§"/>
            </a:pPr>
            <a:r>
              <a:rPr lang="sv-SE" sz="1200" b="0" i="0" kern="1200" dirty="0" err="1">
                <a:solidFill>
                  <a:schemeClr val="tx1"/>
                </a:solidFill>
                <a:effectLst/>
                <a:latin typeface="+mn-lt"/>
                <a:ea typeface="+mn-ea"/>
                <a:cs typeface="+mn-cs"/>
              </a:rPr>
              <a:t>career</a:t>
            </a:r>
            <a:r>
              <a:rPr lang="sv-SE" sz="1200" b="0" i="0" kern="1200" baseline="0" dirty="0">
                <a:solidFill>
                  <a:schemeClr val="tx1"/>
                </a:solidFill>
                <a:effectLst/>
                <a:latin typeface="+mn-lt"/>
                <a:ea typeface="+mn-ea"/>
                <a:cs typeface="+mn-cs"/>
              </a:rPr>
              <a:t> </a:t>
            </a:r>
            <a:r>
              <a:rPr lang="sv-SE" sz="1200" b="0" i="0" kern="1200" baseline="0" dirty="0" err="1">
                <a:solidFill>
                  <a:schemeClr val="tx1"/>
                </a:solidFill>
                <a:effectLst/>
                <a:latin typeface="+mn-lt"/>
                <a:ea typeface="+mn-ea"/>
                <a:cs typeface="+mn-cs"/>
              </a:rPr>
              <a:t>course</a:t>
            </a:r>
            <a:endParaRPr lang="sv-SE" sz="1200" b="0" i="0" kern="1200" dirty="0">
              <a:solidFill>
                <a:schemeClr val="tx1"/>
              </a:solidFill>
              <a:effectLst/>
              <a:latin typeface="+mn-lt"/>
              <a:ea typeface="+mn-ea"/>
              <a:cs typeface="+mn-cs"/>
            </a:endParaRPr>
          </a:p>
          <a:p>
            <a:pPr marL="171450" indent="-171450">
              <a:buFont typeface="Wingdings" panose="05000000000000000000" pitchFamily="2" charset="2"/>
              <a:buChar char="§"/>
            </a:pPr>
            <a:r>
              <a:rPr lang="sv-SE" sz="1200" b="0" i="0" kern="1200" dirty="0" err="1">
                <a:solidFill>
                  <a:schemeClr val="tx1"/>
                </a:solidFill>
                <a:effectLst/>
                <a:latin typeface="+mn-lt"/>
                <a:ea typeface="+mn-ea"/>
                <a:cs typeface="+mn-cs"/>
              </a:rPr>
              <a:t>interview</a:t>
            </a:r>
            <a:r>
              <a:rPr lang="sv-SE" sz="1200" b="0" i="0" kern="1200" baseline="0" dirty="0">
                <a:solidFill>
                  <a:schemeClr val="tx1"/>
                </a:solidFill>
                <a:effectLst/>
                <a:latin typeface="+mn-lt"/>
                <a:ea typeface="+mn-ea"/>
                <a:cs typeface="+mn-cs"/>
              </a:rPr>
              <a:t> </a:t>
            </a:r>
            <a:r>
              <a:rPr lang="sv-SE" sz="1200" b="0" i="0" kern="1200" baseline="0" dirty="0" err="1">
                <a:solidFill>
                  <a:schemeClr val="tx1"/>
                </a:solidFill>
                <a:effectLst/>
                <a:latin typeface="+mn-lt"/>
                <a:ea typeface="+mn-ea"/>
                <a:cs typeface="+mn-cs"/>
              </a:rPr>
              <a:t>training</a:t>
            </a:r>
            <a:r>
              <a:rPr lang="sv-SE" sz="1200" b="0" i="0" kern="1200" baseline="0" dirty="0">
                <a:solidFill>
                  <a:schemeClr val="tx1"/>
                </a:solidFill>
                <a:effectLst/>
                <a:latin typeface="+mn-lt"/>
                <a:ea typeface="+mn-ea"/>
                <a:cs typeface="+mn-cs"/>
              </a:rPr>
              <a:t> and </a:t>
            </a:r>
            <a:r>
              <a:rPr lang="sv-SE" sz="1200" b="0" i="0" kern="1200" baseline="0" dirty="0" err="1">
                <a:solidFill>
                  <a:schemeClr val="tx1"/>
                </a:solidFill>
                <a:effectLst/>
                <a:latin typeface="+mn-lt"/>
                <a:ea typeface="+mn-ea"/>
                <a:cs typeface="+mn-cs"/>
              </a:rPr>
              <a:t>lectures</a:t>
            </a:r>
            <a:endParaRPr lang="sv-SE" sz="1200" b="0" i="0" kern="1200" dirty="0">
              <a:solidFill>
                <a:schemeClr val="tx1"/>
              </a:solidFill>
              <a:effectLst/>
              <a:latin typeface="+mn-lt"/>
              <a:ea typeface="+mn-ea"/>
              <a:cs typeface="+mn-cs"/>
            </a:endParaRPr>
          </a:p>
          <a:p>
            <a:pPr marL="171450" indent="-171450">
              <a:buFont typeface="Wingdings" panose="05000000000000000000" pitchFamily="2" charset="2"/>
              <a:buChar char="§"/>
            </a:pPr>
            <a:r>
              <a:rPr lang="sv-SE" sz="1200" b="0" i="0" kern="1200" dirty="0" err="1">
                <a:solidFill>
                  <a:schemeClr val="tx1"/>
                </a:solidFill>
                <a:effectLst/>
                <a:latin typeface="+mn-lt"/>
                <a:ea typeface="+mn-ea"/>
                <a:cs typeface="+mn-cs"/>
              </a:rPr>
              <a:t>your</a:t>
            </a:r>
            <a:r>
              <a:rPr lang="sv-SE" sz="1200" b="0" i="0" kern="1200" baseline="0" dirty="0">
                <a:solidFill>
                  <a:schemeClr val="tx1"/>
                </a:solidFill>
                <a:effectLst/>
                <a:latin typeface="+mn-lt"/>
                <a:ea typeface="+mn-ea"/>
                <a:cs typeface="+mn-cs"/>
              </a:rPr>
              <a:t> personal </a:t>
            </a:r>
            <a:r>
              <a:rPr lang="sv-SE" sz="1200" b="0" i="0" kern="1200" baseline="0" dirty="0" err="1">
                <a:solidFill>
                  <a:schemeClr val="tx1"/>
                </a:solidFill>
                <a:effectLst/>
                <a:latin typeface="+mn-lt"/>
                <a:ea typeface="+mn-ea"/>
                <a:cs typeface="+mn-cs"/>
              </a:rPr>
              <a:t>trademark</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lecture</a:t>
            </a:r>
            <a:endParaRPr lang="sv-SE" sz="1200" b="0" i="0" kern="1200" dirty="0">
              <a:solidFill>
                <a:schemeClr val="tx1"/>
              </a:solidFill>
              <a:effectLst/>
              <a:latin typeface="+mn-lt"/>
              <a:ea typeface="+mn-ea"/>
              <a:cs typeface="+mn-cs"/>
            </a:endParaRPr>
          </a:p>
          <a:p>
            <a:pPr marL="171450" indent="-171450">
              <a:buFont typeface="Wingdings" panose="05000000000000000000" pitchFamily="2" charset="2"/>
              <a:buChar char="§"/>
            </a:pPr>
            <a:r>
              <a:rPr lang="sv-SE" sz="1200" b="0" i="0" kern="1200" dirty="0">
                <a:solidFill>
                  <a:schemeClr val="tx1"/>
                </a:solidFill>
                <a:effectLst/>
                <a:latin typeface="+mn-lt"/>
                <a:ea typeface="+mn-ea"/>
                <a:cs typeface="+mn-cs"/>
              </a:rPr>
              <a:t>LinkedIn – </a:t>
            </a:r>
            <a:r>
              <a:rPr lang="sv-SE" sz="1200" b="0" i="0" kern="1200" dirty="0" err="1">
                <a:solidFill>
                  <a:schemeClr val="tx1"/>
                </a:solidFill>
                <a:effectLst/>
                <a:latin typeface="+mn-lt"/>
                <a:ea typeface="+mn-ea"/>
                <a:cs typeface="+mn-cs"/>
              </a:rPr>
              <a:t>lecture</a:t>
            </a:r>
            <a:r>
              <a:rPr lang="sv-SE" sz="1200" b="0" i="0" kern="1200" dirty="0">
                <a:solidFill>
                  <a:schemeClr val="tx1"/>
                </a:solidFill>
                <a:effectLst/>
                <a:latin typeface="+mn-lt"/>
                <a:ea typeface="+mn-ea"/>
                <a:cs typeface="+mn-cs"/>
              </a:rPr>
              <a:t> and workshop</a:t>
            </a:r>
          </a:p>
          <a:p>
            <a:endParaRPr lang="sv-SE" dirty="0"/>
          </a:p>
          <a:p>
            <a:r>
              <a:rPr lang="sv-SE" dirty="0"/>
              <a:t>Students </a:t>
            </a:r>
            <a:r>
              <a:rPr lang="sv-SE" dirty="0" err="1"/>
              <a:t>also</a:t>
            </a:r>
            <a:r>
              <a:rPr lang="sv-SE" dirty="0"/>
              <a:t> </a:t>
            </a:r>
            <a:r>
              <a:rPr lang="sv-SE" dirty="0" err="1"/>
              <a:t>have</a:t>
            </a:r>
            <a:r>
              <a:rPr lang="sv-SE" dirty="0"/>
              <a:t> the </a:t>
            </a:r>
            <a:r>
              <a:rPr lang="sv-SE" dirty="0" err="1"/>
              <a:t>opportunity</a:t>
            </a:r>
            <a:r>
              <a:rPr lang="sv-SE" baseline="0" dirty="0"/>
              <a:t> to </a:t>
            </a:r>
            <a:r>
              <a:rPr lang="sv-SE" baseline="0" dirty="0" err="1"/>
              <a:t>meet</a:t>
            </a:r>
            <a:r>
              <a:rPr lang="sv-SE" baseline="0" dirty="0"/>
              <a:t> a </a:t>
            </a:r>
            <a:r>
              <a:rPr lang="sv-SE" baseline="0" dirty="0" err="1"/>
              <a:t>career</a:t>
            </a:r>
            <a:r>
              <a:rPr lang="sv-SE" baseline="0" dirty="0"/>
              <a:t> </a:t>
            </a:r>
            <a:r>
              <a:rPr lang="sv-SE" baseline="0" dirty="0" err="1"/>
              <a:t>counsellor</a:t>
            </a:r>
            <a:r>
              <a:rPr lang="sv-SE" baseline="0" dirty="0"/>
              <a:t>.</a:t>
            </a:r>
            <a:endParaRPr lang="sv-SE"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21</a:t>
            </a:fld>
            <a:endParaRPr lang="sv-SE"/>
          </a:p>
        </p:txBody>
      </p:sp>
    </p:spTree>
    <p:extLst>
      <p:ext uri="{BB962C8B-B14F-4D97-AF65-F5344CB8AC3E}">
        <p14:creationId xmlns:p14="http://schemas.microsoft.com/office/powerpoint/2010/main" val="405779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313" y="744538"/>
            <a:ext cx="6619875" cy="3724275"/>
          </a:xfrm>
        </p:spPr>
      </p:sp>
      <p:sp>
        <p:nvSpPr>
          <p:cNvPr id="3" name="Platshållare för anteckningar 2"/>
          <p:cNvSpPr>
            <a:spLocks noGrp="1"/>
          </p:cNvSpPr>
          <p:nvPr>
            <p:ph type="body" idx="1"/>
          </p:nvPr>
        </p:nvSpPr>
        <p:spPr/>
        <p:txBody>
          <a:bodyPr/>
          <a:lstStyle/>
          <a:p>
            <a:r>
              <a:rPr lang="sv-SE" b="1" dirty="0"/>
              <a:t>Student </a:t>
            </a:r>
            <a:r>
              <a:rPr lang="sv-SE" sz="1200" b="1" dirty="0">
                <a:latin typeface="+mj-lt"/>
              </a:rPr>
              <a:t>at the </a:t>
            </a:r>
            <a:r>
              <a:rPr lang="sv-SE" sz="1200" b="1" dirty="0" err="1">
                <a:latin typeface="+mj-lt"/>
              </a:rPr>
              <a:t>School</a:t>
            </a:r>
            <a:r>
              <a:rPr lang="sv-SE" sz="1200" b="1" dirty="0">
                <a:latin typeface="+mj-lt"/>
              </a:rPr>
              <a:t> </a:t>
            </a:r>
            <a:r>
              <a:rPr lang="sv-SE" sz="1200" b="1" dirty="0" err="1">
                <a:latin typeface="+mj-lt"/>
              </a:rPr>
              <a:t>of</a:t>
            </a:r>
            <a:r>
              <a:rPr lang="sv-SE" sz="1200" b="1" dirty="0">
                <a:latin typeface="+mj-lt"/>
              </a:rPr>
              <a:t> Business and </a:t>
            </a:r>
            <a:r>
              <a:rPr lang="sv-SE" sz="1200" b="1" dirty="0" err="1">
                <a:latin typeface="+mj-lt"/>
              </a:rPr>
              <a:t>Economics</a:t>
            </a:r>
            <a:endParaRPr lang="sv-SE" b="1" dirty="0"/>
          </a:p>
          <a:p>
            <a:endParaRPr lang="sv-SE" dirty="0"/>
          </a:p>
          <a:p>
            <a:r>
              <a:rPr lang="sv-SE" dirty="0" err="1"/>
              <a:t>Checklist</a:t>
            </a:r>
            <a:r>
              <a:rPr lang="sv-SE" dirty="0"/>
              <a:t> new student: https://lnu.se/en/student/new-student/ </a:t>
            </a:r>
          </a:p>
          <a:p>
            <a:r>
              <a:rPr lang="sv-SE" dirty="0"/>
              <a:t>Students </a:t>
            </a:r>
            <a:r>
              <a:rPr lang="sv-SE" dirty="0" err="1"/>
              <a:t>can</a:t>
            </a:r>
            <a:r>
              <a:rPr lang="sv-SE" dirty="0"/>
              <a:t> </a:t>
            </a:r>
            <a:r>
              <a:rPr lang="sv-SE" dirty="0" err="1"/>
              <a:t>find</a:t>
            </a:r>
            <a:r>
              <a:rPr lang="sv-SE" dirty="0"/>
              <a:t> the </a:t>
            </a:r>
            <a:r>
              <a:rPr lang="sv-SE" dirty="0" err="1"/>
              <a:t>following</a:t>
            </a:r>
            <a:r>
              <a:rPr lang="sv-SE" dirty="0"/>
              <a:t> information </a:t>
            </a:r>
            <a:r>
              <a:rPr lang="sv-SE" dirty="0" err="1"/>
              <a:t>here</a:t>
            </a:r>
            <a:r>
              <a:rPr lang="sv-SE" baseline="0" dirty="0"/>
              <a:t>:</a:t>
            </a:r>
          </a:p>
          <a:p>
            <a:pPr marL="171450" indent="-171450">
              <a:buFont typeface="Arial" panose="020B0604020202020204" pitchFamily="34" charset="0"/>
              <a:buChar char="•"/>
            </a:pPr>
            <a:r>
              <a:rPr lang="sv-SE" baseline="0" dirty="0" err="1"/>
              <a:t>Obtain</a:t>
            </a:r>
            <a:r>
              <a:rPr lang="sv-SE" baseline="0" dirty="0"/>
              <a:t> student </a:t>
            </a:r>
            <a:r>
              <a:rPr lang="sv-SE" baseline="0" dirty="0" err="1"/>
              <a:t>account</a:t>
            </a: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Register– </a:t>
            </a:r>
            <a:r>
              <a:rPr lang="en-US" b="0" i="0" dirty="0">
                <a:solidFill>
                  <a:srgbClr val="333333"/>
                </a:solidFill>
                <a:effectLst/>
                <a:latin typeface="Neue Helvetica"/>
              </a:rPr>
              <a:t>They can register for a course one week before the start of the course and during the week of the start of the course. </a:t>
            </a:r>
            <a:r>
              <a:rPr lang="sv-SE" b="0" i="0" baseline="0" dirty="0">
                <a:solidFill>
                  <a:srgbClr val="333333"/>
                </a:solidFill>
                <a:effectLst/>
                <a:latin typeface="Neue Helvetica"/>
              </a:rPr>
              <a:t>M</a:t>
            </a:r>
            <a:r>
              <a:rPr lang="sv-SE" baseline="0" dirty="0"/>
              <a:t>ust </a:t>
            </a:r>
            <a:r>
              <a:rPr lang="sv-SE" baseline="0" dirty="0" err="1"/>
              <a:t>have</a:t>
            </a:r>
            <a:r>
              <a:rPr lang="sv-SE" baseline="0" dirty="0"/>
              <a:t> a student </a:t>
            </a:r>
            <a:r>
              <a:rPr lang="sv-SE" baseline="0" dirty="0" err="1"/>
              <a:t>account</a:t>
            </a:r>
            <a:r>
              <a:rPr lang="sv-SE" baseline="0" dirty="0"/>
              <a:t> to register. If </a:t>
            </a:r>
            <a:r>
              <a:rPr lang="sv-SE" baseline="0" dirty="0" err="1"/>
              <a:t>they</a:t>
            </a:r>
            <a:r>
              <a:rPr lang="sv-SE" baseline="0" dirty="0"/>
              <a:t> </a:t>
            </a:r>
            <a:r>
              <a:rPr lang="sv-SE" baseline="0" dirty="0" err="1"/>
              <a:t>have</a:t>
            </a:r>
            <a:r>
              <a:rPr lang="sv-SE" baseline="0" dirty="0"/>
              <a:t> </a:t>
            </a:r>
            <a:r>
              <a:rPr lang="sv-SE" baseline="0" dirty="0" err="1"/>
              <a:t>any</a:t>
            </a:r>
            <a:r>
              <a:rPr lang="sv-SE" baseline="0" dirty="0"/>
              <a:t> problems </a:t>
            </a:r>
            <a:r>
              <a:rPr lang="sv-SE" baseline="0" dirty="0" err="1"/>
              <a:t>registering</a:t>
            </a:r>
            <a:r>
              <a:rPr lang="sv-SE" baseline="0" dirty="0"/>
              <a:t>, </a:t>
            </a:r>
            <a:r>
              <a:rPr lang="sv-SE" baseline="0" dirty="0" err="1"/>
              <a:t>direct</a:t>
            </a:r>
            <a:r>
              <a:rPr lang="sv-SE" baseline="0" dirty="0"/>
              <a:t> </a:t>
            </a:r>
            <a:r>
              <a:rPr lang="sv-SE" baseline="0" dirty="0" err="1"/>
              <a:t>them</a:t>
            </a:r>
            <a:r>
              <a:rPr lang="sv-SE" baseline="0" dirty="0"/>
              <a:t> to the </a:t>
            </a:r>
            <a:r>
              <a:rPr lang="sv-SE" baseline="0" dirty="0" err="1"/>
              <a:t>education</a:t>
            </a:r>
            <a:r>
              <a:rPr lang="sv-SE" baseline="0" dirty="0"/>
              <a:t> administration at </a:t>
            </a:r>
            <a:r>
              <a:rPr lang="sv-SE" sz="1200" b="0" dirty="0">
                <a:latin typeface="+mj-lt"/>
              </a:rPr>
              <a:t>the </a:t>
            </a:r>
            <a:r>
              <a:rPr lang="sv-SE" sz="1200" b="0" dirty="0" err="1">
                <a:latin typeface="+mj-lt"/>
              </a:rPr>
              <a:t>School</a:t>
            </a:r>
            <a:r>
              <a:rPr lang="sv-SE" sz="1200" b="0" dirty="0">
                <a:latin typeface="+mj-lt"/>
              </a:rPr>
              <a:t> </a:t>
            </a:r>
            <a:r>
              <a:rPr lang="sv-SE" sz="1200" b="0" dirty="0" err="1">
                <a:latin typeface="+mj-lt"/>
              </a:rPr>
              <a:t>of</a:t>
            </a:r>
            <a:r>
              <a:rPr lang="sv-SE" sz="1200" b="0" dirty="0">
                <a:latin typeface="+mj-lt"/>
              </a:rPr>
              <a:t> Business and </a:t>
            </a:r>
            <a:r>
              <a:rPr lang="sv-SE" sz="1200" b="0" dirty="0" err="1">
                <a:latin typeface="+mj-lt"/>
              </a:rPr>
              <a:t>Economics</a:t>
            </a:r>
            <a:r>
              <a:rPr lang="sv-SE" sz="1200" b="0" dirty="0">
                <a:latin typeface="+mj-lt"/>
              </a:rPr>
              <a:t> or email </a:t>
            </a:r>
            <a:r>
              <a:rPr lang="sv-SE" sz="1200" b="0" dirty="0" err="1">
                <a:latin typeface="+mj-lt"/>
              </a:rPr>
              <a:t>us</a:t>
            </a:r>
            <a:r>
              <a:rPr lang="sv-SE" sz="1200" b="0" dirty="0">
                <a:latin typeface="+mj-lt"/>
              </a:rPr>
              <a:t> at </a:t>
            </a:r>
            <a:r>
              <a:rPr lang="sv-SE" baseline="0" dirty="0"/>
              <a:t>ekonomihogskolan@lnu.se. The </a:t>
            </a:r>
            <a:r>
              <a:rPr lang="sv-SE" baseline="0" dirty="0" err="1"/>
              <a:t>next</a:t>
            </a:r>
            <a:r>
              <a:rPr lang="sv-SE" baseline="0" dirty="0"/>
              <a:t> </a:t>
            </a:r>
            <a:r>
              <a:rPr lang="sv-SE" baseline="0" dirty="0" err="1"/>
              <a:t>slide</a:t>
            </a:r>
            <a:r>
              <a:rPr lang="sv-SE" baseline="0" dirty="0"/>
              <a:t> shows </a:t>
            </a:r>
            <a:r>
              <a:rPr lang="sv-SE" baseline="0" dirty="0" err="1"/>
              <a:t>how</a:t>
            </a:r>
            <a:r>
              <a:rPr lang="sv-SE" baseline="0" dirty="0"/>
              <a:t> to get to the </a:t>
            </a:r>
            <a:r>
              <a:rPr lang="sv-SE" baseline="0" dirty="0" err="1"/>
              <a:t>registration</a:t>
            </a:r>
            <a:r>
              <a:rPr lang="sv-SE" baseline="0" dirty="0"/>
              <a:t>. </a:t>
            </a:r>
          </a:p>
          <a:p>
            <a:endParaRPr lang="sv-SE" baseline="0" dirty="0"/>
          </a:p>
          <a:p>
            <a:r>
              <a:rPr lang="sv-SE" baseline="0" dirty="0" err="1"/>
              <a:t>Other</a:t>
            </a:r>
            <a:r>
              <a:rPr lang="sv-SE" baseline="0" dirty="0"/>
              <a:t> </a:t>
            </a:r>
            <a:r>
              <a:rPr lang="sv-SE" baseline="0" dirty="0" err="1"/>
              <a:t>useful</a:t>
            </a:r>
            <a:r>
              <a:rPr lang="sv-SE" baseline="0" dirty="0"/>
              <a:t> information:</a:t>
            </a:r>
          </a:p>
          <a:p>
            <a:pPr marL="171450" indent="-171450">
              <a:buFont typeface="Arial" panose="020B0604020202020204" pitchFamily="34" charset="0"/>
              <a:buChar char="•"/>
            </a:pPr>
            <a:r>
              <a:rPr lang="sv-SE" baseline="0" dirty="0"/>
              <a:t>Studentweb</a:t>
            </a:r>
          </a:p>
          <a:p>
            <a:pPr marL="171450" indent="-171450">
              <a:buFont typeface="Arial" panose="020B0604020202020204" pitchFamily="34" charset="0"/>
              <a:buChar char="•"/>
            </a:pPr>
            <a:r>
              <a:rPr lang="sv-SE" baseline="0" dirty="0"/>
              <a:t>Email</a:t>
            </a:r>
          </a:p>
          <a:p>
            <a:pPr marL="171450" indent="-171450">
              <a:buFont typeface="Arial" panose="020B0604020202020204" pitchFamily="34" charset="0"/>
              <a:buChar char="•"/>
            </a:pPr>
            <a:r>
              <a:rPr lang="sv-SE" baseline="0" dirty="0"/>
              <a:t>LNU </a:t>
            </a:r>
            <a:r>
              <a:rPr lang="sv-SE" baseline="0" dirty="0" err="1"/>
              <a:t>card</a:t>
            </a:r>
            <a:r>
              <a:rPr lang="sv-SE" baseline="0" dirty="0"/>
              <a:t> </a:t>
            </a:r>
          </a:p>
          <a:p>
            <a:pPr marL="0" indent="0">
              <a:buFont typeface="Arial" panose="020B0604020202020204" pitchFamily="34" charset="0"/>
              <a:buNone/>
            </a:pPr>
            <a:endParaRPr lang="sv-SE" baseline="0"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2</a:t>
            </a:fld>
            <a:endParaRPr lang="sv-SE"/>
          </a:p>
        </p:txBody>
      </p:sp>
    </p:spTree>
    <p:extLst>
      <p:ext uri="{BB962C8B-B14F-4D97-AF65-F5344CB8AC3E}">
        <p14:creationId xmlns:p14="http://schemas.microsoft.com/office/powerpoint/2010/main" val="1857716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support for your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a student and have some form of disability, it is possible for you to get pedagogical support during your studies. Examples of such help are, help taking notes, sign language interpreter or extended time at examination sittings. Contact via </a:t>
            </a:r>
            <a:r>
              <a:rPr lang="sv-SE" baseline="0" dirty="0"/>
              <a:t>– funksam@lnu.se</a:t>
            </a:r>
          </a:p>
          <a:p>
            <a:pPr marL="0" indent="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Link in the </a:t>
            </a:r>
            <a:r>
              <a:rPr lang="sv-SE" baseline="0" dirty="0" err="1"/>
              <a:t>picture</a:t>
            </a:r>
            <a:r>
              <a:rPr lang="sv-SE" baseline="0" dirty="0"/>
              <a:t> for </a:t>
            </a:r>
            <a:r>
              <a:rPr lang="sv-SE" baseline="0" dirty="0" err="1"/>
              <a:t>more</a:t>
            </a:r>
            <a:r>
              <a:rPr lang="sv-SE" baseline="0" dirty="0"/>
              <a:t> information.</a:t>
            </a:r>
            <a:endParaRPr lang="sv-SE"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22</a:t>
            </a:fld>
            <a:endParaRPr lang="sv-SE"/>
          </a:p>
        </p:txBody>
      </p:sp>
    </p:spTree>
    <p:extLst>
      <p:ext uri="{BB962C8B-B14F-4D97-AF65-F5344CB8AC3E}">
        <p14:creationId xmlns:p14="http://schemas.microsoft.com/office/powerpoint/2010/main" val="4105116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313" y="744538"/>
            <a:ext cx="6619875" cy="3724275"/>
          </a:xfrm>
        </p:spPr>
      </p:sp>
      <p:sp>
        <p:nvSpPr>
          <p:cNvPr id="3" name="Platshållare för anteckningar 2"/>
          <p:cNvSpPr>
            <a:spLocks noGrp="1"/>
          </p:cNvSpPr>
          <p:nvPr>
            <p:ph type="body" idx="1"/>
          </p:nvPr>
        </p:nvSpPr>
        <p:spPr/>
        <p:txBody>
          <a:bodyPr/>
          <a:lstStyle/>
          <a:p>
            <a:r>
              <a:rPr lang="sv-SE" sz="1200" b="1" dirty="0"/>
              <a:t>The University </a:t>
            </a:r>
            <a:r>
              <a:rPr lang="sv-SE" sz="1200" b="1" dirty="0" err="1"/>
              <a:t>Library</a:t>
            </a:r>
            <a:r>
              <a:rPr lang="sv-SE" sz="1200" b="1" dirty="0"/>
              <a:t> and </a:t>
            </a:r>
            <a:r>
              <a:rPr lang="sv-SE" sz="1200" b="1" dirty="0" err="1"/>
              <a:t>Academic</a:t>
            </a:r>
            <a:r>
              <a:rPr lang="sv-SE" sz="1200" b="1" dirty="0"/>
              <a:t> Support Centre</a:t>
            </a:r>
          </a:p>
          <a:p>
            <a:endParaRPr lang="sv-SE" sz="1200" b="1"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At the </a:t>
            </a:r>
            <a:r>
              <a:rPr lang="sv-SE" sz="1200" b="1" kern="1200" dirty="0" err="1">
                <a:solidFill>
                  <a:schemeClr val="tx1"/>
                </a:solidFill>
                <a:effectLst/>
                <a:latin typeface="+mn-lt"/>
                <a:ea typeface="+mn-ea"/>
                <a:cs typeface="+mn-cs"/>
              </a:rPr>
              <a:t>university</a:t>
            </a:r>
            <a:r>
              <a:rPr lang="sv-SE" sz="1200" b="1" kern="1200" dirty="0">
                <a:solidFill>
                  <a:schemeClr val="tx1"/>
                </a:solidFill>
                <a:effectLst/>
                <a:latin typeface="+mn-lt"/>
                <a:ea typeface="+mn-ea"/>
                <a:cs typeface="+mn-cs"/>
              </a:rPr>
              <a:t> </a:t>
            </a:r>
            <a:r>
              <a:rPr lang="sv-SE" sz="1200" b="1" kern="1200" dirty="0" err="1">
                <a:solidFill>
                  <a:schemeClr val="tx1"/>
                </a:solidFill>
                <a:effectLst/>
                <a:latin typeface="+mn-lt"/>
                <a:ea typeface="+mn-ea"/>
                <a:cs typeface="+mn-cs"/>
              </a:rPr>
              <a:t>library</a:t>
            </a:r>
            <a:r>
              <a:rPr lang="sv-SE" sz="1200" b="1"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there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 </a:t>
            </a:r>
            <a:r>
              <a:rPr lang="sv-SE" sz="1200" kern="1200" dirty="0" err="1">
                <a:solidFill>
                  <a:schemeClr val="tx1"/>
                </a:solidFill>
                <a:effectLst/>
                <a:latin typeface="+mn-lt"/>
                <a:ea typeface="+mn-ea"/>
                <a:cs typeface="+mn-cs"/>
              </a:rPr>
              <a:t>number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places</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study</a:t>
            </a:r>
            <a:r>
              <a:rPr lang="sv-SE" sz="1200" kern="1200" dirty="0">
                <a:solidFill>
                  <a:schemeClr val="tx1"/>
                </a:solidFill>
                <a:effectLst/>
                <a:latin typeface="+mn-lt"/>
                <a:ea typeface="+mn-ea"/>
                <a:cs typeface="+mn-cs"/>
              </a:rPr>
              <a:t> and </a:t>
            </a:r>
            <a:r>
              <a:rPr lang="sv-SE" sz="1200" kern="1200" dirty="0" err="1">
                <a:solidFill>
                  <a:schemeClr val="tx1"/>
                </a:solidFill>
                <a:effectLst/>
                <a:latin typeface="+mn-lt"/>
                <a:ea typeface="+mn-ea"/>
                <a:cs typeface="+mn-cs"/>
              </a:rPr>
              <a:t>group</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rooms</a:t>
            </a:r>
            <a:r>
              <a:rPr lang="sv-SE" sz="1200" kern="1200" dirty="0">
                <a:solidFill>
                  <a:schemeClr val="tx1"/>
                </a:solidFill>
                <a:effectLst/>
                <a:latin typeface="+mn-lt"/>
                <a:ea typeface="+mn-ea"/>
                <a:cs typeface="+mn-cs"/>
              </a:rPr>
              <a:t>. A </a:t>
            </a:r>
            <a:r>
              <a:rPr lang="sv-SE" sz="1200" kern="1200" dirty="0" err="1">
                <a:solidFill>
                  <a:schemeClr val="tx1"/>
                </a:solidFill>
                <a:effectLst/>
                <a:latin typeface="+mn-lt"/>
                <a:ea typeface="+mn-ea"/>
                <a:cs typeface="+mn-cs"/>
              </a:rPr>
              <a:t>few</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the </a:t>
            </a:r>
            <a:r>
              <a:rPr lang="sv-SE" sz="1200" kern="1200" dirty="0" err="1">
                <a:solidFill>
                  <a:schemeClr val="tx1"/>
                </a:solidFill>
                <a:effectLst/>
                <a:latin typeface="+mn-lt"/>
                <a:ea typeface="+mn-ea"/>
                <a:cs typeface="+mn-cs"/>
              </a:rPr>
              <a:t>group</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rooms</a:t>
            </a:r>
            <a:r>
              <a:rPr lang="sv-SE" sz="1200" kern="1200" dirty="0">
                <a:solidFill>
                  <a:schemeClr val="tx1"/>
                </a:solidFill>
                <a:effectLst/>
                <a:latin typeface="+mn-lt"/>
                <a:ea typeface="+mn-ea"/>
                <a:cs typeface="+mn-cs"/>
              </a:rPr>
              <a:t> and </a:t>
            </a:r>
            <a:r>
              <a:rPr lang="sv-SE" sz="1200" kern="1200" dirty="0" err="1">
                <a:solidFill>
                  <a:schemeClr val="tx1"/>
                </a:solidFill>
                <a:effectLst/>
                <a:latin typeface="+mn-lt"/>
                <a:ea typeface="+mn-ea"/>
                <a:cs typeface="+mn-cs"/>
              </a:rPr>
              <a:t>study</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places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available</a:t>
            </a:r>
            <a:r>
              <a:rPr lang="sv-SE" sz="1200" kern="1200" dirty="0">
                <a:solidFill>
                  <a:schemeClr val="tx1"/>
                </a:solidFill>
                <a:effectLst/>
                <a:latin typeface="+mn-lt"/>
                <a:ea typeface="+mn-ea"/>
                <a:cs typeface="+mn-cs"/>
              </a:rPr>
              <a:t> for </a:t>
            </a:r>
            <a:r>
              <a:rPr lang="sv-SE" sz="1200" kern="1200" dirty="0" err="1">
                <a:solidFill>
                  <a:schemeClr val="tx1"/>
                </a:solidFill>
                <a:effectLst/>
                <a:latin typeface="+mn-lt"/>
                <a:ea typeface="+mn-ea"/>
                <a:cs typeface="+mn-cs"/>
              </a:rPr>
              <a:t>booking</a:t>
            </a:r>
            <a:r>
              <a:rPr lang="sv-SE" sz="1200" kern="1200" dirty="0">
                <a:solidFill>
                  <a:schemeClr val="tx1"/>
                </a:solidFill>
                <a:effectLst/>
                <a:latin typeface="+mn-lt"/>
                <a:ea typeface="+mn-ea"/>
                <a:cs typeface="+mn-cs"/>
              </a:rPr>
              <a:t> via the </a:t>
            </a:r>
            <a:r>
              <a:rPr lang="sv-SE" sz="1200" kern="1200" dirty="0" err="1">
                <a:solidFill>
                  <a:schemeClr val="tx1"/>
                </a:solidFill>
                <a:effectLst/>
                <a:latin typeface="+mn-lt"/>
                <a:ea typeface="+mn-ea"/>
                <a:cs typeface="+mn-cs"/>
              </a:rPr>
              <a:t>library</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webpage</a:t>
            </a:r>
            <a:r>
              <a:rPr lang="sv-SE" sz="1200" kern="1200" dirty="0">
                <a:solidFill>
                  <a:schemeClr val="tx1"/>
                </a:solidFill>
                <a:effectLst/>
                <a:latin typeface="+mn-lt"/>
                <a:ea typeface="+mn-ea"/>
                <a:cs typeface="+mn-cs"/>
              </a:rPr>
              <a:t> lnu.se/</a:t>
            </a:r>
            <a:r>
              <a:rPr lang="sv-SE" sz="1200" kern="1200" dirty="0" err="1">
                <a:solidFill>
                  <a:schemeClr val="tx1"/>
                </a:solidFill>
                <a:effectLst/>
                <a:latin typeface="+mn-lt"/>
                <a:ea typeface="+mn-ea"/>
                <a:cs typeface="+mn-cs"/>
              </a:rPr>
              <a:t>ub</a:t>
            </a:r>
            <a:r>
              <a:rPr lang="sv-SE" sz="1200" kern="1200" dirty="0">
                <a:solidFill>
                  <a:schemeClr val="tx1"/>
                </a:solidFill>
                <a:effectLst/>
                <a:latin typeface="+mn-lt"/>
                <a:ea typeface="+mn-ea"/>
                <a:cs typeface="+mn-cs"/>
              </a:rPr>
              <a:t>.  Contact via ub@lnu.se. Students </a:t>
            </a:r>
            <a:r>
              <a:rPr lang="sv-SE" sz="1200" kern="1200" dirty="0" err="1">
                <a:solidFill>
                  <a:schemeClr val="tx1"/>
                </a:solidFill>
                <a:effectLst/>
                <a:latin typeface="+mn-lt"/>
                <a:ea typeface="+mn-ea"/>
                <a:cs typeface="+mn-cs"/>
              </a:rPr>
              <a:t>can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also</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recieve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search</a:t>
            </a:r>
            <a:r>
              <a:rPr lang="sv-SE" sz="1200" kern="1200" dirty="0">
                <a:solidFill>
                  <a:schemeClr val="tx1"/>
                </a:solidFill>
                <a:effectLst/>
                <a:latin typeface="+mn-lt"/>
                <a:ea typeface="+mn-ea"/>
                <a:cs typeface="+mn-cs"/>
              </a:rPr>
              <a:t> and </a:t>
            </a:r>
            <a:r>
              <a:rPr lang="sv-SE" sz="1200" kern="1200" dirty="0" err="1">
                <a:solidFill>
                  <a:schemeClr val="tx1"/>
                </a:solidFill>
                <a:effectLst/>
                <a:latin typeface="+mn-lt"/>
                <a:ea typeface="+mn-ea"/>
                <a:cs typeface="+mn-cs"/>
              </a:rPr>
              <a:t>writing</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assistance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link</a:t>
            </a:r>
            <a:r>
              <a:rPr lang="sv-SE" sz="1200" kern="1200" dirty="0">
                <a:solidFill>
                  <a:schemeClr val="tx1"/>
                </a:solidFill>
                <a:effectLst/>
                <a:latin typeface="+mn-lt"/>
                <a:ea typeface="+mn-ea"/>
                <a:cs typeface="+mn-cs"/>
              </a:rPr>
              <a:t> in </a:t>
            </a:r>
            <a:r>
              <a:rPr lang="sv-SE" sz="1200" kern="1200" dirty="0" err="1">
                <a:solidFill>
                  <a:schemeClr val="tx1"/>
                </a:solidFill>
                <a:effectLst/>
                <a:latin typeface="+mn-lt"/>
                <a:ea typeface="+mn-ea"/>
                <a:cs typeface="+mn-cs"/>
              </a:rPr>
              <a:t>picture</a:t>
            </a:r>
            <a:r>
              <a:rPr lang="sv-SE" sz="1200" kern="1200" dirty="0">
                <a:solidFill>
                  <a:schemeClr val="tx1"/>
                </a:solidFill>
                <a:effectLst/>
                <a:latin typeface="+mn-lt"/>
                <a:ea typeface="+mn-ea"/>
                <a:cs typeface="+mn-cs"/>
              </a:rPr>
              <a:t>). </a:t>
            </a:r>
          </a:p>
          <a:p>
            <a:endParaRPr lang="sv-SE"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At </a:t>
            </a:r>
            <a:r>
              <a:rPr lang="sv-SE" sz="1200" b="1" i="0" kern="1200" dirty="0">
                <a:solidFill>
                  <a:schemeClr val="tx1"/>
                </a:solidFill>
                <a:effectLst/>
                <a:latin typeface="+mn-lt"/>
                <a:ea typeface="+mn-ea"/>
                <a:cs typeface="+mn-cs"/>
              </a:rPr>
              <a:t>the </a:t>
            </a:r>
            <a:r>
              <a:rPr lang="sv-SE" sz="1200" b="1" i="0" kern="1200" dirty="0" err="1">
                <a:solidFill>
                  <a:schemeClr val="tx1"/>
                </a:solidFill>
                <a:effectLst/>
                <a:latin typeface="+mn-lt"/>
                <a:ea typeface="+mn-ea"/>
                <a:cs typeface="+mn-cs"/>
              </a:rPr>
              <a:t>academic</a:t>
            </a:r>
            <a:r>
              <a:rPr lang="sv-SE" sz="1200" b="1" i="0" kern="1200" dirty="0">
                <a:solidFill>
                  <a:schemeClr val="tx1"/>
                </a:solidFill>
                <a:effectLst/>
                <a:latin typeface="+mn-lt"/>
                <a:ea typeface="+mn-ea"/>
                <a:cs typeface="+mn-cs"/>
              </a:rPr>
              <a:t> support center </a:t>
            </a:r>
            <a:r>
              <a:rPr lang="sv-SE" sz="1200" b="0" i="0" kern="1200" dirty="0">
                <a:solidFill>
                  <a:schemeClr val="tx1"/>
                </a:solidFill>
                <a:effectLst/>
                <a:latin typeface="+mn-lt"/>
                <a:ea typeface="+mn-ea"/>
                <a:cs typeface="+mn-cs"/>
              </a:rPr>
              <a:t>students </a:t>
            </a:r>
            <a:r>
              <a:rPr lang="sv-SE" sz="1200" b="0" i="0" kern="1200" dirty="0" err="1">
                <a:solidFill>
                  <a:schemeClr val="tx1"/>
                </a:solidFill>
                <a:effectLst/>
                <a:latin typeface="+mn-lt"/>
                <a:ea typeface="+mn-ea"/>
                <a:cs typeface="+mn-cs"/>
              </a:rPr>
              <a:t>can</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recieve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guidance</a:t>
            </a:r>
            <a:r>
              <a:rPr lang="sv-SE" sz="1200" b="0" i="0" kern="1200" dirty="0">
                <a:solidFill>
                  <a:schemeClr val="tx1"/>
                </a:solidFill>
                <a:effectLst/>
                <a:latin typeface="+mn-lt"/>
                <a:ea typeface="+mn-ea"/>
                <a:cs typeface="+mn-cs"/>
              </a:rPr>
              <a:t> in </a:t>
            </a:r>
            <a:r>
              <a:rPr lang="sv-SE" sz="1200" b="0" i="0" kern="1200" dirty="0" err="1">
                <a:solidFill>
                  <a:schemeClr val="tx1"/>
                </a:solidFill>
                <a:effectLst/>
                <a:latin typeface="+mn-lt"/>
                <a:ea typeface="+mn-ea"/>
                <a:cs typeface="+mn-cs"/>
              </a:rPr>
              <a:t>matters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regarding</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academic</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writing</a:t>
            </a:r>
            <a:r>
              <a:rPr lang="sv-SE" sz="1200" b="0" i="0" kern="1200" dirty="0">
                <a:solidFill>
                  <a:schemeClr val="tx1"/>
                </a:solidFill>
                <a:effectLst/>
                <a:latin typeface="+mn-lt"/>
                <a:ea typeface="+mn-ea"/>
                <a:cs typeface="+mn-cs"/>
              </a:rPr>
              <a:t> and </a:t>
            </a:r>
            <a:r>
              <a:rPr lang="sv-SE" sz="1200" b="0" i="0" kern="1200" dirty="0" err="1">
                <a:solidFill>
                  <a:schemeClr val="tx1"/>
                </a:solidFill>
                <a:effectLst/>
                <a:latin typeface="+mn-lt"/>
                <a:ea typeface="+mn-ea"/>
                <a:cs typeface="+mn-cs"/>
              </a:rPr>
              <a:t>study</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techniques</a:t>
            </a:r>
            <a:r>
              <a:rPr lang="sv-SE" sz="1200" b="0" i="0" kern="1200" dirty="0">
                <a:solidFill>
                  <a:schemeClr val="tx1"/>
                </a:solidFill>
                <a:effectLst/>
                <a:latin typeface="+mn-lt"/>
                <a:ea typeface="+mn-ea"/>
                <a:cs typeface="+mn-cs"/>
              </a:rPr>
              <a:t>, in </a:t>
            </a:r>
            <a:r>
              <a:rPr lang="sv-SE" sz="1200" b="0" i="0" kern="1200" dirty="0" err="1">
                <a:solidFill>
                  <a:schemeClr val="tx1"/>
                </a:solidFill>
                <a:effectLst/>
                <a:latin typeface="+mn-lt"/>
                <a:ea typeface="+mn-ea"/>
                <a:cs typeface="+mn-cs"/>
              </a:rPr>
              <a:t>swedish</a:t>
            </a:r>
            <a:r>
              <a:rPr lang="sv-SE" sz="1200" b="0" i="0" kern="1200" dirty="0">
                <a:solidFill>
                  <a:schemeClr val="tx1"/>
                </a:solidFill>
                <a:effectLst/>
                <a:latin typeface="+mn-lt"/>
                <a:ea typeface="+mn-ea"/>
                <a:cs typeface="+mn-cs"/>
              </a:rPr>
              <a:t> and </a:t>
            </a:r>
            <a:r>
              <a:rPr lang="sv-SE" sz="1200" b="0" i="0" kern="1200" dirty="0" err="1">
                <a:solidFill>
                  <a:schemeClr val="tx1"/>
                </a:solidFill>
                <a:effectLst/>
                <a:latin typeface="+mn-lt"/>
                <a:ea typeface="+mn-ea"/>
                <a:cs typeface="+mn-cs"/>
              </a:rPr>
              <a:t>english</a:t>
            </a:r>
            <a:r>
              <a:rPr lang="sv-SE" sz="1200" b="0" i="0" kern="1200" dirty="0">
                <a:solidFill>
                  <a:schemeClr val="tx1"/>
                </a:solidFill>
                <a:effectLst/>
                <a:latin typeface="+mn-lt"/>
                <a:ea typeface="+mn-ea"/>
                <a:cs typeface="+mn-cs"/>
              </a:rPr>
              <a:t>. </a:t>
            </a:r>
            <a:endParaRPr lang="sv-SE" sz="1200" b="1"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4970E7F1-1FC6-4112-B6DB-B43B092A1A34}" type="slidenum">
              <a:rPr lang="sv-SE" smtClean="0"/>
              <a:t>23</a:t>
            </a:fld>
            <a:endParaRPr lang="sv-SE"/>
          </a:p>
        </p:txBody>
      </p:sp>
    </p:spTree>
    <p:extLst>
      <p:ext uri="{BB962C8B-B14F-4D97-AF65-F5344CB8AC3E}">
        <p14:creationId xmlns:p14="http://schemas.microsoft.com/office/powerpoint/2010/main" val="4075232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313" y="744538"/>
            <a:ext cx="6619875" cy="3724275"/>
          </a:xfrm>
        </p:spPr>
      </p:sp>
      <p:sp>
        <p:nvSpPr>
          <p:cNvPr id="3" name="Platshållare för anteckningar 2"/>
          <p:cNvSpPr>
            <a:spLocks noGrp="1"/>
          </p:cNvSpPr>
          <p:nvPr>
            <p:ph type="body" idx="1"/>
          </p:nvPr>
        </p:nvSpPr>
        <p:spPr/>
        <p:txBody>
          <a:bodyPr/>
          <a:lstStyle/>
          <a:p>
            <a:r>
              <a:rPr lang="sv-SE" b="1" dirty="0"/>
              <a:t>Student Welfare</a:t>
            </a:r>
            <a:r>
              <a:rPr lang="sv-SE" b="1" baseline="0" dirty="0"/>
              <a:t> Office</a:t>
            </a:r>
            <a:endParaRPr lang="sv-SE" b="1" dirty="0"/>
          </a:p>
          <a:p>
            <a:endParaRPr lang="sv-SE" dirty="0"/>
          </a:p>
          <a:p>
            <a:r>
              <a:rPr lang="sv-SE" dirty="0"/>
              <a:t>The Student</a:t>
            </a:r>
            <a:r>
              <a:rPr lang="sv-SE" baseline="0" dirty="0"/>
              <a:t> Welfare Office </a:t>
            </a:r>
            <a:r>
              <a:rPr lang="sv-SE" baseline="0" dirty="0" err="1"/>
              <a:t>organises</a:t>
            </a:r>
            <a:r>
              <a:rPr lang="sv-SE" baseline="0" dirty="0"/>
              <a:t> </a:t>
            </a:r>
            <a:r>
              <a:rPr lang="sv-SE" baseline="0" dirty="0" err="1"/>
              <a:t>several</a:t>
            </a:r>
            <a:r>
              <a:rPr lang="sv-SE" baseline="0" dirty="0"/>
              <a:t> different </a:t>
            </a:r>
            <a:r>
              <a:rPr lang="sv-SE" baseline="0" dirty="0" err="1"/>
              <a:t>classes</a:t>
            </a:r>
            <a:r>
              <a:rPr lang="sv-SE" baseline="0" dirty="0"/>
              <a:t> for students.</a:t>
            </a:r>
          </a:p>
          <a:p>
            <a:endParaRPr lang="sv-SE" baseline="0" dirty="0"/>
          </a:p>
          <a:p>
            <a:endParaRPr lang="sv-SE" baseline="0" dirty="0"/>
          </a:p>
          <a:p>
            <a:r>
              <a:rPr lang="sv-SE" baseline="0" dirty="0"/>
              <a:t>Visit the lnu.se page for the student </a:t>
            </a:r>
            <a:r>
              <a:rPr lang="sv-SE" baseline="0" dirty="0" err="1"/>
              <a:t>welfare</a:t>
            </a:r>
            <a:r>
              <a:rPr lang="sv-SE" baseline="0" dirty="0"/>
              <a:t> </a:t>
            </a:r>
            <a:r>
              <a:rPr lang="sv-SE" baseline="0" dirty="0" err="1"/>
              <a:t>office</a:t>
            </a:r>
            <a:r>
              <a:rPr lang="sv-SE" baseline="0" dirty="0"/>
              <a:t> for </a:t>
            </a:r>
            <a:r>
              <a:rPr lang="sv-SE" baseline="0" dirty="0" err="1"/>
              <a:t>contact</a:t>
            </a:r>
            <a:r>
              <a:rPr lang="sv-SE" baseline="0" dirty="0"/>
              <a:t> information - </a:t>
            </a:r>
            <a:r>
              <a:rPr lang="sv-SE" baseline="0" dirty="0" err="1"/>
              <a:t>webpage</a:t>
            </a:r>
            <a:r>
              <a:rPr lang="sv-SE" baseline="0" dirty="0"/>
              <a:t> (</a:t>
            </a:r>
            <a:r>
              <a:rPr lang="sv-SE" baseline="0" dirty="0" err="1"/>
              <a:t>link</a:t>
            </a:r>
            <a:r>
              <a:rPr lang="sv-SE" baseline="0" dirty="0"/>
              <a:t> in </a:t>
            </a:r>
            <a:r>
              <a:rPr lang="sv-SE" baseline="0" dirty="0" err="1"/>
              <a:t>slide</a:t>
            </a:r>
            <a:r>
              <a:rPr lang="sv-SE" baseline="0" dirty="0"/>
              <a:t>) </a:t>
            </a:r>
            <a:r>
              <a:rPr lang="sv-SE" dirty="0"/>
              <a:t>https://lnu.se/utbildning/under-studierna/studenthalsan/</a:t>
            </a:r>
          </a:p>
          <a:p>
            <a:endParaRPr lang="sv-SE" dirty="0"/>
          </a:p>
          <a:p>
            <a:r>
              <a:rPr lang="sv-SE" b="1" u="sng" dirty="0"/>
              <a:t>** </a:t>
            </a:r>
            <a:r>
              <a:rPr lang="sv-SE" b="1" u="sng" dirty="0" err="1"/>
              <a:t>You</a:t>
            </a:r>
            <a:r>
              <a:rPr lang="sv-SE" b="1" u="sng" dirty="0"/>
              <a:t> as a </a:t>
            </a:r>
            <a:r>
              <a:rPr lang="sv-SE" b="1" u="sng" dirty="0" err="1"/>
              <a:t>programme</a:t>
            </a:r>
            <a:r>
              <a:rPr lang="sv-SE" b="1" u="sng" dirty="0"/>
              <a:t> Director </a:t>
            </a:r>
            <a:r>
              <a:rPr lang="sv-SE" b="1" u="sng" dirty="0" err="1"/>
              <a:t>are</a:t>
            </a:r>
            <a:r>
              <a:rPr lang="sv-SE" b="1" u="sng" dirty="0"/>
              <a:t> </a:t>
            </a:r>
            <a:r>
              <a:rPr lang="sv-SE" b="1" u="sng" dirty="0" err="1"/>
              <a:t>encouraged</a:t>
            </a:r>
            <a:r>
              <a:rPr lang="sv-SE" b="1" u="sng" dirty="0"/>
              <a:t> to </a:t>
            </a:r>
            <a:r>
              <a:rPr lang="sv-SE" b="1" u="sng" dirty="0" err="1"/>
              <a:t>envite</a:t>
            </a:r>
            <a:r>
              <a:rPr lang="sv-SE" b="1" u="sng" dirty="0"/>
              <a:t> the Student Welfare Office to visit </a:t>
            </a:r>
            <a:r>
              <a:rPr lang="sv-SE" b="1" u="sng" dirty="0" err="1"/>
              <a:t>with</a:t>
            </a:r>
            <a:r>
              <a:rPr lang="sv-SE" b="1" u="sng" dirty="0"/>
              <a:t> </a:t>
            </a:r>
            <a:r>
              <a:rPr lang="sv-SE" b="1" u="sng" dirty="0" err="1"/>
              <a:t>your</a:t>
            </a:r>
            <a:r>
              <a:rPr lang="sv-SE" b="1" u="sng" dirty="0"/>
              <a:t> students in order to </a:t>
            </a:r>
            <a:r>
              <a:rPr lang="sv-SE" b="1" u="sng" dirty="0" err="1"/>
              <a:t>tell</a:t>
            </a:r>
            <a:r>
              <a:rPr lang="sv-SE" b="1" u="sng" dirty="0"/>
              <a:t> </a:t>
            </a:r>
            <a:r>
              <a:rPr lang="sv-SE" b="1" u="sng" dirty="0" err="1"/>
              <a:t>them</a:t>
            </a:r>
            <a:r>
              <a:rPr lang="sv-SE" b="1" u="sng" dirty="0"/>
              <a:t> </a:t>
            </a:r>
            <a:r>
              <a:rPr lang="sv-SE" b="1" u="sng" dirty="0" err="1"/>
              <a:t>about</a:t>
            </a:r>
            <a:r>
              <a:rPr lang="sv-SE" b="1" u="sng" dirty="0"/>
              <a:t> the support </a:t>
            </a:r>
            <a:r>
              <a:rPr lang="sv-SE" b="1" u="sng" dirty="0" err="1"/>
              <a:t>they</a:t>
            </a:r>
            <a:r>
              <a:rPr lang="sv-SE" b="1" u="sng" dirty="0"/>
              <a:t> </a:t>
            </a:r>
            <a:r>
              <a:rPr lang="sv-SE" b="1" u="sng" dirty="0" err="1"/>
              <a:t>can</a:t>
            </a:r>
            <a:r>
              <a:rPr lang="sv-SE" b="1" u="sng" dirty="0"/>
              <a:t> offer, </a:t>
            </a:r>
            <a:r>
              <a:rPr lang="sv-SE" b="1" u="sng" dirty="0" err="1"/>
              <a:t>through</a:t>
            </a:r>
            <a:r>
              <a:rPr lang="sv-SE" b="1" u="sng" dirty="0"/>
              <a:t> meetings and in </a:t>
            </a:r>
            <a:r>
              <a:rPr lang="sv-SE" b="1" u="sng" dirty="0" err="1"/>
              <a:t>groups</a:t>
            </a:r>
            <a:r>
              <a:rPr lang="sv-SE" b="1" u="sng" dirty="0"/>
              <a:t>, workshops etc. **</a:t>
            </a:r>
          </a:p>
          <a:p>
            <a:endParaRPr lang="sv-SE" dirty="0"/>
          </a:p>
          <a:p>
            <a:r>
              <a:rPr lang="sv-SE" dirty="0"/>
              <a:t>The Student Welfare Office </a:t>
            </a:r>
            <a:r>
              <a:rPr lang="sv-SE" dirty="0" err="1"/>
              <a:t>know</a:t>
            </a:r>
            <a:r>
              <a:rPr lang="sv-SE" dirty="0"/>
              <a:t> </a:t>
            </a:r>
            <a:r>
              <a:rPr lang="sv-SE" dirty="0" err="1"/>
              <a:t>that</a:t>
            </a:r>
            <a:r>
              <a:rPr lang="sv-SE" dirty="0"/>
              <a:t> </a:t>
            </a:r>
            <a:r>
              <a:rPr lang="sv-SE" dirty="0" err="1"/>
              <a:t>many</a:t>
            </a:r>
            <a:r>
              <a:rPr lang="sv-SE" dirty="0"/>
              <a:t> new students </a:t>
            </a:r>
            <a:r>
              <a:rPr lang="sv-SE" dirty="0" err="1"/>
              <a:t>find</a:t>
            </a:r>
            <a:r>
              <a:rPr lang="sv-SE" dirty="0"/>
              <a:t> the transition </a:t>
            </a:r>
            <a:r>
              <a:rPr lang="sv-SE" sz="1200" dirty="0"/>
              <a:t>to </a:t>
            </a:r>
            <a:r>
              <a:rPr lang="sv-SE" sz="1200" dirty="0" err="1"/>
              <a:t>higher</a:t>
            </a:r>
            <a:r>
              <a:rPr lang="sv-SE" sz="1200" dirty="0"/>
              <a:t> </a:t>
            </a:r>
            <a:r>
              <a:rPr lang="sv-SE" sz="1200" dirty="0" err="1"/>
              <a:t>educations</a:t>
            </a:r>
            <a:r>
              <a:rPr lang="sv-SE" sz="1200" dirty="0"/>
              <a:t> </a:t>
            </a:r>
            <a:r>
              <a:rPr lang="sv-SE" sz="1200" dirty="0" err="1"/>
              <a:t>difficult</a:t>
            </a:r>
            <a:r>
              <a:rPr lang="sv-SE" sz="1200" dirty="0"/>
              <a:t>. </a:t>
            </a:r>
            <a:r>
              <a:rPr lang="sv-SE" sz="1200" dirty="0" err="1"/>
              <a:t>That</a:t>
            </a:r>
            <a:r>
              <a:rPr lang="sv-SE" sz="1200" dirty="0"/>
              <a:t> is </a:t>
            </a:r>
            <a:r>
              <a:rPr lang="sv-SE" sz="1200" dirty="0" err="1"/>
              <a:t>why</a:t>
            </a:r>
            <a:r>
              <a:rPr lang="sv-SE" sz="1200" dirty="0"/>
              <a:t> </a:t>
            </a:r>
            <a:r>
              <a:rPr lang="sv-SE" sz="1200" dirty="0" err="1"/>
              <a:t>they</a:t>
            </a:r>
            <a:r>
              <a:rPr lang="sv-SE" sz="1200" dirty="0"/>
              <a:t> offer the </a:t>
            </a:r>
            <a:r>
              <a:rPr lang="sv-SE" sz="1200" dirty="0" err="1"/>
              <a:t>lecture</a:t>
            </a:r>
            <a:r>
              <a:rPr lang="sv-SE" sz="1200" dirty="0"/>
              <a:t> series </a:t>
            </a:r>
            <a:r>
              <a:rPr lang="en-US" sz="1200" b="1" i="1" dirty="0"/>
              <a:t>How to succeed with your studies </a:t>
            </a:r>
            <a:r>
              <a:rPr lang="en-US" sz="1200" b="0" i="0" dirty="0"/>
              <a:t>https://lnu.se/en/library/library-consultation/how-to-succeed-with-your-studies/</a:t>
            </a:r>
            <a:r>
              <a:rPr lang="en-US" sz="1200" b="1" i="1" dirty="0"/>
              <a:t>  </a:t>
            </a:r>
            <a:r>
              <a:rPr lang="en-US" sz="1200" dirty="0"/>
              <a:t>and</a:t>
            </a:r>
            <a:r>
              <a:rPr lang="en-US" sz="1200" b="1" i="1" dirty="0"/>
              <a:t> The academic support model </a:t>
            </a:r>
            <a:r>
              <a:rPr lang="en-US" sz="1200" b="0" i="0" dirty="0"/>
              <a:t>SI https://lnu.se/en/student/during-your-studies/student-counselling/si-pass-peer-assisted-study-sessions/</a:t>
            </a:r>
            <a:endParaRPr lang="sv-SE" b="0" i="0"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24</a:t>
            </a:fld>
            <a:endParaRPr lang="sv-SE"/>
          </a:p>
        </p:txBody>
      </p:sp>
    </p:spTree>
    <p:extLst>
      <p:ext uri="{BB962C8B-B14F-4D97-AF65-F5344CB8AC3E}">
        <p14:creationId xmlns:p14="http://schemas.microsoft.com/office/powerpoint/2010/main" val="183050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313" y="744538"/>
            <a:ext cx="6619875" cy="3724275"/>
          </a:xfrm>
        </p:spPr>
      </p:sp>
      <p:sp>
        <p:nvSpPr>
          <p:cNvPr id="3" name="Platshållare för anteckningar 2"/>
          <p:cNvSpPr>
            <a:spLocks noGrp="1"/>
          </p:cNvSpPr>
          <p:nvPr>
            <p:ph type="body" idx="1"/>
          </p:nvPr>
        </p:nvSpPr>
        <p:spPr/>
        <p:txBody>
          <a:bodyPr/>
          <a:lstStyle/>
          <a:p>
            <a:r>
              <a:rPr lang="sv-SE" dirty="0"/>
              <a:t>Get </a:t>
            </a:r>
            <a:r>
              <a:rPr lang="sv-SE" dirty="0" err="1"/>
              <a:t>involved</a:t>
            </a:r>
            <a:r>
              <a:rPr lang="sv-SE" dirty="0"/>
              <a:t> in </a:t>
            </a:r>
            <a:r>
              <a:rPr lang="sv-SE" dirty="0" err="1"/>
              <a:t>your</a:t>
            </a:r>
            <a:r>
              <a:rPr lang="sv-SE" dirty="0"/>
              <a:t> studies</a:t>
            </a:r>
          </a:p>
          <a:p>
            <a:endParaRPr lang="sv-SE" dirty="0"/>
          </a:p>
          <a:p>
            <a:endParaRPr lang="sv-SE" dirty="0"/>
          </a:p>
          <a:p>
            <a:r>
              <a:rPr lang="sv-SE" baseline="0" dirty="0" err="1"/>
              <a:t>Take</a:t>
            </a:r>
            <a:r>
              <a:rPr lang="sv-SE" baseline="0" dirty="0"/>
              <a:t> </a:t>
            </a:r>
            <a:r>
              <a:rPr lang="sv-SE" baseline="0" dirty="0" err="1"/>
              <a:t>your</a:t>
            </a:r>
            <a:r>
              <a:rPr lang="sv-SE" baseline="0" dirty="0"/>
              <a:t> </a:t>
            </a:r>
            <a:r>
              <a:rPr lang="sv-SE" baseline="0" dirty="0" err="1"/>
              <a:t>time</a:t>
            </a:r>
            <a:r>
              <a:rPr lang="sv-SE" baseline="0" dirty="0"/>
              <a:t> </a:t>
            </a:r>
            <a:r>
              <a:rPr lang="sv-SE" baseline="0" dirty="0" err="1"/>
              <a:t>filling</a:t>
            </a:r>
            <a:r>
              <a:rPr lang="sv-SE" baseline="0" dirty="0"/>
              <a:t> </a:t>
            </a:r>
            <a:r>
              <a:rPr lang="sv-SE" baseline="0" dirty="0" err="1"/>
              <a:t>out</a:t>
            </a:r>
            <a:r>
              <a:rPr lang="sv-SE" baseline="0" dirty="0"/>
              <a:t> </a:t>
            </a:r>
            <a:r>
              <a:rPr lang="sv-SE" baseline="0" dirty="0" err="1"/>
              <a:t>course</a:t>
            </a:r>
            <a:r>
              <a:rPr lang="sv-SE" baseline="0" dirty="0"/>
              <a:t> </a:t>
            </a:r>
            <a:r>
              <a:rPr lang="sv-SE" baseline="0" dirty="0" err="1"/>
              <a:t>evaluations</a:t>
            </a:r>
            <a:r>
              <a:rPr lang="sv-SE" baseline="0" dirty="0"/>
              <a:t>, it is </a:t>
            </a:r>
            <a:r>
              <a:rPr lang="sv-SE" baseline="0" dirty="0" err="1"/>
              <a:t>important</a:t>
            </a:r>
            <a:r>
              <a:rPr lang="sv-SE" baseline="0" dirty="0"/>
              <a:t> in </a:t>
            </a:r>
            <a:r>
              <a:rPr lang="sv-SE" baseline="0" dirty="0" err="1"/>
              <a:t>our</a:t>
            </a:r>
            <a:r>
              <a:rPr lang="sv-SE" baseline="0" dirty="0"/>
              <a:t> </a:t>
            </a:r>
            <a:r>
              <a:rPr lang="sv-SE" baseline="0" dirty="0" err="1"/>
              <a:t>quality</a:t>
            </a:r>
            <a:r>
              <a:rPr lang="sv-SE" baseline="0" dirty="0"/>
              <a:t> </a:t>
            </a:r>
            <a:r>
              <a:rPr lang="sv-SE" baseline="0" dirty="0" err="1"/>
              <a:t>work</a:t>
            </a:r>
            <a:r>
              <a:rPr lang="sv-SE" baseline="0" dirty="0"/>
              <a:t>. </a:t>
            </a:r>
          </a:p>
          <a:p>
            <a:endParaRPr lang="sv-SE" baseline="0" dirty="0"/>
          </a:p>
          <a:p>
            <a:r>
              <a:rPr lang="sv-SE" baseline="0" dirty="0"/>
              <a:t>Contact </a:t>
            </a:r>
            <a:r>
              <a:rPr lang="sv-SE" baseline="0" dirty="0" err="1"/>
              <a:t>your</a:t>
            </a:r>
            <a:r>
              <a:rPr lang="sv-SE" baseline="0" dirty="0"/>
              <a:t> </a:t>
            </a:r>
            <a:r>
              <a:rPr lang="sv-SE" baseline="0" dirty="0" err="1"/>
              <a:t>teacher</a:t>
            </a:r>
            <a:r>
              <a:rPr lang="sv-SE" baseline="0" dirty="0"/>
              <a:t> </a:t>
            </a:r>
            <a:r>
              <a:rPr lang="sv-SE" baseline="0" dirty="0" err="1"/>
              <a:t>if</a:t>
            </a:r>
            <a:r>
              <a:rPr lang="sv-SE" baseline="0" dirty="0"/>
              <a:t> </a:t>
            </a:r>
            <a:r>
              <a:rPr lang="sv-SE" baseline="0" dirty="0" err="1"/>
              <a:t>any</a:t>
            </a:r>
            <a:r>
              <a:rPr lang="sv-SE" baseline="0" dirty="0"/>
              <a:t> problems </a:t>
            </a:r>
            <a:r>
              <a:rPr lang="sv-SE" baseline="0" dirty="0" err="1"/>
              <a:t>should</a:t>
            </a:r>
            <a:r>
              <a:rPr lang="sv-SE" baseline="0" dirty="0"/>
              <a:t> </a:t>
            </a:r>
            <a:r>
              <a:rPr lang="sv-SE" baseline="0" dirty="0" err="1"/>
              <a:t>arise</a:t>
            </a:r>
            <a:r>
              <a:rPr lang="sv-SE" baseline="0" dirty="0"/>
              <a:t>. The </a:t>
            </a:r>
            <a:r>
              <a:rPr lang="sv-SE" baseline="0" dirty="0" err="1"/>
              <a:t>programme</a:t>
            </a:r>
            <a:r>
              <a:rPr lang="sv-SE" baseline="0" dirty="0"/>
              <a:t> </a:t>
            </a:r>
            <a:r>
              <a:rPr lang="sv-SE" baseline="0" dirty="0" err="1"/>
              <a:t>responsible</a:t>
            </a:r>
            <a:r>
              <a:rPr lang="sv-SE" baseline="0" dirty="0"/>
              <a:t> and Linnaeus Union </a:t>
            </a:r>
            <a:r>
              <a:rPr lang="sv-SE" baseline="0" dirty="0" err="1"/>
              <a:t>can</a:t>
            </a:r>
            <a:r>
              <a:rPr lang="sv-SE" baseline="0" dirty="0"/>
              <a:t> </a:t>
            </a:r>
            <a:r>
              <a:rPr lang="sv-SE" baseline="0" dirty="0" err="1"/>
              <a:t>also</a:t>
            </a:r>
            <a:r>
              <a:rPr lang="sv-SE" baseline="0" dirty="0"/>
              <a:t> </a:t>
            </a:r>
            <a:r>
              <a:rPr lang="sv-SE" baseline="0" dirty="0" err="1"/>
              <a:t>help</a:t>
            </a:r>
            <a:r>
              <a:rPr lang="sv-SE" baseline="0" dirty="0"/>
              <a:t>. </a:t>
            </a:r>
          </a:p>
          <a:p>
            <a:endParaRPr lang="sv-SE" baseline="0"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25</a:t>
            </a:fld>
            <a:endParaRPr lang="sv-SE"/>
          </a:p>
        </p:txBody>
      </p:sp>
    </p:spTree>
    <p:extLst>
      <p:ext uri="{BB962C8B-B14F-4D97-AF65-F5344CB8AC3E}">
        <p14:creationId xmlns:p14="http://schemas.microsoft.com/office/powerpoint/2010/main" val="1296042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Do not </a:t>
            </a:r>
            <a:r>
              <a:rPr lang="sv-SE" dirty="0" err="1"/>
              <a:t>forget</a:t>
            </a:r>
            <a:r>
              <a:rPr lang="sv-SE" dirty="0"/>
              <a:t> to </a:t>
            </a:r>
            <a:r>
              <a:rPr lang="sv-SE" dirty="0" err="1"/>
              <a:t>remind</a:t>
            </a:r>
            <a:r>
              <a:rPr lang="sv-SE" dirty="0"/>
              <a:t> the students to register </a:t>
            </a:r>
            <a:r>
              <a:rPr lang="sv-SE" dirty="0" err="1"/>
              <a:t>today</a:t>
            </a:r>
            <a:r>
              <a:rPr lang="sv-SE" dirty="0"/>
              <a:t>. </a:t>
            </a:r>
          </a:p>
        </p:txBody>
      </p:sp>
      <p:sp>
        <p:nvSpPr>
          <p:cNvPr id="4" name="Platshållare för bildnummer 3"/>
          <p:cNvSpPr>
            <a:spLocks noGrp="1"/>
          </p:cNvSpPr>
          <p:nvPr>
            <p:ph type="sldNum" sz="quarter" idx="10"/>
          </p:nvPr>
        </p:nvSpPr>
        <p:spPr/>
        <p:txBody>
          <a:bodyPr/>
          <a:lstStyle/>
          <a:p>
            <a:fld id="{4970E7F1-1FC6-4112-B6DB-B43B092A1A34}" type="slidenum">
              <a:rPr lang="sv-SE" smtClean="0"/>
              <a:t>26</a:t>
            </a:fld>
            <a:endParaRPr lang="sv-SE"/>
          </a:p>
        </p:txBody>
      </p:sp>
    </p:spTree>
    <p:extLst>
      <p:ext uri="{BB962C8B-B14F-4D97-AF65-F5344CB8AC3E}">
        <p14:creationId xmlns:p14="http://schemas.microsoft.com/office/powerpoint/2010/main" val="151401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Studentweb</a:t>
            </a:r>
          </a:p>
          <a:p>
            <a:endParaRPr lang="sv-SE" b="1" dirty="0"/>
          </a:p>
          <a:p>
            <a:r>
              <a:rPr lang="sv-SE" b="0" baseline="0" dirty="0" err="1"/>
              <a:t>This</a:t>
            </a:r>
            <a:r>
              <a:rPr lang="sv-SE" b="0" baseline="0" dirty="0"/>
              <a:t> is the </a:t>
            </a:r>
            <a:r>
              <a:rPr lang="sv-SE" b="0" baseline="0" dirty="0" err="1"/>
              <a:t>view</a:t>
            </a:r>
            <a:r>
              <a:rPr lang="sv-SE" b="0" baseline="0" dirty="0"/>
              <a:t> </a:t>
            </a:r>
            <a:r>
              <a:rPr lang="sv-SE" b="0" baseline="0" dirty="0" err="1"/>
              <a:t>when</a:t>
            </a:r>
            <a:r>
              <a:rPr lang="sv-SE" b="0" baseline="0" dirty="0"/>
              <a:t> the student is </a:t>
            </a:r>
            <a:r>
              <a:rPr lang="sv-SE" b="0" baseline="0" dirty="0" err="1"/>
              <a:t>logged</a:t>
            </a:r>
            <a:r>
              <a:rPr lang="sv-SE" b="0" baseline="0" dirty="0"/>
              <a:t> in to lnu.se/student, and </a:t>
            </a:r>
            <a:r>
              <a:rPr lang="sv-SE" b="0" baseline="0" dirty="0" err="1"/>
              <a:t>they</a:t>
            </a:r>
            <a:r>
              <a:rPr lang="sv-SE" b="0" baseline="0" dirty="0"/>
              <a:t> </a:t>
            </a:r>
            <a:r>
              <a:rPr lang="sv-SE" b="0" baseline="0" dirty="0" err="1"/>
              <a:t>will</a:t>
            </a:r>
            <a:r>
              <a:rPr lang="sv-SE" b="0" baseline="0" dirty="0"/>
              <a:t> be </a:t>
            </a:r>
            <a:r>
              <a:rPr lang="sv-SE" b="0" baseline="0" dirty="0" err="1"/>
              <a:t>able</a:t>
            </a:r>
            <a:r>
              <a:rPr lang="sv-SE" b="0" baseline="0" dirty="0"/>
              <a:t> to </a:t>
            </a:r>
            <a:r>
              <a:rPr lang="sv-SE" b="0" baseline="0" dirty="0" err="1"/>
              <a:t>find</a:t>
            </a:r>
            <a:r>
              <a:rPr lang="sv-SE" b="0" baseline="0" dirty="0"/>
              <a:t> the </a:t>
            </a:r>
            <a:r>
              <a:rPr lang="sv-SE" b="0" baseline="0" dirty="0" err="1"/>
              <a:t>following</a:t>
            </a:r>
            <a:r>
              <a:rPr lang="sv-SE" b="0" baseline="0" dirty="0"/>
              <a:t>:</a:t>
            </a:r>
          </a:p>
          <a:p>
            <a:pPr marL="171450" indent="-171450">
              <a:buFont typeface="Arial" panose="020B0604020202020204" pitchFamily="34" charset="0"/>
              <a:buChar char="•"/>
            </a:pPr>
            <a:r>
              <a:rPr lang="sv-SE" b="0" baseline="0" dirty="0"/>
              <a:t>My </a:t>
            </a:r>
            <a:r>
              <a:rPr lang="sv-SE" b="0" baseline="0" dirty="0" err="1"/>
              <a:t>timetable</a:t>
            </a:r>
            <a:endParaRPr lang="sv-SE" b="0" baseline="0" dirty="0"/>
          </a:p>
          <a:p>
            <a:pPr marL="171450" indent="-171450">
              <a:buFont typeface="Arial" panose="020B0604020202020204" pitchFamily="34" charset="0"/>
              <a:buChar char="•"/>
            </a:pPr>
            <a:r>
              <a:rPr lang="sv-SE" b="0" baseline="0" dirty="0"/>
              <a:t>My courses – </a:t>
            </a:r>
            <a:r>
              <a:rPr lang="sv-SE" b="0" baseline="0" dirty="0" err="1"/>
              <a:t>There</a:t>
            </a:r>
            <a:r>
              <a:rPr lang="sv-SE" b="0" baseline="0" dirty="0"/>
              <a:t> is a </a:t>
            </a:r>
            <a:r>
              <a:rPr lang="sv-SE" b="0" baseline="0" dirty="0" err="1"/>
              <a:t>direct</a:t>
            </a:r>
            <a:r>
              <a:rPr lang="sv-SE" b="0" baseline="0" dirty="0"/>
              <a:t> </a:t>
            </a:r>
            <a:r>
              <a:rPr lang="sv-SE" b="0" baseline="0" dirty="0" err="1"/>
              <a:t>link</a:t>
            </a:r>
            <a:r>
              <a:rPr lang="sv-SE" b="0" baseline="0" dirty="0"/>
              <a:t> to the </a:t>
            </a:r>
            <a:r>
              <a:rPr lang="sv-SE" b="0" baseline="0" dirty="0" err="1"/>
              <a:t>Moodle</a:t>
            </a:r>
            <a:r>
              <a:rPr lang="sv-SE" b="0" baseline="0" dirty="0"/>
              <a:t> </a:t>
            </a:r>
            <a:r>
              <a:rPr lang="sv-SE" b="0" baseline="0" dirty="0" err="1"/>
              <a:t>course</a:t>
            </a:r>
            <a:r>
              <a:rPr lang="sv-SE" b="0" baseline="0" dirty="0"/>
              <a:t> </a:t>
            </a:r>
            <a:r>
              <a:rPr lang="sv-SE" b="0" baseline="0" dirty="0" err="1"/>
              <a:t>room</a:t>
            </a:r>
            <a:r>
              <a:rPr lang="sv-SE" b="0" baseline="0" dirty="0"/>
              <a:t>. </a:t>
            </a:r>
            <a:r>
              <a:rPr lang="sv-SE" b="0" baseline="0" dirty="0" err="1"/>
              <a:t>When</a:t>
            </a:r>
            <a:r>
              <a:rPr lang="sv-SE" b="0" baseline="0" dirty="0"/>
              <a:t> the student is </a:t>
            </a:r>
            <a:r>
              <a:rPr lang="sv-SE" b="0" baseline="0" dirty="0" err="1"/>
              <a:t>registered</a:t>
            </a:r>
            <a:r>
              <a:rPr lang="sv-SE" b="0" baseline="0" dirty="0"/>
              <a:t> to the </a:t>
            </a:r>
            <a:r>
              <a:rPr lang="sv-SE" b="0" baseline="0" dirty="0" err="1"/>
              <a:t>course</a:t>
            </a:r>
            <a:r>
              <a:rPr lang="sv-SE" b="0" baseline="0" dirty="0"/>
              <a:t> it </a:t>
            </a:r>
            <a:r>
              <a:rPr lang="sv-SE" b="0" baseline="0" dirty="0" err="1"/>
              <a:t>will</a:t>
            </a:r>
            <a:r>
              <a:rPr lang="sv-SE" b="0" baseline="0" dirty="0"/>
              <a:t> be </a:t>
            </a:r>
            <a:r>
              <a:rPr lang="sv-SE" b="0" baseline="0" dirty="0" err="1"/>
              <a:t>visible</a:t>
            </a:r>
            <a:r>
              <a:rPr lang="sv-SE" b="0" baseline="0" dirty="0"/>
              <a:t> under My Courses.</a:t>
            </a:r>
          </a:p>
          <a:p>
            <a:pPr marL="0" indent="0">
              <a:buFont typeface="Arial" panose="020B0604020202020204" pitchFamily="34" charset="0"/>
              <a:buNone/>
            </a:pPr>
            <a:endParaRPr lang="sv-SE" b="0" baseline="0" dirty="0"/>
          </a:p>
          <a:p>
            <a:pPr marL="0" indent="0">
              <a:buFont typeface="Arial" panose="020B0604020202020204" pitchFamily="34" charset="0"/>
              <a:buNone/>
            </a:pPr>
            <a:r>
              <a:rPr lang="sv-SE" b="0" baseline="0" dirty="0"/>
              <a:t>Under </a:t>
            </a:r>
            <a:r>
              <a:rPr lang="sv-SE" b="1" baseline="0" dirty="0"/>
              <a:t>Go </a:t>
            </a:r>
            <a:r>
              <a:rPr lang="sv-SE" b="1" baseline="0" dirty="0" err="1"/>
              <a:t>directly</a:t>
            </a:r>
            <a:r>
              <a:rPr lang="sv-SE" b="1" baseline="0" dirty="0"/>
              <a:t> to </a:t>
            </a:r>
            <a:r>
              <a:rPr lang="sv-SE" b="0" baseline="0" dirty="0"/>
              <a:t>students </a:t>
            </a:r>
            <a:r>
              <a:rPr lang="sv-SE" b="0" baseline="0" dirty="0" err="1"/>
              <a:t>will</a:t>
            </a:r>
            <a:r>
              <a:rPr lang="sv-SE" b="0" baseline="0" dirty="0"/>
              <a:t> be </a:t>
            </a:r>
            <a:r>
              <a:rPr lang="sv-SE" b="0" baseline="0" dirty="0" err="1"/>
              <a:t>directed</a:t>
            </a:r>
            <a:r>
              <a:rPr lang="sv-SE" b="0" baseline="0" dirty="0"/>
              <a:t> to Ladok and </a:t>
            </a:r>
            <a:r>
              <a:rPr lang="sv-SE" b="0" baseline="0" dirty="0" err="1"/>
              <a:t>will</a:t>
            </a:r>
            <a:r>
              <a:rPr lang="sv-SE" b="0" baseline="0" dirty="0"/>
              <a:t> be </a:t>
            </a:r>
            <a:r>
              <a:rPr lang="sv-SE" b="0" baseline="0" dirty="0" err="1"/>
              <a:t>able</a:t>
            </a:r>
            <a:r>
              <a:rPr lang="sv-SE" b="0" baseline="0" dirty="0"/>
              <a:t> to </a:t>
            </a:r>
            <a:r>
              <a:rPr lang="sv-SE" b="0" baseline="0" dirty="0" err="1"/>
              <a:t>find</a:t>
            </a:r>
            <a:r>
              <a:rPr lang="sv-SE" b="0" baseline="0" dirty="0"/>
              <a:t> the </a:t>
            </a:r>
            <a:r>
              <a:rPr lang="sv-SE" b="0" baseline="0" dirty="0" err="1"/>
              <a:t>following</a:t>
            </a:r>
            <a:r>
              <a:rPr lang="sv-SE" b="0" baseline="0" dirty="0"/>
              <a:t>:</a:t>
            </a:r>
          </a:p>
          <a:p>
            <a:r>
              <a:rPr lang="sv-SE" b="1" u="sng" baseline="0" dirty="0"/>
              <a:t>My Ladok:</a:t>
            </a:r>
          </a:p>
          <a:p>
            <a:pPr marL="171450" indent="-171450">
              <a:buFont typeface="Arial" panose="020B0604020202020204" pitchFamily="34" charset="0"/>
              <a:buChar char="•"/>
            </a:pPr>
            <a:r>
              <a:rPr lang="sv-SE" b="0" baseline="0" dirty="0" err="1"/>
              <a:t>Registration</a:t>
            </a:r>
            <a:r>
              <a:rPr lang="sv-SE" b="0" baseline="0" dirty="0"/>
              <a:t> for </a:t>
            </a:r>
            <a:r>
              <a:rPr lang="sv-SE" b="0" baseline="0" dirty="0" err="1"/>
              <a:t>course</a:t>
            </a:r>
            <a:r>
              <a:rPr lang="sv-SE" b="0" baseline="0" dirty="0"/>
              <a:t> – </a:t>
            </a:r>
            <a:r>
              <a:rPr lang="sv-SE" b="0" baseline="0" dirty="0" err="1"/>
              <a:t>opens</a:t>
            </a:r>
            <a:r>
              <a:rPr lang="sv-SE" b="0" baseline="0" dirty="0"/>
              <a:t> the </a:t>
            </a:r>
            <a:r>
              <a:rPr lang="sv-SE" b="0" baseline="0" dirty="0" err="1"/>
              <a:t>week</a:t>
            </a:r>
            <a:r>
              <a:rPr lang="sv-SE" b="0" baseline="0" dirty="0"/>
              <a:t> </a:t>
            </a:r>
            <a:r>
              <a:rPr lang="sv-SE" b="0" baseline="0" dirty="0" err="1"/>
              <a:t>before</a:t>
            </a:r>
            <a:r>
              <a:rPr lang="sv-SE" b="0" baseline="0" dirty="0"/>
              <a:t> the </a:t>
            </a:r>
            <a:r>
              <a:rPr lang="sv-SE" b="0" baseline="0" dirty="0" err="1"/>
              <a:t>course</a:t>
            </a:r>
            <a:r>
              <a:rPr lang="sv-SE" b="0" baseline="0" dirty="0"/>
              <a:t> starts</a:t>
            </a:r>
          </a:p>
          <a:p>
            <a:pPr marL="171450" indent="-171450">
              <a:buFont typeface="Arial" panose="020B0604020202020204" pitchFamily="34" charset="0"/>
              <a:buChar char="•"/>
            </a:pPr>
            <a:r>
              <a:rPr lang="sv-SE" b="0" baseline="0" dirty="0" err="1"/>
              <a:t>View</a:t>
            </a:r>
            <a:r>
              <a:rPr lang="sv-SE" b="0" baseline="0" dirty="0"/>
              <a:t> my </a:t>
            </a:r>
            <a:r>
              <a:rPr lang="sv-SE" b="0" baseline="0" dirty="0" err="1"/>
              <a:t>results</a:t>
            </a:r>
            <a:endParaRPr lang="sv-SE" b="0" baseline="0" dirty="0"/>
          </a:p>
          <a:p>
            <a:pPr marL="171450" indent="-171450">
              <a:buFont typeface="Arial" panose="020B0604020202020204" pitchFamily="34" charset="0"/>
              <a:buChar char="•"/>
            </a:pPr>
            <a:r>
              <a:rPr lang="sv-SE" b="0" baseline="0" dirty="0" err="1"/>
              <a:t>Registration</a:t>
            </a:r>
            <a:r>
              <a:rPr lang="sv-SE" b="0" baseline="0" dirty="0"/>
              <a:t> for examinations</a:t>
            </a:r>
          </a:p>
          <a:p>
            <a:pPr marL="171450" indent="-171450">
              <a:buFont typeface="Arial" panose="020B0604020202020204" pitchFamily="34" charset="0"/>
              <a:buChar char="•"/>
            </a:pPr>
            <a:r>
              <a:rPr lang="sv-SE" b="0" baseline="0" dirty="0" err="1"/>
              <a:t>Retrieve</a:t>
            </a:r>
            <a:r>
              <a:rPr lang="sv-SE" b="0" baseline="0" dirty="0"/>
              <a:t> </a:t>
            </a:r>
            <a:r>
              <a:rPr lang="sv-SE" b="0" baseline="0" dirty="0" err="1"/>
              <a:t>certificates</a:t>
            </a:r>
            <a:endParaRPr lang="sv-SE" b="0" baseline="0" dirty="0"/>
          </a:p>
          <a:p>
            <a:endParaRPr lang="sv-SE" b="0" baseline="0" dirty="0"/>
          </a:p>
          <a:p>
            <a:pPr marL="0" indent="0">
              <a:buFont typeface="Arial" panose="020B0604020202020204" pitchFamily="34" charset="0"/>
              <a:buNone/>
            </a:pPr>
            <a:r>
              <a:rPr lang="sv-SE" b="0" baseline="0" dirty="0" err="1"/>
              <a:t>While</a:t>
            </a:r>
            <a:r>
              <a:rPr lang="sv-SE" b="0" baseline="0" dirty="0"/>
              <a:t> </a:t>
            </a:r>
            <a:r>
              <a:rPr lang="sv-SE" b="0" baseline="0" dirty="0" err="1"/>
              <a:t>logged</a:t>
            </a:r>
            <a:r>
              <a:rPr lang="sv-SE" b="0" baseline="0" dirty="0"/>
              <a:t> in </a:t>
            </a:r>
            <a:r>
              <a:rPr lang="sv-SE" b="0" baseline="0" dirty="0" err="1"/>
              <a:t>they</a:t>
            </a:r>
            <a:r>
              <a:rPr lang="sv-SE" b="0" baseline="0" dirty="0"/>
              <a:t> </a:t>
            </a:r>
            <a:r>
              <a:rPr lang="sv-SE" b="0" baseline="0" dirty="0" err="1"/>
              <a:t>can</a:t>
            </a:r>
            <a:r>
              <a:rPr lang="sv-SE" b="0" baseline="0" dirty="0"/>
              <a:t> </a:t>
            </a:r>
            <a:r>
              <a:rPr lang="sv-SE" b="0" baseline="0" dirty="0" err="1"/>
              <a:t>also</a:t>
            </a:r>
            <a:r>
              <a:rPr lang="sv-SE" b="0" baseline="0" dirty="0"/>
              <a:t> </a:t>
            </a:r>
            <a:r>
              <a:rPr lang="sv-SE" b="0" baseline="0" dirty="0" err="1"/>
              <a:t>find</a:t>
            </a:r>
            <a:r>
              <a:rPr lang="sv-SE" b="0" baseline="0" dirty="0"/>
              <a:t> My student </a:t>
            </a:r>
            <a:r>
              <a:rPr lang="sv-SE" b="0" baseline="0" dirty="0" err="1"/>
              <a:t>news</a:t>
            </a:r>
            <a:r>
              <a:rPr lang="sv-SE" b="0" baseline="0" dirty="0"/>
              <a:t> and student </a:t>
            </a:r>
            <a:r>
              <a:rPr lang="sv-SE" b="0" baseline="0" dirty="0" err="1"/>
              <a:t>calender</a:t>
            </a:r>
            <a:r>
              <a:rPr lang="sv-SE" b="0" baseline="0" dirty="0"/>
              <a:t>, </a:t>
            </a:r>
            <a:r>
              <a:rPr lang="sv-SE" b="0" baseline="0" dirty="0" err="1"/>
              <a:t>where</a:t>
            </a:r>
            <a:r>
              <a:rPr lang="sv-SE" b="0" baseline="0" dirty="0"/>
              <a:t> information </a:t>
            </a:r>
            <a:r>
              <a:rPr lang="sv-SE" b="0" baseline="0" dirty="0" err="1"/>
              <a:t>regarding</a:t>
            </a:r>
            <a:r>
              <a:rPr lang="sv-SE" b="0" baseline="0" dirty="0"/>
              <a:t> </a:t>
            </a:r>
            <a:r>
              <a:rPr lang="sv-SE" b="0" baseline="0" dirty="0" err="1"/>
              <a:t>them</a:t>
            </a:r>
            <a:r>
              <a:rPr lang="sv-SE" b="0" baseline="0" dirty="0"/>
              <a:t> is </a:t>
            </a:r>
            <a:r>
              <a:rPr lang="sv-SE" b="0" baseline="0" dirty="0" err="1"/>
              <a:t>published</a:t>
            </a:r>
            <a:r>
              <a:rPr lang="sv-SE" b="0" baseline="0" dirty="0"/>
              <a:t>, </a:t>
            </a:r>
            <a:r>
              <a:rPr lang="sv-SE" b="0" baseline="0" dirty="0" err="1"/>
              <a:t>such</a:t>
            </a:r>
            <a:r>
              <a:rPr lang="sv-SE" b="0" baseline="0" dirty="0"/>
              <a:t> as </a:t>
            </a:r>
            <a:r>
              <a:rPr lang="sv-SE" b="0" baseline="0" dirty="0" err="1"/>
              <a:t>open</a:t>
            </a:r>
            <a:r>
              <a:rPr lang="sv-SE" b="0" baseline="0" dirty="0"/>
              <a:t> </a:t>
            </a:r>
            <a:r>
              <a:rPr lang="sv-SE" b="0" baseline="0" dirty="0" err="1"/>
              <a:t>lectures</a:t>
            </a:r>
            <a:r>
              <a:rPr lang="sv-SE" b="0" baseline="0" dirty="0"/>
              <a:t> or </a:t>
            </a:r>
            <a:r>
              <a:rPr lang="sv-SE" b="0" baseline="0" dirty="0" err="1"/>
              <a:t>reminders</a:t>
            </a:r>
            <a:r>
              <a:rPr lang="sv-SE" b="0" baseline="0" dirty="0"/>
              <a:t>.</a:t>
            </a:r>
          </a:p>
        </p:txBody>
      </p:sp>
      <p:sp>
        <p:nvSpPr>
          <p:cNvPr id="4" name="Platshållare för bildnummer 3"/>
          <p:cNvSpPr>
            <a:spLocks noGrp="1"/>
          </p:cNvSpPr>
          <p:nvPr>
            <p:ph type="sldNum" sz="quarter" idx="10"/>
          </p:nvPr>
        </p:nvSpPr>
        <p:spPr/>
        <p:txBody>
          <a:bodyPr/>
          <a:lstStyle/>
          <a:p>
            <a:fld id="{E2F59744-ACC5-4125-B57F-3984B80B1062}" type="slidenum">
              <a:rPr lang="sv-SE" smtClean="0"/>
              <a:t>3</a:t>
            </a:fld>
            <a:endParaRPr lang="sv-SE"/>
          </a:p>
        </p:txBody>
      </p:sp>
    </p:spTree>
    <p:extLst>
      <p:ext uri="{BB962C8B-B14F-4D97-AF65-F5344CB8AC3E}">
        <p14:creationId xmlns:p14="http://schemas.microsoft.com/office/powerpoint/2010/main" val="213452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Ladok</a:t>
            </a:r>
          </a:p>
          <a:p>
            <a:endParaRPr lang="sv-SE" dirty="0"/>
          </a:p>
          <a:p>
            <a:r>
              <a:rPr lang="sv-SE" b="0" dirty="0"/>
              <a:t>Students</a:t>
            </a:r>
            <a:r>
              <a:rPr lang="sv-SE" b="0" baseline="0" dirty="0"/>
              <a:t> </a:t>
            </a:r>
            <a:r>
              <a:rPr lang="sv-SE" b="0" baseline="0" dirty="0" err="1"/>
              <a:t>will</a:t>
            </a:r>
            <a:r>
              <a:rPr lang="sv-SE" b="0" baseline="0" dirty="0"/>
              <a:t> be </a:t>
            </a:r>
            <a:r>
              <a:rPr lang="sv-SE" b="0" baseline="0" dirty="0" err="1"/>
              <a:t>directed</a:t>
            </a:r>
            <a:r>
              <a:rPr lang="sv-SE" b="0" baseline="0" dirty="0"/>
              <a:t> </a:t>
            </a:r>
            <a:r>
              <a:rPr lang="sv-SE" b="0" baseline="0" dirty="0" err="1"/>
              <a:t>here</a:t>
            </a:r>
            <a:r>
              <a:rPr lang="sv-SE" b="0" baseline="0" dirty="0"/>
              <a:t> from </a:t>
            </a:r>
            <a:r>
              <a:rPr lang="sv-SE" b="0" baseline="0" dirty="0" err="1"/>
              <a:t>their</a:t>
            </a:r>
            <a:r>
              <a:rPr lang="sv-SE" b="0" baseline="0" dirty="0"/>
              <a:t> student web (</a:t>
            </a:r>
            <a:r>
              <a:rPr lang="sv-SE" b="0" baseline="0" dirty="0" err="1"/>
              <a:t>slide</a:t>
            </a:r>
            <a:r>
              <a:rPr lang="sv-SE" b="0" baseline="0" dirty="0"/>
              <a:t> 3). </a:t>
            </a:r>
            <a:r>
              <a:rPr lang="sv-SE" b="0" baseline="0" dirty="0" err="1"/>
              <a:t>They</a:t>
            </a:r>
            <a:r>
              <a:rPr lang="sv-SE" b="0" baseline="0" dirty="0"/>
              <a:t> </a:t>
            </a:r>
            <a:r>
              <a:rPr lang="sv-SE" b="0" baseline="0" dirty="0" err="1"/>
              <a:t>can</a:t>
            </a:r>
            <a:r>
              <a:rPr lang="sv-SE" b="0" baseline="0" dirty="0"/>
              <a:t> do the </a:t>
            </a:r>
            <a:r>
              <a:rPr lang="sv-SE" b="0" baseline="0" dirty="0" err="1"/>
              <a:t>following</a:t>
            </a:r>
            <a:r>
              <a:rPr lang="sv-SE" b="0" baseline="0" dirty="0"/>
              <a:t>:</a:t>
            </a:r>
          </a:p>
          <a:p>
            <a:pPr marL="171450" indent="-171450">
              <a:buFont typeface="Arial" panose="020B0604020202020204" pitchFamily="34" charset="0"/>
              <a:buChar char="•"/>
            </a:pPr>
            <a:r>
              <a:rPr lang="sv-SE" b="0" baseline="0" dirty="0"/>
              <a:t>Register for </a:t>
            </a:r>
            <a:r>
              <a:rPr lang="sv-SE" b="0" baseline="0" dirty="0" err="1"/>
              <a:t>courses</a:t>
            </a:r>
            <a:endParaRPr lang="sv-SE" b="0" baseline="0" dirty="0"/>
          </a:p>
          <a:p>
            <a:pPr marL="171450" indent="-171450">
              <a:buFont typeface="Arial" panose="020B0604020202020204" pitchFamily="34" charset="0"/>
              <a:buChar char="•"/>
            </a:pPr>
            <a:r>
              <a:rPr lang="sv-SE" b="0" baseline="0" dirty="0" err="1"/>
              <a:t>View</a:t>
            </a:r>
            <a:r>
              <a:rPr lang="sv-SE" b="0" baseline="0" dirty="0"/>
              <a:t> </a:t>
            </a:r>
            <a:r>
              <a:rPr lang="sv-SE" b="0" baseline="0" dirty="0" err="1"/>
              <a:t>their</a:t>
            </a:r>
            <a:r>
              <a:rPr lang="sv-SE" b="0" baseline="0" dirty="0"/>
              <a:t> </a:t>
            </a:r>
            <a:r>
              <a:rPr lang="sv-SE" b="0" baseline="0" dirty="0" err="1"/>
              <a:t>results</a:t>
            </a:r>
            <a:endParaRPr lang="sv-SE" b="0" baseline="0" dirty="0"/>
          </a:p>
          <a:p>
            <a:pPr marL="171450" indent="-171450">
              <a:buFont typeface="Arial" panose="020B0604020202020204" pitchFamily="34" charset="0"/>
              <a:buChar char="•"/>
            </a:pPr>
            <a:r>
              <a:rPr lang="sv-SE" b="0" baseline="0" dirty="0"/>
              <a:t>Register for examinations</a:t>
            </a:r>
          </a:p>
          <a:p>
            <a:pPr marL="171450" indent="-171450">
              <a:buFont typeface="Arial" panose="020B0604020202020204" pitchFamily="34" charset="0"/>
              <a:buChar char="•"/>
            </a:pPr>
            <a:r>
              <a:rPr lang="sv-SE" b="0" baseline="0" dirty="0" err="1"/>
              <a:t>Retrieve</a:t>
            </a:r>
            <a:r>
              <a:rPr lang="sv-SE" b="0" baseline="0" dirty="0"/>
              <a:t> </a:t>
            </a:r>
            <a:r>
              <a:rPr lang="sv-SE" b="0" baseline="0" dirty="0" err="1"/>
              <a:t>certificates</a:t>
            </a:r>
            <a:endParaRPr lang="sv-SE" b="0" baseline="0" dirty="0"/>
          </a:p>
          <a:p>
            <a:pPr marL="0" indent="0">
              <a:buFont typeface="Arial" panose="020B0604020202020204" pitchFamily="34" charset="0"/>
              <a:buNone/>
            </a:pPr>
            <a:endParaRPr lang="sv-SE" b="0" baseline="0" dirty="0"/>
          </a:p>
        </p:txBody>
      </p:sp>
      <p:sp>
        <p:nvSpPr>
          <p:cNvPr id="4" name="Platshållare för bildnummer 3"/>
          <p:cNvSpPr>
            <a:spLocks noGrp="1"/>
          </p:cNvSpPr>
          <p:nvPr>
            <p:ph type="sldNum" sz="quarter" idx="10"/>
          </p:nvPr>
        </p:nvSpPr>
        <p:spPr/>
        <p:txBody>
          <a:bodyPr/>
          <a:lstStyle/>
          <a:p>
            <a:fld id="{E2F59744-ACC5-4125-B57F-3984B80B1062}" type="slidenum">
              <a:rPr lang="sv-SE" smtClean="0"/>
              <a:t>4</a:t>
            </a:fld>
            <a:endParaRPr lang="sv-SE"/>
          </a:p>
        </p:txBody>
      </p:sp>
    </p:spTree>
    <p:extLst>
      <p:ext uri="{BB962C8B-B14F-4D97-AF65-F5344CB8AC3E}">
        <p14:creationId xmlns:p14="http://schemas.microsoft.com/office/powerpoint/2010/main" val="500884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defRPr/>
            </a:pPr>
            <a:r>
              <a:rPr lang="sv-SE" sz="1200" b="1" dirty="0" err="1"/>
              <a:t>Timetable</a:t>
            </a:r>
            <a:endParaRPr lang="sv-SE" sz="1200" b="1" dirty="0"/>
          </a:p>
          <a:p>
            <a:pPr marL="0" indent="0">
              <a:defRPr/>
            </a:pPr>
            <a:endParaRPr lang="sv-SE" sz="1200" dirty="0"/>
          </a:p>
          <a:p>
            <a:r>
              <a:rPr lang="sv-SE" baseline="0" dirty="0" err="1"/>
              <a:t>You</a:t>
            </a:r>
            <a:r>
              <a:rPr lang="sv-SE" baseline="0" dirty="0"/>
              <a:t> </a:t>
            </a:r>
            <a:r>
              <a:rPr lang="sv-SE" baseline="0" dirty="0" err="1"/>
              <a:t>can</a:t>
            </a:r>
            <a:r>
              <a:rPr lang="sv-SE" baseline="0" dirty="0"/>
              <a:t> </a:t>
            </a:r>
            <a:r>
              <a:rPr lang="sv-SE" baseline="0" dirty="0" err="1"/>
              <a:t>always</a:t>
            </a:r>
            <a:r>
              <a:rPr lang="sv-SE" baseline="0" dirty="0"/>
              <a:t> </a:t>
            </a:r>
            <a:r>
              <a:rPr lang="sv-SE" baseline="0" dirty="0" err="1"/>
              <a:t>find</a:t>
            </a:r>
            <a:r>
              <a:rPr lang="sv-SE" baseline="0" dirty="0"/>
              <a:t> </a:t>
            </a:r>
            <a:r>
              <a:rPr lang="sv-SE" baseline="0" dirty="0" err="1"/>
              <a:t>your</a:t>
            </a:r>
            <a:r>
              <a:rPr lang="sv-SE" baseline="0" dirty="0"/>
              <a:t> </a:t>
            </a:r>
            <a:r>
              <a:rPr lang="sv-SE" baseline="0" dirty="0" err="1"/>
              <a:t>timetable</a:t>
            </a:r>
            <a:r>
              <a:rPr lang="sv-SE" baseline="0" dirty="0"/>
              <a:t> </a:t>
            </a:r>
            <a:r>
              <a:rPr lang="sv-SE" baseline="0" dirty="0" err="1"/>
              <a:t>before</a:t>
            </a:r>
            <a:r>
              <a:rPr lang="sv-SE" baseline="0" dirty="0"/>
              <a:t> </a:t>
            </a:r>
            <a:r>
              <a:rPr lang="sv-SE" baseline="0" dirty="0" err="1"/>
              <a:t>you</a:t>
            </a:r>
            <a:r>
              <a:rPr lang="sv-SE" baseline="0" dirty="0"/>
              <a:t> </a:t>
            </a:r>
            <a:r>
              <a:rPr lang="sv-SE" baseline="0" dirty="0" err="1"/>
              <a:t>are</a:t>
            </a:r>
            <a:r>
              <a:rPr lang="sv-SE" baseline="0" dirty="0"/>
              <a:t> </a:t>
            </a:r>
            <a:r>
              <a:rPr lang="sv-SE" baseline="0" dirty="0" err="1"/>
              <a:t>registered</a:t>
            </a:r>
            <a:r>
              <a:rPr lang="sv-SE" baseline="0" dirty="0"/>
              <a:t>:</a:t>
            </a:r>
          </a:p>
          <a:p>
            <a:pPr marL="171450" indent="-171450">
              <a:buFont typeface="Arial" panose="020B0604020202020204" pitchFamily="34" charset="0"/>
              <a:buChar char="•"/>
            </a:pPr>
            <a:r>
              <a:rPr lang="sv-SE" baseline="0" dirty="0" err="1"/>
              <a:t>Typing</a:t>
            </a:r>
            <a:r>
              <a:rPr lang="sv-SE" baseline="0" dirty="0"/>
              <a:t> </a:t>
            </a:r>
            <a:r>
              <a:rPr lang="sv-SE" baseline="0" dirty="0" err="1"/>
              <a:t>your</a:t>
            </a:r>
            <a:r>
              <a:rPr lang="sv-SE" baseline="0" dirty="0"/>
              <a:t> </a:t>
            </a:r>
            <a:r>
              <a:rPr lang="sv-SE" baseline="0" dirty="0" err="1"/>
              <a:t>course</a:t>
            </a:r>
            <a:r>
              <a:rPr lang="sv-SE" baseline="0" dirty="0"/>
              <a:t> </a:t>
            </a:r>
            <a:r>
              <a:rPr lang="sv-SE" baseline="0" dirty="0" err="1"/>
              <a:t>code</a:t>
            </a:r>
            <a:r>
              <a:rPr lang="sv-SE" baseline="0" dirty="0"/>
              <a:t> or (part </a:t>
            </a:r>
            <a:r>
              <a:rPr lang="sv-SE" baseline="0" dirty="0" err="1"/>
              <a:t>of</a:t>
            </a:r>
            <a:r>
              <a:rPr lang="sv-SE" baseline="0" dirty="0"/>
              <a:t>) the </a:t>
            </a:r>
            <a:r>
              <a:rPr lang="sv-SE" baseline="0" dirty="0" err="1"/>
              <a:t>course</a:t>
            </a:r>
            <a:r>
              <a:rPr lang="sv-SE" baseline="0" dirty="0"/>
              <a:t> </a:t>
            </a:r>
            <a:r>
              <a:rPr lang="sv-SE" baseline="0" dirty="0" err="1"/>
              <a:t>name</a:t>
            </a:r>
            <a:endParaRPr lang="sv-SE" baseline="0" dirty="0"/>
          </a:p>
          <a:p>
            <a:pPr marL="171450" indent="-171450">
              <a:buFont typeface="Arial" panose="020B0604020202020204" pitchFamily="34" charset="0"/>
              <a:buChar char="•"/>
            </a:pPr>
            <a:r>
              <a:rPr lang="sv-SE" baseline="0" dirty="0" err="1"/>
              <a:t>Click</a:t>
            </a:r>
            <a:r>
              <a:rPr lang="sv-SE" baseline="0" dirty="0"/>
              <a:t> on the </a:t>
            </a:r>
            <a:r>
              <a:rPr lang="sv-SE" baseline="0" dirty="0" err="1"/>
              <a:t>correct</a:t>
            </a:r>
            <a:r>
              <a:rPr lang="sv-SE" baseline="0" dirty="0"/>
              <a:t> semester</a:t>
            </a:r>
          </a:p>
          <a:p>
            <a:pPr marL="171450" indent="-171450">
              <a:buFont typeface="Arial" panose="020B0604020202020204" pitchFamily="34" charset="0"/>
              <a:buChar char="•"/>
            </a:pPr>
            <a:r>
              <a:rPr lang="sv-SE" baseline="0" dirty="0" err="1"/>
              <a:t>Click</a:t>
            </a:r>
            <a:r>
              <a:rPr lang="sv-SE" baseline="0" dirty="0"/>
              <a:t> on Show </a:t>
            </a:r>
            <a:r>
              <a:rPr lang="sv-SE" baseline="0" dirty="0" err="1"/>
              <a:t>schedule</a:t>
            </a:r>
            <a:endParaRPr lang="sv-SE" dirty="0"/>
          </a:p>
        </p:txBody>
      </p:sp>
      <p:sp>
        <p:nvSpPr>
          <p:cNvPr id="4" name="Slide Number Placeholder 3"/>
          <p:cNvSpPr>
            <a:spLocks noGrp="1"/>
          </p:cNvSpPr>
          <p:nvPr>
            <p:ph type="sldNum" sz="quarter" idx="10"/>
          </p:nvPr>
        </p:nvSpPr>
        <p:spPr/>
        <p:txBody>
          <a:bodyPr/>
          <a:lstStyle/>
          <a:p>
            <a:fld id="{4970E7F1-1FC6-4112-B6DB-B43B092A1A34}" type="slidenum">
              <a:rPr lang="sv-SE" smtClean="0"/>
              <a:t>6</a:t>
            </a:fld>
            <a:endParaRPr lang="sv-SE"/>
          </a:p>
        </p:txBody>
      </p:sp>
    </p:spTree>
    <p:extLst>
      <p:ext uri="{BB962C8B-B14F-4D97-AF65-F5344CB8AC3E}">
        <p14:creationId xmlns:p14="http://schemas.microsoft.com/office/powerpoint/2010/main" val="209754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Exam</a:t>
            </a:r>
            <a:r>
              <a:rPr lang="sv-SE" b="1" baseline="0" dirty="0"/>
              <a:t> Schedule (</a:t>
            </a:r>
            <a:r>
              <a:rPr lang="sv-SE" b="1" baseline="0" dirty="0" err="1"/>
              <a:t>only</a:t>
            </a:r>
            <a:r>
              <a:rPr lang="sv-SE" b="1" baseline="0" dirty="0"/>
              <a:t> </a:t>
            </a:r>
            <a:r>
              <a:rPr lang="sv-SE" b="1" baseline="0" dirty="0" err="1"/>
              <a:t>applicable</a:t>
            </a:r>
            <a:r>
              <a:rPr lang="sv-SE" b="1" baseline="0" dirty="0"/>
              <a:t> at </a:t>
            </a:r>
            <a:r>
              <a:rPr lang="sv-SE" b="1" baseline="0" dirty="0" err="1"/>
              <a:t>courses</a:t>
            </a:r>
            <a:r>
              <a:rPr lang="sv-SE" b="1" baseline="0" dirty="0"/>
              <a:t> given on campus)</a:t>
            </a:r>
          </a:p>
          <a:p>
            <a:endParaRPr lang="sv-SE" b="1" baseline="0" dirty="0"/>
          </a:p>
          <a:p>
            <a:r>
              <a:rPr lang="sv-SE" dirty="0"/>
              <a:t>Students</a:t>
            </a:r>
            <a:r>
              <a:rPr lang="sv-SE" baseline="0" dirty="0"/>
              <a:t> </a:t>
            </a:r>
            <a:r>
              <a:rPr lang="sv-SE" baseline="0" dirty="0" err="1"/>
              <a:t>can</a:t>
            </a:r>
            <a:r>
              <a:rPr lang="sv-SE" baseline="0" dirty="0"/>
              <a:t> </a:t>
            </a:r>
            <a:r>
              <a:rPr lang="sv-SE" baseline="0" dirty="0" err="1"/>
              <a:t>see</a:t>
            </a:r>
            <a:r>
              <a:rPr lang="sv-SE" baseline="0" dirty="0"/>
              <a:t> the </a:t>
            </a:r>
            <a:r>
              <a:rPr lang="sv-SE" baseline="0" dirty="0" err="1"/>
              <a:t>next</a:t>
            </a:r>
            <a:r>
              <a:rPr lang="sv-SE" baseline="0" dirty="0"/>
              <a:t> </a:t>
            </a:r>
            <a:r>
              <a:rPr lang="sv-SE" baseline="0" dirty="0" err="1"/>
              <a:t>opportunity</a:t>
            </a:r>
            <a:r>
              <a:rPr lang="sv-SE" baseline="0" dirty="0"/>
              <a:t> to </a:t>
            </a:r>
            <a:r>
              <a:rPr lang="sv-SE" baseline="0" dirty="0" err="1"/>
              <a:t>take</a:t>
            </a:r>
            <a:r>
              <a:rPr lang="sv-SE" baseline="0" dirty="0"/>
              <a:t> an </a:t>
            </a:r>
            <a:r>
              <a:rPr lang="sv-SE" baseline="0" dirty="0" err="1"/>
              <a:t>exam</a:t>
            </a:r>
            <a:r>
              <a:rPr lang="sv-SE" baseline="0" dirty="0"/>
              <a:t> by going to salstentamen.lnu.se (</a:t>
            </a:r>
            <a:r>
              <a:rPr lang="sv-SE" baseline="0" dirty="0" err="1"/>
              <a:t>link</a:t>
            </a:r>
            <a:r>
              <a:rPr lang="sv-SE" baseline="0" dirty="0"/>
              <a:t> in </a:t>
            </a:r>
            <a:r>
              <a:rPr lang="sv-SE" baseline="0" dirty="0" err="1"/>
              <a:t>picture</a:t>
            </a:r>
            <a:r>
              <a:rPr lang="sv-SE" baseline="0" dirty="0"/>
              <a:t>).</a:t>
            </a:r>
          </a:p>
          <a:p>
            <a:endParaRPr lang="sv-SE" baseline="0" dirty="0"/>
          </a:p>
          <a:p>
            <a:r>
              <a:rPr lang="sv-SE" baseline="0" dirty="0" err="1"/>
              <a:t>When</a:t>
            </a:r>
            <a:r>
              <a:rPr lang="sv-SE" baseline="0" dirty="0"/>
              <a:t> </a:t>
            </a:r>
            <a:r>
              <a:rPr lang="sv-SE" baseline="0" dirty="0" err="1"/>
              <a:t>searching</a:t>
            </a:r>
            <a:r>
              <a:rPr lang="sv-SE" baseline="0" dirty="0"/>
              <a:t>, make sure to </a:t>
            </a:r>
            <a:r>
              <a:rPr lang="sv-SE" baseline="0" dirty="0" err="1"/>
              <a:t>fill</a:t>
            </a:r>
            <a:r>
              <a:rPr lang="sv-SE" baseline="0" dirty="0"/>
              <a:t> in the </a:t>
            </a:r>
            <a:r>
              <a:rPr lang="sv-SE" baseline="0" dirty="0" err="1"/>
              <a:t>following</a:t>
            </a:r>
            <a:r>
              <a:rPr lang="sv-SE" baseline="0" dirty="0"/>
              <a:t>:</a:t>
            </a:r>
          </a:p>
          <a:p>
            <a:pPr marL="171450" indent="-171450">
              <a:buFont typeface="Arial" panose="020B0604020202020204" pitchFamily="34" charset="0"/>
              <a:buChar char="•"/>
            </a:pPr>
            <a:r>
              <a:rPr lang="sv-SE" baseline="0" dirty="0"/>
              <a:t>End (final </a:t>
            </a:r>
            <a:r>
              <a:rPr lang="sv-SE" baseline="0" dirty="0" err="1"/>
              <a:t>day</a:t>
            </a:r>
            <a:r>
              <a:rPr lang="sv-SE" baseline="0" dirty="0"/>
              <a:t> for </a:t>
            </a:r>
            <a:r>
              <a:rPr lang="sv-SE" baseline="0" dirty="0" err="1"/>
              <a:t>search</a:t>
            </a:r>
            <a:r>
              <a:rPr lang="sv-SE" baseline="0" dirty="0"/>
              <a:t> </a:t>
            </a:r>
            <a:r>
              <a:rPr lang="sv-SE" baseline="0" dirty="0" err="1"/>
              <a:t>query</a:t>
            </a:r>
            <a:r>
              <a:rPr lang="sv-SE" baseline="0" dirty="0"/>
              <a:t>)</a:t>
            </a:r>
          </a:p>
          <a:p>
            <a:pPr marL="171450" indent="-171450">
              <a:buFont typeface="Arial" panose="020B0604020202020204" pitchFamily="34" charset="0"/>
              <a:buChar char="•"/>
            </a:pPr>
            <a:r>
              <a:rPr lang="sv-SE" dirty="0"/>
              <a:t>Course </a:t>
            </a:r>
            <a:r>
              <a:rPr lang="sv-SE" dirty="0" err="1"/>
              <a:t>name</a:t>
            </a:r>
            <a:r>
              <a:rPr lang="sv-SE" dirty="0"/>
              <a:t> / </a:t>
            </a:r>
            <a:r>
              <a:rPr lang="sv-SE" dirty="0" err="1"/>
              <a:t>code</a:t>
            </a:r>
            <a:endParaRPr lang="sv-SE" baseline="0" dirty="0"/>
          </a:p>
          <a:p>
            <a:endParaRPr lang="sv-SE" baseline="0" dirty="0"/>
          </a:p>
          <a:p>
            <a:r>
              <a:rPr lang="sv-SE" baseline="0" dirty="0"/>
              <a:t>Under </a:t>
            </a:r>
            <a:r>
              <a:rPr lang="sv-SE" b="1" baseline="0" dirty="0"/>
              <a:t>Date</a:t>
            </a:r>
            <a:r>
              <a:rPr lang="sv-SE" baseline="0" dirty="0"/>
              <a:t> – the date </a:t>
            </a:r>
            <a:r>
              <a:rPr lang="sv-SE" baseline="0" dirty="0" err="1"/>
              <a:t>when</a:t>
            </a:r>
            <a:r>
              <a:rPr lang="sv-SE" baseline="0" dirty="0"/>
              <a:t> the </a:t>
            </a:r>
            <a:r>
              <a:rPr lang="sv-SE" baseline="0" dirty="0" err="1"/>
              <a:t>exam</a:t>
            </a:r>
            <a:r>
              <a:rPr lang="sv-SE" baseline="0" dirty="0"/>
              <a:t> is given</a:t>
            </a:r>
          </a:p>
          <a:p>
            <a:r>
              <a:rPr lang="sv-SE" baseline="0" dirty="0"/>
              <a:t>Under </a:t>
            </a:r>
            <a:r>
              <a:rPr lang="sv-SE" b="1" baseline="0" dirty="0" err="1"/>
              <a:t>Registration</a:t>
            </a:r>
            <a:r>
              <a:rPr lang="sv-SE" b="1" baseline="0" dirty="0"/>
              <a:t> period</a:t>
            </a:r>
            <a:r>
              <a:rPr lang="sv-SE" baseline="0" dirty="0"/>
              <a:t> – the dates </a:t>
            </a:r>
            <a:r>
              <a:rPr lang="sv-SE" baseline="0" dirty="0" err="1"/>
              <a:t>when</a:t>
            </a:r>
            <a:r>
              <a:rPr lang="sv-SE" baseline="0" dirty="0"/>
              <a:t> the </a:t>
            </a:r>
            <a:r>
              <a:rPr lang="sv-SE" baseline="0" dirty="0" err="1"/>
              <a:t>exam</a:t>
            </a:r>
            <a:r>
              <a:rPr lang="sv-SE" baseline="0" dirty="0"/>
              <a:t> is </a:t>
            </a:r>
            <a:r>
              <a:rPr lang="sv-SE" baseline="0" dirty="0" err="1"/>
              <a:t>open</a:t>
            </a:r>
            <a:r>
              <a:rPr lang="sv-SE" baseline="0" dirty="0"/>
              <a:t> for </a:t>
            </a:r>
            <a:r>
              <a:rPr lang="sv-SE" baseline="0" dirty="0" err="1"/>
              <a:t>registration</a:t>
            </a:r>
            <a:endParaRPr lang="sv-SE" baseline="0" dirty="0"/>
          </a:p>
          <a:p>
            <a:endParaRPr lang="sv-SE" baseline="0" dirty="0"/>
          </a:p>
          <a:p>
            <a:r>
              <a:rPr lang="sv-SE" baseline="0" dirty="0"/>
              <a:t>Note </a:t>
            </a:r>
            <a:r>
              <a:rPr lang="sv-SE" baseline="0" dirty="0" err="1"/>
              <a:t>that</a:t>
            </a:r>
            <a:r>
              <a:rPr lang="sv-SE" baseline="0" dirty="0"/>
              <a:t> the </a:t>
            </a:r>
            <a:r>
              <a:rPr lang="sv-SE" baseline="0" dirty="0" err="1"/>
              <a:t>registration</a:t>
            </a:r>
            <a:r>
              <a:rPr lang="sv-SE" baseline="0" dirty="0"/>
              <a:t> for an </a:t>
            </a:r>
            <a:r>
              <a:rPr lang="sv-SE" baseline="0" dirty="0" err="1"/>
              <a:t>exam</a:t>
            </a:r>
            <a:r>
              <a:rPr lang="sv-SE" baseline="0" dirty="0"/>
              <a:t> is not </a:t>
            </a:r>
            <a:r>
              <a:rPr lang="sv-SE" baseline="0" dirty="0" err="1"/>
              <a:t>made</a:t>
            </a:r>
            <a:r>
              <a:rPr lang="sv-SE" baseline="0" dirty="0"/>
              <a:t> </a:t>
            </a:r>
            <a:r>
              <a:rPr lang="sv-SE" baseline="0" dirty="0" err="1"/>
              <a:t>through</a:t>
            </a:r>
            <a:r>
              <a:rPr lang="sv-SE" baseline="0" dirty="0"/>
              <a:t> the </a:t>
            </a:r>
            <a:r>
              <a:rPr lang="sv-SE" baseline="0" dirty="0" err="1"/>
              <a:t>exam</a:t>
            </a:r>
            <a:r>
              <a:rPr lang="sv-SE" baseline="0" dirty="0"/>
              <a:t> </a:t>
            </a:r>
            <a:r>
              <a:rPr lang="sv-SE" baseline="0" dirty="0" err="1"/>
              <a:t>schedule</a:t>
            </a:r>
            <a:r>
              <a:rPr lang="sv-SE" baseline="0" dirty="0"/>
              <a:t>, </a:t>
            </a:r>
            <a:r>
              <a:rPr lang="sv-SE" baseline="0" dirty="0" err="1"/>
              <a:t>but</a:t>
            </a:r>
            <a:r>
              <a:rPr lang="sv-SE" baseline="0" dirty="0"/>
              <a:t> </a:t>
            </a:r>
            <a:r>
              <a:rPr lang="sv-SE" baseline="0" dirty="0" err="1"/>
              <a:t>through</a:t>
            </a:r>
            <a:r>
              <a:rPr lang="sv-SE" baseline="0" dirty="0"/>
              <a:t> Ladok, </a:t>
            </a:r>
            <a:r>
              <a:rPr lang="sv-SE" baseline="0" dirty="0" err="1"/>
              <a:t>accessed</a:t>
            </a:r>
            <a:r>
              <a:rPr lang="sv-SE" baseline="0" dirty="0"/>
              <a:t> via the student web.</a:t>
            </a:r>
          </a:p>
        </p:txBody>
      </p:sp>
      <p:sp>
        <p:nvSpPr>
          <p:cNvPr id="4" name="Platshållare för bildnummer 3"/>
          <p:cNvSpPr>
            <a:spLocks noGrp="1"/>
          </p:cNvSpPr>
          <p:nvPr>
            <p:ph type="sldNum" sz="quarter" idx="10"/>
          </p:nvPr>
        </p:nvSpPr>
        <p:spPr/>
        <p:txBody>
          <a:bodyPr/>
          <a:lstStyle/>
          <a:p>
            <a:fld id="{E2F59744-ACC5-4125-B57F-3984B80B1062}" type="slidenum">
              <a:rPr lang="sv-SE" smtClean="0"/>
              <a:t>7</a:t>
            </a:fld>
            <a:endParaRPr lang="sv-SE"/>
          </a:p>
        </p:txBody>
      </p:sp>
    </p:spTree>
    <p:extLst>
      <p:ext uri="{BB962C8B-B14F-4D97-AF65-F5344CB8AC3E}">
        <p14:creationId xmlns:p14="http://schemas.microsoft.com/office/powerpoint/2010/main" val="376809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err="1">
                <a:solidFill>
                  <a:srgbClr val="FF0000"/>
                </a:solidFill>
              </a:rPr>
              <a:t>Add</a:t>
            </a:r>
            <a:r>
              <a:rPr lang="sv-SE" b="0" dirty="0">
                <a:solidFill>
                  <a:srgbClr val="FF0000"/>
                </a:solidFill>
              </a:rPr>
              <a:t> the </a:t>
            </a:r>
            <a:r>
              <a:rPr lang="sv-SE" b="0" dirty="0" err="1">
                <a:solidFill>
                  <a:srgbClr val="FF0000"/>
                </a:solidFill>
              </a:rPr>
              <a:t>link</a:t>
            </a:r>
            <a:r>
              <a:rPr lang="sv-SE" b="0" baseline="0" dirty="0">
                <a:solidFill>
                  <a:srgbClr val="FF0000"/>
                </a:solidFill>
              </a:rPr>
              <a:t> to </a:t>
            </a:r>
            <a:r>
              <a:rPr lang="sv-SE" b="0" baseline="0" dirty="0" err="1">
                <a:solidFill>
                  <a:srgbClr val="FF0000"/>
                </a:solidFill>
              </a:rPr>
              <a:t>your</a:t>
            </a:r>
            <a:r>
              <a:rPr lang="sv-SE" b="0" baseline="0" dirty="0">
                <a:solidFill>
                  <a:srgbClr val="FF0000"/>
                </a:solidFill>
              </a:rPr>
              <a:t> </a:t>
            </a:r>
            <a:r>
              <a:rPr lang="sv-SE" b="0" baseline="0" dirty="0" err="1">
                <a:solidFill>
                  <a:srgbClr val="FF0000"/>
                </a:solidFill>
              </a:rPr>
              <a:t>programme</a:t>
            </a:r>
            <a:r>
              <a:rPr lang="sv-SE" b="0" baseline="0" dirty="0">
                <a:solidFill>
                  <a:srgbClr val="FF0000"/>
                </a:solidFill>
              </a:rPr>
              <a:t> </a:t>
            </a:r>
            <a:r>
              <a:rPr lang="sv-SE" b="0" baseline="0" dirty="0" err="1">
                <a:solidFill>
                  <a:srgbClr val="FF0000"/>
                </a:solidFill>
              </a:rPr>
              <a:t>room</a:t>
            </a:r>
            <a:r>
              <a:rPr lang="sv-SE" b="0" baseline="0" dirty="0">
                <a:solidFill>
                  <a:srgbClr val="FF0000"/>
                </a:solidFill>
              </a:rPr>
              <a:t> at the </a:t>
            </a:r>
            <a:r>
              <a:rPr lang="sv-SE" b="0" baseline="0" dirty="0" err="1">
                <a:solidFill>
                  <a:srgbClr val="FF0000"/>
                </a:solidFill>
              </a:rPr>
              <a:t>first</a:t>
            </a:r>
            <a:r>
              <a:rPr lang="sv-SE" b="0" baseline="0" dirty="0">
                <a:solidFill>
                  <a:srgbClr val="FF0000"/>
                </a:solidFill>
              </a:rPr>
              <a:t> </a:t>
            </a:r>
            <a:r>
              <a:rPr lang="sv-SE" b="0" baseline="0" dirty="0" err="1">
                <a:solidFill>
                  <a:srgbClr val="FF0000"/>
                </a:solidFill>
              </a:rPr>
              <a:t>row</a:t>
            </a:r>
            <a:r>
              <a:rPr lang="sv-SE" b="0" baseline="0" dirty="0">
                <a:solidFill>
                  <a:srgbClr val="FF0000"/>
                </a:solidFill>
              </a:rPr>
              <a:t> </a:t>
            </a:r>
            <a:r>
              <a:rPr lang="sv-SE" b="0" baseline="0" dirty="0" err="1">
                <a:solidFill>
                  <a:srgbClr val="FF0000"/>
                </a:solidFill>
              </a:rPr>
              <a:t>of</a:t>
            </a:r>
            <a:r>
              <a:rPr lang="sv-SE" b="0" baseline="0" dirty="0">
                <a:solidFill>
                  <a:srgbClr val="FF0000"/>
                </a:solidFill>
              </a:rPr>
              <a:t> red text.</a:t>
            </a:r>
          </a:p>
          <a:p>
            <a:r>
              <a:rPr lang="sv-SE" b="0" baseline="0" dirty="0" err="1">
                <a:solidFill>
                  <a:srgbClr val="FF0000"/>
                </a:solidFill>
              </a:rPr>
              <a:t>Add</a:t>
            </a:r>
            <a:r>
              <a:rPr lang="sv-SE" b="0" baseline="0" dirty="0">
                <a:solidFill>
                  <a:srgbClr val="FF0000"/>
                </a:solidFill>
              </a:rPr>
              <a:t> the </a:t>
            </a:r>
            <a:r>
              <a:rPr lang="sv-SE" b="0" baseline="0" dirty="0" err="1">
                <a:solidFill>
                  <a:srgbClr val="FF0000"/>
                </a:solidFill>
              </a:rPr>
              <a:t>link</a:t>
            </a:r>
            <a:r>
              <a:rPr lang="sv-SE" b="0" baseline="0" dirty="0">
                <a:solidFill>
                  <a:srgbClr val="FF0000"/>
                </a:solidFill>
              </a:rPr>
              <a:t> to the </a:t>
            </a:r>
            <a:r>
              <a:rPr lang="sv-SE" b="0" baseline="0" dirty="0" err="1">
                <a:solidFill>
                  <a:srgbClr val="FF0000"/>
                </a:solidFill>
              </a:rPr>
              <a:t>first</a:t>
            </a:r>
            <a:r>
              <a:rPr lang="sv-SE" b="0" baseline="0" dirty="0">
                <a:solidFill>
                  <a:srgbClr val="FF0000"/>
                </a:solidFill>
              </a:rPr>
              <a:t> </a:t>
            </a:r>
            <a:r>
              <a:rPr lang="sv-SE" b="0" baseline="0" dirty="0" err="1">
                <a:solidFill>
                  <a:srgbClr val="FF0000"/>
                </a:solidFill>
              </a:rPr>
              <a:t>course</a:t>
            </a:r>
            <a:r>
              <a:rPr lang="sv-SE" b="0" baseline="0" dirty="0">
                <a:solidFill>
                  <a:srgbClr val="FF0000"/>
                </a:solidFill>
              </a:rPr>
              <a:t> </a:t>
            </a:r>
            <a:r>
              <a:rPr lang="sv-SE" b="0" baseline="0" dirty="0" err="1">
                <a:solidFill>
                  <a:srgbClr val="FF0000"/>
                </a:solidFill>
              </a:rPr>
              <a:t>room</a:t>
            </a:r>
            <a:r>
              <a:rPr lang="sv-SE" b="0" baseline="0" dirty="0">
                <a:solidFill>
                  <a:srgbClr val="FF0000"/>
                </a:solidFill>
              </a:rPr>
              <a:t> at the second </a:t>
            </a:r>
            <a:r>
              <a:rPr lang="sv-SE" b="0" baseline="0" dirty="0" err="1">
                <a:solidFill>
                  <a:srgbClr val="FF0000"/>
                </a:solidFill>
              </a:rPr>
              <a:t>row</a:t>
            </a:r>
            <a:r>
              <a:rPr lang="sv-SE" b="0" baseline="0" dirty="0">
                <a:solidFill>
                  <a:srgbClr val="FF0000"/>
                </a:solidFill>
              </a:rPr>
              <a:t> </a:t>
            </a:r>
            <a:r>
              <a:rPr lang="sv-SE" b="0" baseline="0" dirty="0" err="1">
                <a:solidFill>
                  <a:srgbClr val="FF0000"/>
                </a:solidFill>
              </a:rPr>
              <a:t>of</a:t>
            </a:r>
            <a:r>
              <a:rPr lang="sv-SE" b="0" baseline="0" dirty="0">
                <a:solidFill>
                  <a:srgbClr val="FF0000"/>
                </a:solidFill>
              </a:rPr>
              <a:t> red text.</a:t>
            </a:r>
            <a:endParaRPr lang="sv-SE" b="0" dirty="0">
              <a:solidFill>
                <a:srgbClr val="FF0000"/>
              </a:solidFill>
            </a:endParaRPr>
          </a:p>
          <a:p>
            <a:endParaRPr lang="sv-SE" dirty="0"/>
          </a:p>
          <a:p>
            <a:r>
              <a:rPr lang="sv-SE" b="1" dirty="0"/>
              <a:t>The </a:t>
            </a:r>
            <a:r>
              <a:rPr lang="sv-SE" b="1" dirty="0" err="1"/>
              <a:t>learning</a:t>
            </a:r>
            <a:r>
              <a:rPr lang="sv-SE" b="1" dirty="0"/>
              <a:t> </a:t>
            </a:r>
            <a:r>
              <a:rPr lang="sv-SE" b="1" dirty="0" err="1"/>
              <a:t>platform</a:t>
            </a:r>
            <a:r>
              <a:rPr lang="sv-SE" b="1" dirty="0"/>
              <a:t> </a:t>
            </a:r>
            <a:r>
              <a:rPr lang="sv-SE" b="1" dirty="0" err="1"/>
              <a:t>Moodle</a:t>
            </a:r>
            <a:endParaRPr lang="sv-SE" b="1" dirty="0"/>
          </a:p>
          <a:p>
            <a:r>
              <a:rPr lang="sv-SE" b="0" dirty="0"/>
              <a:t>Shows </a:t>
            </a:r>
            <a:r>
              <a:rPr lang="sv-SE" b="0" dirty="0" err="1"/>
              <a:t>your</a:t>
            </a:r>
            <a:r>
              <a:rPr lang="sv-SE" b="0" dirty="0"/>
              <a:t> </a:t>
            </a:r>
            <a:r>
              <a:rPr lang="sv-SE" b="0" dirty="0" err="1"/>
              <a:t>programme</a:t>
            </a:r>
            <a:r>
              <a:rPr lang="sv-SE" b="0" dirty="0"/>
              <a:t> </a:t>
            </a:r>
            <a:r>
              <a:rPr lang="sv-SE" b="0" dirty="0" err="1"/>
              <a:t>room</a:t>
            </a:r>
            <a:r>
              <a:rPr lang="sv-SE" b="0" dirty="0"/>
              <a:t> and </a:t>
            </a:r>
            <a:r>
              <a:rPr lang="sv-SE" b="0" dirty="0" err="1"/>
              <a:t>course</a:t>
            </a:r>
            <a:r>
              <a:rPr lang="sv-SE" b="0" dirty="0"/>
              <a:t> </a:t>
            </a:r>
            <a:r>
              <a:rPr lang="sv-SE" b="0" dirty="0" err="1"/>
              <a:t>room</a:t>
            </a:r>
            <a:r>
              <a:rPr lang="sv-SE" b="0" dirty="0"/>
              <a:t>!</a:t>
            </a:r>
          </a:p>
          <a:p>
            <a:endParaRPr lang="sv-SE" dirty="0"/>
          </a:p>
          <a:p>
            <a:endParaRPr lang="sv-SE" dirty="0"/>
          </a:p>
          <a:p>
            <a:r>
              <a:rPr lang="sv-SE" dirty="0"/>
              <a:t>Make sure to present </a:t>
            </a:r>
            <a:r>
              <a:rPr lang="sv-SE" b="1" dirty="0"/>
              <a:t>Information from the </a:t>
            </a:r>
            <a:r>
              <a:rPr lang="sv-SE" b="1" dirty="0" err="1"/>
              <a:t>School</a:t>
            </a:r>
            <a:r>
              <a:rPr lang="sv-SE" b="1" baseline="0" dirty="0"/>
              <a:t> </a:t>
            </a:r>
            <a:r>
              <a:rPr lang="sv-SE" b="1" baseline="0" dirty="0" err="1"/>
              <a:t>of</a:t>
            </a:r>
            <a:r>
              <a:rPr lang="sv-SE" b="1" baseline="0" dirty="0"/>
              <a:t> Business and </a:t>
            </a:r>
            <a:r>
              <a:rPr lang="sv-SE" b="1" baseline="0" dirty="0" err="1"/>
              <a:t>Economics</a:t>
            </a:r>
            <a:r>
              <a:rPr lang="sv-SE" b="1" baseline="0" dirty="0"/>
              <a:t> </a:t>
            </a:r>
            <a:r>
              <a:rPr lang="sv-SE" baseline="0" dirty="0"/>
              <a:t>(</a:t>
            </a:r>
            <a:r>
              <a:rPr lang="sv-SE" baseline="0" dirty="0" err="1"/>
              <a:t>link</a:t>
            </a:r>
            <a:r>
              <a:rPr lang="sv-SE" baseline="0" dirty="0"/>
              <a:t> in </a:t>
            </a:r>
            <a:r>
              <a:rPr lang="sv-SE" baseline="0" dirty="0" err="1"/>
              <a:t>slide</a:t>
            </a:r>
            <a:r>
              <a:rPr lang="sv-SE" baseline="0" dirty="0"/>
              <a:t>). </a:t>
            </a:r>
            <a:r>
              <a:rPr lang="sv-SE" baseline="0" dirty="0" err="1"/>
              <a:t>Here</a:t>
            </a:r>
            <a:r>
              <a:rPr lang="sv-SE" baseline="0" dirty="0"/>
              <a:t>, students </a:t>
            </a:r>
            <a:r>
              <a:rPr lang="sv-SE" baseline="0" dirty="0" err="1"/>
              <a:t>can</a:t>
            </a:r>
            <a:r>
              <a:rPr lang="sv-SE" baseline="0" dirty="0"/>
              <a:t> </a:t>
            </a:r>
            <a:r>
              <a:rPr lang="sv-SE" baseline="0" dirty="0" err="1"/>
              <a:t>find</a:t>
            </a:r>
            <a:r>
              <a:rPr lang="sv-SE" baseline="0" dirty="0"/>
              <a:t> information </a:t>
            </a:r>
            <a:r>
              <a:rPr lang="sv-SE" baseline="0" dirty="0" err="1"/>
              <a:t>about</a:t>
            </a:r>
            <a:r>
              <a:rPr lang="sv-SE" baseline="0" dirty="0"/>
              <a:t>:</a:t>
            </a:r>
          </a:p>
          <a:p>
            <a:pPr marL="171450" indent="-171450">
              <a:buFont typeface="Arial" panose="020B0604020202020204" pitchFamily="34" charset="0"/>
              <a:buChar char="•"/>
            </a:pPr>
            <a:r>
              <a:rPr lang="sv-SE" dirty="0"/>
              <a:t>Contact information for the </a:t>
            </a:r>
            <a:r>
              <a:rPr lang="sv-SE" dirty="0" err="1"/>
              <a:t>education</a:t>
            </a:r>
            <a:r>
              <a:rPr lang="sv-SE" dirty="0"/>
              <a:t> administration</a:t>
            </a:r>
          </a:p>
          <a:p>
            <a:pPr marL="171450" indent="-171450">
              <a:buFont typeface="Arial" panose="020B0604020202020204" pitchFamily="34" charset="0"/>
              <a:buChar char="•"/>
            </a:pPr>
            <a:r>
              <a:rPr lang="sv-SE" dirty="0"/>
              <a:t>Semester- and </a:t>
            </a:r>
            <a:r>
              <a:rPr lang="sv-SE" dirty="0" err="1"/>
              <a:t>course</a:t>
            </a:r>
            <a:r>
              <a:rPr lang="sv-SE" dirty="0"/>
              <a:t> periods</a:t>
            </a:r>
          </a:p>
          <a:p>
            <a:pPr marL="171450" indent="-171450">
              <a:buFont typeface="Arial" panose="020B0604020202020204" pitchFamily="34" charset="0"/>
              <a:buChar char="•"/>
            </a:pPr>
            <a:r>
              <a:rPr lang="sv-SE" dirty="0"/>
              <a:t>Information </a:t>
            </a:r>
            <a:r>
              <a:rPr lang="sv-SE" dirty="0" err="1"/>
              <a:t>regarding</a:t>
            </a:r>
            <a:r>
              <a:rPr lang="sv-SE" dirty="0"/>
              <a:t> </a:t>
            </a:r>
            <a:r>
              <a:rPr lang="sv-SE" dirty="0" err="1"/>
              <a:t>qualification</a:t>
            </a:r>
            <a:r>
              <a:rPr lang="sv-SE" baseline="0" dirty="0"/>
              <a:t> </a:t>
            </a:r>
            <a:r>
              <a:rPr lang="sv-SE" baseline="0" dirty="0" err="1"/>
              <a:t>requirements</a:t>
            </a:r>
            <a:r>
              <a:rPr lang="sv-SE" baseline="0" dirty="0"/>
              <a:t> and </a:t>
            </a:r>
            <a:r>
              <a:rPr lang="sv-SE" baseline="0" dirty="0" err="1"/>
              <a:t>conditions</a:t>
            </a:r>
            <a:r>
              <a:rPr lang="sv-SE" baseline="0" dirty="0"/>
              <a:t>, as </a:t>
            </a:r>
            <a:r>
              <a:rPr lang="sv-SE" baseline="0" dirty="0" err="1"/>
              <a:t>well</a:t>
            </a:r>
            <a:r>
              <a:rPr lang="sv-SE" baseline="0" dirty="0"/>
              <a:t> as </a:t>
            </a:r>
            <a:r>
              <a:rPr lang="sv-SE" baseline="0" dirty="0" err="1"/>
              <a:t>course</a:t>
            </a:r>
            <a:r>
              <a:rPr lang="sv-SE" baseline="0" dirty="0"/>
              <a:t> options </a:t>
            </a:r>
            <a:r>
              <a:rPr lang="sv-SE" baseline="0" dirty="0" err="1"/>
              <a:t>within</a:t>
            </a:r>
            <a:r>
              <a:rPr lang="sv-SE" baseline="0" dirty="0"/>
              <a:t> </a:t>
            </a:r>
            <a:r>
              <a:rPr lang="sv-SE" baseline="0" dirty="0" err="1"/>
              <a:t>programmes</a:t>
            </a:r>
            <a:endParaRPr lang="sv-SE" baseline="0" dirty="0"/>
          </a:p>
          <a:p>
            <a:pPr marL="171450" indent="-171450">
              <a:buFont typeface="Arial" panose="020B0604020202020204" pitchFamily="34" charset="0"/>
              <a:buChar char="•"/>
            </a:pPr>
            <a:r>
              <a:rPr lang="sv-SE" baseline="0" dirty="0" err="1"/>
              <a:t>Exam</a:t>
            </a:r>
            <a:r>
              <a:rPr lang="sv-SE" baseline="0" dirty="0"/>
              <a:t> </a:t>
            </a:r>
            <a:r>
              <a:rPr lang="sv-SE" baseline="0" dirty="0" err="1"/>
              <a:t>registrations</a:t>
            </a:r>
            <a:r>
              <a:rPr lang="sv-SE" baseline="0" dirty="0"/>
              <a:t>, </a:t>
            </a:r>
            <a:r>
              <a:rPr lang="sv-SE" baseline="0" dirty="0" err="1"/>
              <a:t>exam</a:t>
            </a:r>
            <a:r>
              <a:rPr lang="sv-SE" baseline="0" dirty="0"/>
              <a:t> </a:t>
            </a:r>
            <a:r>
              <a:rPr lang="sv-SE" baseline="0" dirty="0" err="1"/>
              <a:t>timetable</a:t>
            </a:r>
            <a:r>
              <a:rPr lang="sv-SE" baseline="0" dirty="0"/>
              <a:t> and </a:t>
            </a:r>
            <a:r>
              <a:rPr lang="sv-SE" baseline="0" dirty="0" err="1"/>
              <a:t>exams</a:t>
            </a:r>
            <a:r>
              <a:rPr lang="sv-SE" baseline="0" dirty="0"/>
              <a:t> in different city</a:t>
            </a:r>
          </a:p>
          <a:p>
            <a:pPr marL="171450" indent="-171450">
              <a:buFont typeface="Arial" panose="020B0604020202020204" pitchFamily="34" charset="0"/>
              <a:buChar char="•"/>
            </a:pPr>
            <a:r>
              <a:rPr lang="sv-SE" baseline="0" dirty="0" err="1"/>
              <a:t>Help</a:t>
            </a:r>
            <a:r>
              <a:rPr lang="sv-SE" baseline="0" dirty="0"/>
              <a:t> and support for </a:t>
            </a:r>
            <a:r>
              <a:rPr lang="sv-SE" baseline="0" dirty="0" err="1"/>
              <a:t>academic</a:t>
            </a:r>
            <a:r>
              <a:rPr lang="sv-SE" baseline="0" dirty="0"/>
              <a:t> </a:t>
            </a:r>
            <a:r>
              <a:rPr lang="sv-SE" baseline="0" dirty="0" err="1"/>
              <a:t>writing</a:t>
            </a:r>
            <a:endParaRPr lang="sv-SE" baseline="0" dirty="0"/>
          </a:p>
        </p:txBody>
      </p:sp>
      <p:sp>
        <p:nvSpPr>
          <p:cNvPr id="4" name="Platshållare för bildnummer 3"/>
          <p:cNvSpPr>
            <a:spLocks noGrp="1"/>
          </p:cNvSpPr>
          <p:nvPr>
            <p:ph type="sldNum" sz="quarter" idx="10"/>
          </p:nvPr>
        </p:nvSpPr>
        <p:spPr/>
        <p:txBody>
          <a:bodyPr/>
          <a:lstStyle/>
          <a:p>
            <a:fld id="{E2F59744-ACC5-4125-B57F-3984B80B1062}" type="slidenum">
              <a:rPr lang="sv-SE" smtClean="0"/>
              <a:t>8</a:t>
            </a:fld>
            <a:endParaRPr lang="sv-SE"/>
          </a:p>
        </p:txBody>
      </p:sp>
    </p:spTree>
    <p:extLst>
      <p:ext uri="{BB962C8B-B14F-4D97-AF65-F5344CB8AC3E}">
        <p14:creationId xmlns:p14="http://schemas.microsoft.com/office/powerpoint/2010/main" val="380825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313" y="744538"/>
            <a:ext cx="6619875" cy="3724275"/>
          </a:xfrm>
        </p:spPr>
      </p:sp>
      <p:sp>
        <p:nvSpPr>
          <p:cNvPr id="3" name="Platshållare för anteckningar 2"/>
          <p:cNvSpPr>
            <a:spLocks noGrp="1"/>
          </p:cNvSpPr>
          <p:nvPr>
            <p:ph type="body" idx="1"/>
          </p:nvPr>
        </p:nvSpPr>
        <p:spPr/>
        <p:txBody>
          <a:bodyPr/>
          <a:lstStyle/>
          <a:p>
            <a:r>
              <a:rPr lang="sv-SE" sz="1200" b="1" dirty="0"/>
              <a:t>Course and </a:t>
            </a:r>
            <a:r>
              <a:rPr lang="sv-SE" sz="1200" b="1" dirty="0" err="1"/>
              <a:t>programme</a:t>
            </a:r>
            <a:r>
              <a:rPr lang="sv-SE" sz="1200" b="1" dirty="0"/>
              <a:t> </a:t>
            </a:r>
            <a:r>
              <a:rPr lang="sv-SE" sz="1200" b="1" dirty="0" err="1"/>
              <a:t>syllabus</a:t>
            </a:r>
            <a:endParaRPr lang="sv-SE" sz="1200" b="1" dirty="0"/>
          </a:p>
          <a:p>
            <a:endParaRPr lang="sv-SE" b="1" dirty="0"/>
          </a:p>
          <a:p>
            <a:r>
              <a:rPr lang="sv-SE" dirty="0"/>
              <a:t>Show </a:t>
            </a:r>
            <a:r>
              <a:rPr lang="sv-SE" dirty="0" err="1"/>
              <a:t>where</a:t>
            </a:r>
            <a:r>
              <a:rPr lang="sv-SE" dirty="0"/>
              <a:t> the student </a:t>
            </a:r>
            <a:r>
              <a:rPr lang="sv-SE" dirty="0" err="1"/>
              <a:t>can</a:t>
            </a:r>
            <a:r>
              <a:rPr lang="sv-SE" dirty="0"/>
              <a:t> </a:t>
            </a:r>
            <a:r>
              <a:rPr lang="sv-SE" dirty="0" err="1"/>
              <a:t>find</a:t>
            </a:r>
            <a:r>
              <a:rPr lang="sv-SE" dirty="0"/>
              <a:t> the </a:t>
            </a:r>
            <a:r>
              <a:rPr lang="sv-SE" dirty="0" err="1"/>
              <a:t>course</a:t>
            </a:r>
            <a:r>
              <a:rPr lang="sv-SE" dirty="0"/>
              <a:t> and </a:t>
            </a:r>
            <a:r>
              <a:rPr lang="sv-SE" dirty="0" err="1"/>
              <a:t>programme</a:t>
            </a:r>
            <a:r>
              <a:rPr lang="sv-SE" dirty="0"/>
              <a:t> </a:t>
            </a:r>
            <a:r>
              <a:rPr lang="sv-SE" dirty="0" err="1"/>
              <a:t>syllabus</a:t>
            </a:r>
            <a:r>
              <a:rPr lang="sv-SE" dirty="0"/>
              <a:t> </a:t>
            </a:r>
            <a:r>
              <a:rPr lang="sv-SE" baseline="0" dirty="0"/>
              <a:t>https://lnu.se/utbildning/under-studierna/studentwebben/kurs-och-utbildningsplaner</a:t>
            </a:r>
          </a:p>
          <a:p>
            <a:endParaRPr lang="sv-SE" baseline="0" dirty="0"/>
          </a:p>
          <a:p>
            <a:r>
              <a:rPr lang="sv-SE" baseline="0" dirty="0" err="1"/>
              <a:t>Important</a:t>
            </a:r>
            <a:r>
              <a:rPr lang="sv-SE" baseline="0" dirty="0"/>
              <a:t> to show in the </a:t>
            </a:r>
            <a:r>
              <a:rPr lang="sv-SE" baseline="0" dirty="0" err="1"/>
              <a:t>course</a:t>
            </a:r>
            <a:r>
              <a:rPr lang="sv-SE" baseline="0" dirty="0"/>
              <a:t> </a:t>
            </a:r>
            <a:r>
              <a:rPr lang="sv-SE" baseline="0" dirty="0" err="1"/>
              <a:t>syllabus</a:t>
            </a:r>
            <a:r>
              <a:rPr lang="sv-SE" baseline="0" dirty="0"/>
              <a:t>:</a:t>
            </a:r>
          </a:p>
          <a:p>
            <a:pPr marL="171450" indent="-171450">
              <a:buFont typeface="Arial" panose="020B0604020202020204" pitchFamily="34" charset="0"/>
              <a:buChar char="•"/>
            </a:pPr>
            <a:r>
              <a:rPr lang="sv-SE" baseline="0" dirty="0" err="1"/>
              <a:t>Prerequisites</a:t>
            </a:r>
            <a:r>
              <a:rPr lang="sv-SE" baseline="0" dirty="0"/>
              <a:t> – </a:t>
            </a:r>
            <a:r>
              <a:rPr lang="sv-SE" baseline="0" dirty="0" err="1"/>
              <a:t>Explain</a:t>
            </a:r>
            <a:r>
              <a:rPr lang="sv-SE" baseline="0" dirty="0"/>
              <a:t> </a:t>
            </a:r>
            <a:r>
              <a:rPr lang="sv-SE" baseline="0" dirty="0" err="1"/>
              <a:t>that</a:t>
            </a:r>
            <a:r>
              <a:rPr lang="sv-SE" baseline="0" dirty="0"/>
              <a:t> the </a:t>
            </a:r>
            <a:r>
              <a:rPr lang="sv-SE" baseline="0" dirty="0" err="1"/>
              <a:t>prerequisites</a:t>
            </a:r>
            <a:r>
              <a:rPr lang="sv-SE" baseline="0" dirty="0"/>
              <a:t> </a:t>
            </a:r>
            <a:r>
              <a:rPr lang="sv-SE" baseline="0" dirty="0" err="1"/>
              <a:t>dictate</a:t>
            </a:r>
            <a:r>
              <a:rPr lang="sv-SE" baseline="0" dirty="0"/>
              <a:t> </a:t>
            </a:r>
            <a:r>
              <a:rPr lang="sv-SE" baseline="0" dirty="0" err="1"/>
              <a:t>if</a:t>
            </a:r>
            <a:r>
              <a:rPr lang="sv-SE" baseline="0" dirty="0"/>
              <a:t> a student is </a:t>
            </a:r>
            <a:r>
              <a:rPr lang="sv-SE" baseline="0" dirty="0" err="1"/>
              <a:t>eligible</a:t>
            </a:r>
            <a:r>
              <a:rPr lang="sv-SE" baseline="0" dirty="0"/>
              <a:t> or not to a </a:t>
            </a:r>
            <a:r>
              <a:rPr lang="sv-SE" baseline="0" dirty="0" err="1"/>
              <a:t>course</a:t>
            </a:r>
            <a:r>
              <a:rPr lang="sv-SE" baseline="0" dirty="0"/>
              <a:t>. Note </a:t>
            </a:r>
            <a:r>
              <a:rPr lang="sv-SE" baseline="0" dirty="0" err="1"/>
              <a:t>that</a:t>
            </a:r>
            <a:r>
              <a:rPr lang="sv-SE" baseline="0" dirty="0"/>
              <a:t> </a:t>
            </a:r>
            <a:r>
              <a:rPr lang="sv-SE" baseline="0" dirty="0" err="1"/>
              <a:t>if</a:t>
            </a:r>
            <a:r>
              <a:rPr lang="sv-SE" baseline="0" dirty="0"/>
              <a:t> the student </a:t>
            </a:r>
            <a:r>
              <a:rPr lang="sv-SE" baseline="0" dirty="0" err="1"/>
              <a:t>does</a:t>
            </a:r>
            <a:r>
              <a:rPr lang="sv-SE" baseline="0" dirty="0"/>
              <a:t> not </a:t>
            </a:r>
            <a:r>
              <a:rPr lang="sv-SE" baseline="0" dirty="0" err="1"/>
              <a:t>meet</a:t>
            </a:r>
            <a:r>
              <a:rPr lang="sv-SE" baseline="0" dirty="0"/>
              <a:t> the </a:t>
            </a:r>
            <a:r>
              <a:rPr lang="sv-SE" baseline="0" dirty="0" err="1"/>
              <a:t>requirements</a:t>
            </a:r>
            <a:r>
              <a:rPr lang="sv-SE" baseline="0" dirty="0"/>
              <a:t> </a:t>
            </a:r>
            <a:r>
              <a:rPr lang="sv-SE" baseline="0" dirty="0" err="1"/>
              <a:t>they</a:t>
            </a:r>
            <a:r>
              <a:rPr lang="sv-SE" baseline="0" dirty="0"/>
              <a:t> </a:t>
            </a:r>
            <a:r>
              <a:rPr lang="sv-SE" baseline="0" dirty="0" err="1"/>
              <a:t>can</a:t>
            </a:r>
            <a:r>
              <a:rPr lang="sv-SE" baseline="0" dirty="0"/>
              <a:t> be </a:t>
            </a:r>
            <a:r>
              <a:rPr lang="sv-SE" baseline="0" dirty="0" err="1"/>
              <a:t>denied</a:t>
            </a:r>
            <a:r>
              <a:rPr lang="sv-SE" baseline="0" dirty="0"/>
              <a:t> the right to start a </a:t>
            </a:r>
            <a:r>
              <a:rPr lang="sv-SE" baseline="0" dirty="0" err="1"/>
              <a:t>course</a:t>
            </a:r>
            <a:r>
              <a:rPr lang="sv-SE" baseline="0" dirty="0"/>
              <a:t>. </a:t>
            </a:r>
          </a:p>
          <a:p>
            <a:pPr marL="171450" indent="-171450">
              <a:buFont typeface="Arial" panose="020B0604020202020204" pitchFamily="34" charset="0"/>
              <a:buChar char="•"/>
            </a:pPr>
            <a:r>
              <a:rPr lang="sv-SE" baseline="0" dirty="0" err="1"/>
              <a:t>Literature</a:t>
            </a:r>
            <a:r>
              <a:rPr lang="sv-SE" baseline="0" dirty="0"/>
              <a:t> list– is last on the </a:t>
            </a:r>
            <a:r>
              <a:rPr lang="sv-SE" baseline="0" dirty="0" err="1"/>
              <a:t>course</a:t>
            </a:r>
            <a:r>
              <a:rPr lang="sv-SE" baseline="0" dirty="0"/>
              <a:t> </a:t>
            </a:r>
            <a:r>
              <a:rPr lang="sv-SE" baseline="0" dirty="0" err="1"/>
              <a:t>syllabus</a:t>
            </a:r>
            <a:r>
              <a:rPr lang="sv-SE" baseline="0" dirty="0"/>
              <a:t> – obs the list </a:t>
            </a:r>
            <a:r>
              <a:rPr lang="sv-SE" baseline="0" dirty="0" err="1"/>
              <a:t>can</a:t>
            </a:r>
            <a:r>
              <a:rPr lang="sv-SE" baseline="0" dirty="0"/>
              <a:t> </a:t>
            </a:r>
            <a:r>
              <a:rPr lang="sv-SE" baseline="0" dirty="0" err="1"/>
              <a:t>change</a:t>
            </a:r>
            <a:r>
              <a:rPr lang="sv-SE" baseline="0" dirty="0"/>
              <a:t> </a:t>
            </a:r>
            <a:r>
              <a:rPr lang="sv-SE" baseline="0" dirty="0" err="1"/>
              <a:t>until</a:t>
            </a:r>
            <a:r>
              <a:rPr lang="sv-SE" baseline="0" dirty="0"/>
              <a:t> 8 </a:t>
            </a:r>
            <a:r>
              <a:rPr lang="sv-SE" baseline="0" dirty="0" err="1"/>
              <a:t>weeks</a:t>
            </a:r>
            <a:r>
              <a:rPr lang="sv-SE" baseline="0" dirty="0"/>
              <a:t> </a:t>
            </a:r>
            <a:r>
              <a:rPr lang="sv-SE" baseline="0" dirty="0" err="1"/>
              <a:t>before</a:t>
            </a:r>
            <a:r>
              <a:rPr lang="sv-SE" baseline="0" dirty="0"/>
              <a:t> </a:t>
            </a:r>
            <a:r>
              <a:rPr lang="sv-SE" baseline="0" dirty="0" err="1"/>
              <a:t>course</a:t>
            </a:r>
            <a:r>
              <a:rPr lang="sv-SE" baseline="0" dirty="0"/>
              <a:t> start, so it is not a </a:t>
            </a:r>
            <a:r>
              <a:rPr lang="sv-SE" baseline="0" dirty="0" err="1"/>
              <a:t>good</a:t>
            </a:r>
            <a:r>
              <a:rPr lang="sv-SE" baseline="0" dirty="0"/>
              <a:t> </a:t>
            </a:r>
            <a:r>
              <a:rPr lang="sv-SE" baseline="0" dirty="0" err="1"/>
              <a:t>idea</a:t>
            </a:r>
            <a:r>
              <a:rPr lang="sv-SE" baseline="0" dirty="0"/>
              <a:t> to </a:t>
            </a:r>
            <a:r>
              <a:rPr lang="sv-SE" baseline="0" dirty="0" err="1"/>
              <a:t>buy</a:t>
            </a:r>
            <a:r>
              <a:rPr lang="sv-SE" baseline="0" dirty="0"/>
              <a:t> all the </a:t>
            </a:r>
            <a:r>
              <a:rPr lang="sv-SE" baseline="0" dirty="0" err="1"/>
              <a:t>litterature</a:t>
            </a:r>
            <a:r>
              <a:rPr lang="sv-SE" baseline="0" dirty="0"/>
              <a:t> the </a:t>
            </a:r>
            <a:r>
              <a:rPr lang="sv-SE" baseline="0" dirty="0" err="1"/>
              <a:t>year</a:t>
            </a:r>
            <a:r>
              <a:rPr lang="sv-SE" baseline="0" dirty="0"/>
              <a:t> </a:t>
            </a:r>
            <a:r>
              <a:rPr lang="sv-SE" baseline="0" dirty="0" err="1"/>
              <a:t>before</a:t>
            </a:r>
            <a:r>
              <a:rPr lang="sv-SE" baseline="0" dirty="0"/>
              <a:t> the </a:t>
            </a:r>
            <a:r>
              <a:rPr lang="sv-SE" baseline="0" dirty="0" err="1"/>
              <a:t>course</a:t>
            </a:r>
            <a:r>
              <a:rPr lang="sv-SE" baseline="0" dirty="0"/>
              <a:t> is given. </a:t>
            </a:r>
          </a:p>
        </p:txBody>
      </p:sp>
      <p:sp>
        <p:nvSpPr>
          <p:cNvPr id="4" name="Platshållare för bildnummer 3"/>
          <p:cNvSpPr>
            <a:spLocks noGrp="1"/>
          </p:cNvSpPr>
          <p:nvPr>
            <p:ph type="sldNum" sz="quarter" idx="10"/>
          </p:nvPr>
        </p:nvSpPr>
        <p:spPr/>
        <p:txBody>
          <a:bodyPr/>
          <a:lstStyle/>
          <a:p>
            <a:fld id="{4970E7F1-1FC6-4112-B6DB-B43B092A1A34}" type="slidenum">
              <a:rPr lang="sv-SE" smtClean="0"/>
              <a:t>9</a:t>
            </a:fld>
            <a:endParaRPr lang="sv-SE"/>
          </a:p>
        </p:txBody>
      </p:sp>
    </p:spTree>
    <p:extLst>
      <p:ext uri="{BB962C8B-B14F-4D97-AF65-F5344CB8AC3E}">
        <p14:creationId xmlns:p14="http://schemas.microsoft.com/office/powerpoint/2010/main" val="403586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313" y="744538"/>
            <a:ext cx="6619875" cy="3724275"/>
          </a:xfrm>
        </p:spPr>
      </p:sp>
      <p:sp>
        <p:nvSpPr>
          <p:cNvPr id="3" name="Platshållare för anteckningar 2"/>
          <p:cNvSpPr>
            <a:spLocks noGrp="1"/>
          </p:cNvSpPr>
          <p:nvPr>
            <p:ph type="body" idx="1"/>
          </p:nvPr>
        </p:nvSpPr>
        <p:spPr/>
        <p:txBody>
          <a:bodyPr/>
          <a:lstStyle/>
          <a:p>
            <a:r>
              <a:rPr lang="sv-SE" b="1" baseline="0" dirty="0"/>
              <a:t>Examination</a:t>
            </a:r>
          </a:p>
          <a:p>
            <a:endParaRPr lang="sv-SE" baseline="0" dirty="0"/>
          </a:p>
          <a:p>
            <a:r>
              <a:rPr lang="sv-SE" baseline="0" dirty="0"/>
              <a:t>Go </a:t>
            </a:r>
            <a:r>
              <a:rPr lang="sv-SE" baseline="0" dirty="0" err="1"/>
              <a:t>through</a:t>
            </a:r>
            <a:r>
              <a:rPr lang="sv-SE" baseline="0" dirty="0"/>
              <a:t> the different </a:t>
            </a:r>
            <a:r>
              <a:rPr lang="sv-SE" baseline="0" dirty="0" err="1"/>
              <a:t>types</a:t>
            </a:r>
            <a:r>
              <a:rPr lang="sv-SE" baseline="0" dirty="0"/>
              <a:t> </a:t>
            </a:r>
            <a:r>
              <a:rPr lang="sv-SE" baseline="0" dirty="0" err="1"/>
              <a:t>of</a:t>
            </a:r>
            <a:r>
              <a:rPr lang="sv-SE" baseline="0" dirty="0"/>
              <a:t> examination:</a:t>
            </a:r>
          </a:p>
          <a:p>
            <a:pPr marL="171450" indent="-171450">
              <a:buFont typeface="Arial" panose="020B0604020202020204" pitchFamily="34" charset="0"/>
              <a:buChar char="•"/>
            </a:pPr>
            <a:r>
              <a:rPr lang="sv-SE" dirty="0" err="1"/>
              <a:t>written</a:t>
            </a:r>
            <a:r>
              <a:rPr lang="sv-SE" dirty="0"/>
              <a:t> </a:t>
            </a:r>
            <a:r>
              <a:rPr lang="sv-SE" dirty="0" err="1"/>
              <a:t>exams</a:t>
            </a:r>
            <a:endParaRPr lang="sv-SE" baseline="0" dirty="0"/>
          </a:p>
          <a:p>
            <a:pPr marL="171450" indent="-171450">
              <a:buFont typeface="Arial" panose="020B0604020202020204" pitchFamily="34" charset="0"/>
              <a:buChar char="•"/>
            </a:pPr>
            <a:r>
              <a:rPr lang="sv-SE" dirty="0" err="1"/>
              <a:t>Take-home</a:t>
            </a:r>
            <a:r>
              <a:rPr lang="sv-SE" dirty="0"/>
              <a:t> </a:t>
            </a:r>
            <a:r>
              <a:rPr lang="sv-SE" dirty="0" err="1"/>
              <a:t>exams</a:t>
            </a:r>
            <a:endParaRPr lang="sv-SE" baseline="0" dirty="0"/>
          </a:p>
          <a:p>
            <a:pPr marL="171450" indent="-171450">
              <a:buFont typeface="Arial" panose="020B0604020202020204" pitchFamily="34" charset="0"/>
              <a:buChar char="•"/>
            </a:pPr>
            <a:r>
              <a:rPr lang="sv-SE" baseline="0" dirty="0"/>
              <a:t>Hand-in </a:t>
            </a:r>
            <a:r>
              <a:rPr lang="sv-SE" baseline="0" dirty="0" err="1"/>
              <a:t>assignment</a:t>
            </a:r>
            <a:endParaRPr lang="sv-SE" baseline="0" dirty="0"/>
          </a:p>
          <a:p>
            <a:pPr marL="171450" indent="-171450">
              <a:buFont typeface="Arial" panose="020B0604020202020204" pitchFamily="34" charset="0"/>
              <a:buChar char="•"/>
            </a:pPr>
            <a:r>
              <a:rPr lang="sv-SE" baseline="0" dirty="0" err="1"/>
              <a:t>quiz</a:t>
            </a:r>
            <a:endParaRPr lang="sv-SE" baseline="0" dirty="0"/>
          </a:p>
          <a:p>
            <a:pPr marL="171450" indent="-171450">
              <a:buFont typeface="Arial" panose="020B0604020202020204" pitchFamily="34" charset="0"/>
              <a:buChar char="•"/>
            </a:pPr>
            <a:r>
              <a:rPr lang="sv-SE" baseline="0" dirty="0"/>
              <a:t>digital test</a:t>
            </a:r>
          </a:p>
          <a:p>
            <a:pPr marL="171450" indent="-171450">
              <a:buFont typeface="Arial" panose="020B0604020202020204" pitchFamily="34" charset="0"/>
              <a:buChar char="•"/>
            </a:pPr>
            <a:r>
              <a:rPr lang="sv-SE" baseline="0" dirty="0" err="1"/>
              <a:t>case</a:t>
            </a:r>
            <a:endParaRPr lang="sv-SE" baseline="0" dirty="0"/>
          </a:p>
          <a:p>
            <a:endParaRPr lang="sv-SE" baseline="0" dirty="0"/>
          </a:p>
          <a:p>
            <a:r>
              <a:rPr lang="sv-SE" baseline="0" dirty="0"/>
              <a:t>The </a:t>
            </a:r>
            <a:r>
              <a:rPr lang="sv-SE" baseline="0" dirty="0" err="1"/>
              <a:t>first</a:t>
            </a:r>
            <a:r>
              <a:rPr lang="sv-SE" baseline="0" dirty="0"/>
              <a:t> </a:t>
            </a:r>
            <a:r>
              <a:rPr lang="sv-SE" baseline="0" dirty="0" err="1"/>
              <a:t>course</a:t>
            </a:r>
            <a:r>
              <a:rPr lang="sv-SE" baseline="0" dirty="0"/>
              <a:t> is </a:t>
            </a:r>
            <a:r>
              <a:rPr lang="sv-SE" baseline="0" dirty="0" err="1"/>
              <a:t>assessed</a:t>
            </a:r>
            <a:r>
              <a:rPr lang="sv-SE" baseline="0" dirty="0"/>
              <a:t> </a:t>
            </a:r>
            <a:r>
              <a:rPr lang="sv-SE" baseline="0" dirty="0" err="1"/>
              <a:t>through</a:t>
            </a:r>
            <a:r>
              <a:rPr lang="sv-SE" baseline="0" dirty="0"/>
              <a:t> for </a:t>
            </a:r>
            <a:r>
              <a:rPr lang="sv-SE" baseline="0" dirty="0" err="1"/>
              <a:t>example</a:t>
            </a:r>
            <a:r>
              <a:rPr lang="sv-SE" baseline="0" dirty="0"/>
              <a:t> a </a:t>
            </a:r>
            <a:r>
              <a:rPr lang="sv-SE" baseline="0" dirty="0" err="1"/>
              <a:t>written</a:t>
            </a:r>
            <a:r>
              <a:rPr lang="sv-SE" baseline="0" dirty="0"/>
              <a:t> </a:t>
            </a:r>
            <a:r>
              <a:rPr lang="sv-SE" baseline="0" dirty="0" err="1"/>
              <a:t>exam</a:t>
            </a:r>
            <a:r>
              <a:rPr lang="sv-SE" baseline="0" dirty="0"/>
              <a:t>.</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err="1"/>
              <a:t>Important</a:t>
            </a:r>
            <a:r>
              <a:rPr lang="sv-SE" baseline="0" dirty="0"/>
              <a:t> to </a:t>
            </a:r>
            <a:r>
              <a:rPr lang="sv-SE" baseline="0" dirty="0" err="1"/>
              <a:t>relay</a:t>
            </a:r>
            <a:r>
              <a:rPr lang="sv-SE" baseline="0" dirty="0"/>
              <a:t> to the student: </a:t>
            </a:r>
            <a:r>
              <a:rPr lang="sv-SE" dirty="0"/>
              <a:t>If </a:t>
            </a:r>
            <a:r>
              <a:rPr lang="sv-SE" dirty="0" err="1"/>
              <a:t>they</a:t>
            </a:r>
            <a:r>
              <a:rPr lang="sv-SE" dirty="0"/>
              <a:t> </a:t>
            </a:r>
            <a:r>
              <a:rPr lang="sv-SE" dirty="0" err="1"/>
              <a:t>receive</a:t>
            </a:r>
            <a:r>
              <a:rPr lang="sv-SE" dirty="0"/>
              <a:t> a </a:t>
            </a:r>
            <a:r>
              <a:rPr lang="sv-SE" dirty="0" err="1"/>
              <a:t>passing</a:t>
            </a:r>
            <a:r>
              <a:rPr lang="sv-SE" dirty="0"/>
              <a:t> </a:t>
            </a:r>
            <a:r>
              <a:rPr lang="sv-SE" dirty="0" err="1"/>
              <a:t>grade</a:t>
            </a:r>
            <a:r>
              <a:rPr lang="sv-SE" dirty="0"/>
              <a:t> </a:t>
            </a:r>
            <a:r>
              <a:rPr lang="sv-SE" dirty="0" err="1"/>
              <a:t>they</a:t>
            </a:r>
            <a:r>
              <a:rPr lang="sv-SE" dirty="0"/>
              <a:t> </a:t>
            </a:r>
            <a:r>
              <a:rPr lang="sv-SE" dirty="0" err="1"/>
              <a:t>cannot</a:t>
            </a:r>
            <a:r>
              <a:rPr lang="sv-SE" dirty="0"/>
              <a:t> </a:t>
            </a:r>
            <a:r>
              <a:rPr lang="sv-SE" dirty="0" err="1"/>
              <a:t>retake</a:t>
            </a:r>
            <a:r>
              <a:rPr lang="sv-SE" dirty="0"/>
              <a:t> the same examination in order to </a:t>
            </a:r>
            <a:r>
              <a:rPr lang="sv-SE" dirty="0" err="1"/>
              <a:t>obtain</a:t>
            </a:r>
            <a:r>
              <a:rPr lang="sv-SE" dirty="0"/>
              <a:t> a </a:t>
            </a:r>
            <a:r>
              <a:rPr lang="sv-SE" dirty="0" err="1"/>
              <a:t>higher</a:t>
            </a:r>
            <a:r>
              <a:rPr lang="sv-SE" dirty="0"/>
              <a:t> </a:t>
            </a:r>
            <a:r>
              <a:rPr lang="sv-SE" dirty="0" err="1"/>
              <a:t>grade</a:t>
            </a:r>
            <a:r>
              <a:rPr lang="sv-SE" dirty="0"/>
              <a:t>.</a:t>
            </a:r>
            <a:endParaRPr lang="en-GB"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10</a:t>
            </a:fld>
            <a:endParaRPr lang="sv-SE"/>
          </a:p>
        </p:txBody>
      </p:sp>
    </p:spTree>
    <p:extLst>
      <p:ext uri="{BB962C8B-B14F-4D97-AF65-F5344CB8AC3E}">
        <p14:creationId xmlns:p14="http://schemas.microsoft.com/office/powerpoint/2010/main" val="149421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50800"/>
            <a:ext cx="11113200" cy="2152800"/>
          </a:xfrm>
          <a:prstGeom prst="rect">
            <a:avLst/>
          </a:prstGeom>
        </p:spPr>
        <p:txBody>
          <a:bodyPr lIns="90000" tIns="46800" rIns="90000" bIns="46800" anchor="b"/>
          <a:lstStyle>
            <a:lvl1pPr algn="ctr">
              <a:defRPr sz="6000"/>
            </a:lvl1pPr>
          </a:lstStyle>
          <a:p>
            <a:r>
              <a:rPr lang="en-US" noProof="0"/>
              <a:t>Click to edit Master title style</a:t>
            </a:r>
            <a:endParaRPr lang="en-GB" noProof="0" dirty="0"/>
          </a:p>
        </p:txBody>
      </p:sp>
      <p:sp>
        <p:nvSpPr>
          <p:cNvPr id="3" name="Subtitle 2"/>
          <p:cNvSpPr>
            <a:spLocks noGrp="1"/>
          </p:cNvSpPr>
          <p:nvPr>
            <p:ph type="subTitle" idx="1"/>
          </p:nvPr>
        </p:nvSpPr>
        <p:spPr>
          <a:xfrm>
            <a:off x="1828800" y="3888000"/>
            <a:ext cx="8535600" cy="1753200"/>
          </a:xfrm>
        </p:spPr>
        <p:txBody>
          <a:bodyPr lIns="9000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cxnSp>
        <p:nvCxnSpPr>
          <p:cNvPr id="4" name="Rak koppling 6">
            <a:extLst>
              <a:ext uri="{FF2B5EF4-FFF2-40B4-BE49-F238E27FC236}">
                <a16:creationId xmlns:a16="http://schemas.microsoft.com/office/drawing/2014/main" id="{C0CC0EDB-9E23-4012-95DB-FAA5BA8E2C17}"/>
              </a:ext>
            </a:extLst>
          </p:cNvPr>
          <p:cNvCxnSpPr/>
          <p:nvPr userDrawn="1"/>
        </p:nvCxnSpPr>
        <p:spPr bwMode="auto">
          <a:xfrm>
            <a:off x="540000" y="6120000"/>
            <a:ext cx="11112000" cy="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184000" y="457200"/>
            <a:ext cx="6469200" cy="5184000"/>
          </a:xfrm>
        </p:spPr>
        <p:txBody>
          <a:bodyPr lIns="900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to add a picture</a:t>
            </a:r>
          </a:p>
        </p:txBody>
      </p:sp>
      <p:sp>
        <p:nvSpPr>
          <p:cNvPr id="8" name="Platshållare för datum 7">
            <a:extLst>
              <a:ext uri="{FF2B5EF4-FFF2-40B4-BE49-F238E27FC236}">
                <a16:creationId xmlns:a16="http://schemas.microsoft.com/office/drawing/2014/main" id="{8F20F4AD-0351-CD42-A823-3BFD15DA3289}"/>
              </a:ext>
            </a:extLst>
          </p:cNvPr>
          <p:cNvSpPr>
            <a:spLocks noGrp="1"/>
          </p:cNvSpPr>
          <p:nvPr>
            <p:ph type="dt" sz="half" idx="10"/>
          </p:nvPr>
        </p:nvSpPr>
        <p:spPr/>
        <p:txBody>
          <a:bodyPr/>
          <a:lstStyle/>
          <a:p>
            <a:endParaRPr lang="sv-SE" dirty="0"/>
          </a:p>
        </p:txBody>
      </p:sp>
      <p:sp>
        <p:nvSpPr>
          <p:cNvPr id="9" name="Platshållare för sidfot 8">
            <a:extLst>
              <a:ext uri="{FF2B5EF4-FFF2-40B4-BE49-F238E27FC236}">
                <a16:creationId xmlns:a16="http://schemas.microsoft.com/office/drawing/2014/main" id="{885E900A-46AA-4244-A00C-6A160437F049}"/>
              </a:ext>
            </a:extLst>
          </p:cNvPr>
          <p:cNvSpPr>
            <a:spLocks noGrp="1"/>
          </p:cNvSpPr>
          <p:nvPr>
            <p:ph type="ftr" sz="quarter" idx="11"/>
          </p:nvPr>
        </p:nvSpPr>
        <p:spPr/>
        <p:txBody>
          <a:bodyPr/>
          <a:lstStyle/>
          <a:p>
            <a:endParaRPr lang="en-US" dirty="0"/>
          </a:p>
        </p:txBody>
      </p:sp>
      <p:sp>
        <p:nvSpPr>
          <p:cNvPr id="10" name="Platshållare för bildnummer 9">
            <a:extLst>
              <a:ext uri="{FF2B5EF4-FFF2-40B4-BE49-F238E27FC236}">
                <a16:creationId xmlns:a16="http://schemas.microsoft.com/office/drawing/2014/main" id="{DC958E08-B1E5-CD4C-97AF-F53950C97D51}"/>
              </a:ext>
            </a:extLst>
          </p:cNvPr>
          <p:cNvSpPr>
            <a:spLocks noGrp="1"/>
          </p:cNvSpPr>
          <p:nvPr>
            <p:ph type="sldNum" sz="quarter" idx="12"/>
          </p:nvPr>
        </p:nvSpPr>
        <p:spPr/>
        <p:txBody>
          <a:bodyPr/>
          <a:lstStyle/>
          <a:p>
            <a:fld id="{21B2C041-6F92-A74C-B4CD-C2777B30035F}" type="slidenum">
              <a:rPr lang="sv-SE" smtClean="0"/>
              <a:t>‹#›</a:t>
            </a:fld>
            <a:endParaRPr lang="sv-SE" dirty="0"/>
          </a:p>
        </p:txBody>
      </p:sp>
      <p:sp>
        <p:nvSpPr>
          <p:cNvPr id="11" name="Title 1">
            <a:extLst>
              <a:ext uri="{FF2B5EF4-FFF2-40B4-BE49-F238E27FC236}">
                <a16:creationId xmlns:a16="http://schemas.microsoft.com/office/drawing/2014/main" id="{052705F7-233E-DF49-8122-C7A20A72055A}"/>
              </a:ext>
            </a:extLst>
          </p:cNvPr>
          <p:cNvSpPr>
            <a:spLocks noGrp="1"/>
          </p:cNvSpPr>
          <p:nvPr>
            <p:ph type="title"/>
          </p:nvPr>
        </p:nvSpPr>
        <p:spPr>
          <a:xfrm>
            <a:off x="540000" y="457200"/>
            <a:ext cx="4233600" cy="1600200"/>
          </a:xfrm>
          <a:prstGeom prst="rect">
            <a:avLst/>
          </a:prstGeom>
        </p:spPr>
        <p:txBody>
          <a:bodyPr anchor="b"/>
          <a:lstStyle>
            <a:lvl1pPr>
              <a:defRPr sz="3200"/>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B0788BAB-8AC1-CE4C-8777-5B86D0B35C24}"/>
              </a:ext>
            </a:extLst>
          </p:cNvPr>
          <p:cNvSpPr>
            <a:spLocks noGrp="1"/>
          </p:cNvSpPr>
          <p:nvPr>
            <p:ph type="body" sz="half" idx="2"/>
          </p:nvPr>
        </p:nvSpPr>
        <p:spPr>
          <a:xfrm>
            <a:off x="540000" y="2059200"/>
            <a:ext cx="4233600" cy="3582000"/>
          </a:xfrm>
        </p:spPr>
        <p:txBody>
          <a:bodyPr lIns="90000" rIns="9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pic>
        <p:nvPicPr>
          <p:cNvPr id="6" name="Bild 5" descr="Linnéuniversitetets symbol.">
            <a:extLst>
              <a:ext uri="{FF2B5EF4-FFF2-40B4-BE49-F238E27FC236}">
                <a16:creationId xmlns:a16="http://schemas.microsoft.com/office/drawing/2014/main" id="{3D72221E-47D8-B54A-9DF8-E75AB9AC50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1882" y="1484785"/>
            <a:ext cx="2092544" cy="2775570"/>
          </a:xfrm>
          <a:prstGeom prst="rect">
            <a:avLst/>
          </a:prstGeom>
        </p:spPr>
      </p:pic>
      <p:pic>
        <p:nvPicPr>
          <p:cNvPr id="7" name="Bild 6" descr="Linnéuniversitetets webbplats Lnu.se.">
            <a:extLst>
              <a:ext uri="{FF2B5EF4-FFF2-40B4-BE49-F238E27FC236}">
                <a16:creationId xmlns:a16="http://schemas.microsoft.com/office/drawing/2014/main" id="{B50C8DD6-BD93-7146-8978-8E910BC57E9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7575" y="4725143"/>
            <a:ext cx="2096851" cy="570521"/>
          </a:xfrm>
          <a:prstGeom prst="rect">
            <a:avLst/>
          </a:prstGeom>
        </p:spPr>
      </p:pic>
    </p:spTree>
    <p:extLst>
      <p:ext uri="{BB962C8B-B14F-4D97-AF65-F5344CB8AC3E}">
        <p14:creationId xmlns:p14="http://schemas.microsoft.com/office/powerpoint/2010/main" val="1712718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5DD2E-5033-480D-9C30-DE94F611888E}"/>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861C41CD-E730-4E4A-8E9A-4D1796FCF531}"/>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2F64F9-AE8E-4E4A-9C38-9C318126361F}"/>
              </a:ext>
            </a:extLst>
          </p:cNvPr>
          <p:cNvSpPr>
            <a:spLocks noGrp="1"/>
          </p:cNvSpPr>
          <p:nvPr>
            <p:ph type="dt" sz="half" idx="10"/>
          </p:nvPr>
        </p:nvSpPr>
        <p:spPr/>
        <p:txBody>
          <a:bodyPr/>
          <a:lstStyle/>
          <a:p>
            <a:fld id="{44259AB9-3A8A-4DBA-A8D0-746D6C262974}" type="datetimeFigureOut">
              <a:rPr lang="sv-SE" smtClean="0"/>
              <a:pPr/>
              <a:t>2024-08-26</a:t>
            </a:fld>
            <a:endParaRPr lang="sv-SE" dirty="0"/>
          </a:p>
        </p:txBody>
      </p:sp>
      <p:sp>
        <p:nvSpPr>
          <p:cNvPr id="5" name="Platshållare för sidfot 4">
            <a:extLst>
              <a:ext uri="{FF2B5EF4-FFF2-40B4-BE49-F238E27FC236}">
                <a16:creationId xmlns:a16="http://schemas.microsoft.com/office/drawing/2014/main" id="{9EBCEE08-FBA5-4D70-A348-B2B520323F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44B822-4195-4C1E-80AB-718D17F13483}"/>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368384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Rubrik, två innehållsdelar och text">
    <p:spTree>
      <p:nvGrpSpPr>
        <p:cNvPr id="1" name=""/>
        <p:cNvGrpSpPr/>
        <p:nvPr/>
      </p:nvGrpSpPr>
      <p:grpSpPr>
        <a:xfrm>
          <a:off x="0" y="0"/>
          <a:ext cx="0" cy="0"/>
          <a:chOff x="0" y="0"/>
          <a:chExt cx="0" cy="0"/>
        </a:xfrm>
      </p:grpSpPr>
      <p:sp>
        <p:nvSpPr>
          <p:cNvPr id="2" name="Rubrik 1"/>
          <p:cNvSpPr>
            <a:spLocks noGrp="1"/>
          </p:cNvSpPr>
          <p:nvPr>
            <p:ph type="title"/>
          </p:nvPr>
        </p:nvSpPr>
        <p:spPr>
          <a:xfrm>
            <a:off x="508000" y="1828800"/>
            <a:ext cx="11176000" cy="685800"/>
          </a:xfrm>
        </p:spPr>
        <p:txBody>
          <a:bodyPr/>
          <a:lstStyle/>
          <a:p>
            <a:r>
              <a:rPr lang="sv-SE"/>
              <a:t>Klicka här för att ändra format</a:t>
            </a:r>
          </a:p>
        </p:txBody>
      </p:sp>
      <p:sp>
        <p:nvSpPr>
          <p:cNvPr id="3" name="Platshållare för innehåll 2"/>
          <p:cNvSpPr>
            <a:spLocks noGrp="1"/>
          </p:cNvSpPr>
          <p:nvPr>
            <p:ph sz="quarter" idx="1"/>
          </p:nvPr>
        </p:nvSpPr>
        <p:spPr>
          <a:xfrm>
            <a:off x="609600" y="1600200"/>
            <a:ext cx="5384800" cy="21859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609600" y="3938589"/>
            <a:ext cx="5384800" cy="218757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half" idx="3"/>
          </p:nvPr>
        </p:nvSpPr>
        <p:spPr>
          <a:xfrm>
            <a:off x="6197600" y="1600201"/>
            <a:ext cx="5384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5"/>
          <p:cNvSpPr>
            <a:spLocks noGrp="1"/>
          </p:cNvSpPr>
          <p:nvPr>
            <p:ph type="dt" sz="half" idx="10"/>
          </p:nvPr>
        </p:nvSpPr>
        <p:spPr>
          <a:xfrm>
            <a:off x="914400" y="6248400"/>
            <a:ext cx="2540000" cy="457200"/>
          </a:xfrm>
          <a:prstGeom prst="rect">
            <a:avLst/>
          </a:prstGeom>
        </p:spPr>
        <p:txBody>
          <a:bodyPr/>
          <a:lstStyle>
            <a:lvl1pPr eaLnBrk="0" hangingPunct="0">
              <a:defRPr>
                <a:latin typeface="Arial" charset="0"/>
                <a:cs typeface="Arial" charset="0"/>
              </a:defRPr>
            </a:lvl1pPr>
          </a:lstStyle>
          <a:p>
            <a:pPr>
              <a:defRPr/>
            </a:pPr>
            <a:endParaRPr lang="sv-SE"/>
          </a:p>
        </p:txBody>
      </p:sp>
      <p:sp>
        <p:nvSpPr>
          <p:cNvPr id="7" name="Platshållare för sidfot 6"/>
          <p:cNvSpPr>
            <a:spLocks noGrp="1"/>
          </p:cNvSpPr>
          <p:nvPr>
            <p:ph type="ftr" sz="quarter" idx="11"/>
          </p:nvPr>
        </p:nvSpPr>
        <p:spPr>
          <a:xfrm>
            <a:off x="4165600" y="6248400"/>
            <a:ext cx="3860800" cy="457200"/>
          </a:xfrm>
          <a:prstGeom prst="rect">
            <a:avLst/>
          </a:prstGeom>
        </p:spPr>
        <p:txBody>
          <a:bodyPr/>
          <a:lstStyle>
            <a:lvl1pPr eaLnBrk="0" hangingPunct="0">
              <a:defRPr>
                <a:latin typeface="Arial" charset="0"/>
                <a:cs typeface="Arial" charset="0"/>
              </a:defRPr>
            </a:lvl1pPr>
          </a:lstStyle>
          <a:p>
            <a:pPr>
              <a:defRPr/>
            </a:pPr>
            <a:endParaRPr lang="sv-SE"/>
          </a:p>
        </p:txBody>
      </p:sp>
      <p:sp>
        <p:nvSpPr>
          <p:cNvPr id="8" name="Platshållare för bildnummer 7"/>
          <p:cNvSpPr>
            <a:spLocks noGrp="1"/>
          </p:cNvSpPr>
          <p:nvPr>
            <p:ph type="sldNum" sz="quarter" idx="12"/>
          </p:nvPr>
        </p:nvSpPr>
        <p:spPr>
          <a:xfrm>
            <a:off x="8737600" y="6248400"/>
            <a:ext cx="2133600" cy="457200"/>
          </a:xfrm>
          <a:prstGeom prst="rect">
            <a:avLst/>
          </a:prstGeom>
        </p:spPr>
        <p:txBody>
          <a:bodyPr/>
          <a:lstStyle>
            <a:lvl1pPr eaLnBrk="0" hangingPunct="0">
              <a:defRPr>
                <a:latin typeface="Arial" charset="0"/>
                <a:cs typeface="Arial" charset="0"/>
              </a:defRPr>
            </a:lvl1pPr>
          </a:lstStyle>
          <a:p>
            <a:pPr>
              <a:defRPr/>
            </a:pPr>
            <a:fld id="{1A722D0C-2F69-4903-9A98-D350451437E2}" type="slidenum">
              <a:rPr lang="sv-SE"/>
              <a:pPr>
                <a:defRPr/>
              </a:pPr>
              <a:t>‹#›</a:t>
            </a:fld>
            <a:endParaRPr lang="sv-SE"/>
          </a:p>
        </p:txBody>
      </p:sp>
    </p:spTree>
    <p:extLst>
      <p:ext uri="{BB962C8B-B14F-4D97-AF65-F5344CB8AC3E}">
        <p14:creationId xmlns:p14="http://schemas.microsoft.com/office/powerpoint/2010/main" val="39266025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10" name="Platshållare för datum 9">
            <a:extLst>
              <a:ext uri="{FF2B5EF4-FFF2-40B4-BE49-F238E27FC236}">
                <a16:creationId xmlns:a16="http://schemas.microsoft.com/office/drawing/2014/main" id="{C42F273B-8286-834C-9F25-86BBA9FCF8AC}"/>
              </a:ext>
            </a:extLst>
          </p:cNvPr>
          <p:cNvSpPr>
            <a:spLocks noGrp="1"/>
          </p:cNvSpPr>
          <p:nvPr>
            <p:ph type="dt" sz="half" idx="14"/>
          </p:nvPr>
        </p:nvSpPr>
        <p:spPr/>
        <p:txBody>
          <a:bodyPr/>
          <a:lstStyle/>
          <a:p>
            <a:endParaRPr lang="sv-SE" dirty="0"/>
          </a:p>
        </p:txBody>
      </p:sp>
      <p:sp>
        <p:nvSpPr>
          <p:cNvPr id="11" name="Platshållare för sidfot 10">
            <a:extLst>
              <a:ext uri="{FF2B5EF4-FFF2-40B4-BE49-F238E27FC236}">
                <a16:creationId xmlns:a16="http://schemas.microsoft.com/office/drawing/2014/main" id="{A25A223E-E8DC-484B-8D3E-D36E30594321}"/>
              </a:ext>
            </a:extLst>
          </p:cNvPr>
          <p:cNvSpPr>
            <a:spLocks noGrp="1"/>
          </p:cNvSpPr>
          <p:nvPr>
            <p:ph type="ftr" sz="quarter" idx="15"/>
          </p:nvPr>
        </p:nvSpPr>
        <p:spPr/>
        <p:txBody>
          <a:bodyPr/>
          <a:lstStyle/>
          <a:p>
            <a:endParaRPr lang="en-US" dirty="0"/>
          </a:p>
        </p:txBody>
      </p:sp>
      <p:sp>
        <p:nvSpPr>
          <p:cNvPr id="12" name="Platshållare för bildnummer 11">
            <a:extLst>
              <a:ext uri="{FF2B5EF4-FFF2-40B4-BE49-F238E27FC236}">
                <a16:creationId xmlns:a16="http://schemas.microsoft.com/office/drawing/2014/main" id="{B5D03A4D-8102-BF49-A793-930F4C4A2F1D}"/>
              </a:ext>
            </a:extLst>
          </p:cNvPr>
          <p:cNvSpPr>
            <a:spLocks noGrp="1"/>
          </p:cNvSpPr>
          <p:nvPr>
            <p:ph type="sldNum" sz="quarter" idx="16"/>
          </p:nvPr>
        </p:nvSpPr>
        <p:spPr/>
        <p:txBody>
          <a:bodyPr/>
          <a:lstStyle/>
          <a:p>
            <a:fld id="{21B2C041-6F92-A74C-B4CD-C2777B30035F}" type="slidenum">
              <a:rPr lang="sv-SE" smtClean="0"/>
              <a:t>‹#›</a:t>
            </a:fld>
            <a:endParaRPr lang="sv-SE" dirty="0"/>
          </a:p>
        </p:txBody>
      </p:sp>
      <p:sp>
        <p:nvSpPr>
          <p:cNvPr id="14" name="Platshållare för bild 13">
            <a:extLst>
              <a:ext uri="{FF2B5EF4-FFF2-40B4-BE49-F238E27FC236}">
                <a16:creationId xmlns:a16="http://schemas.microsoft.com/office/drawing/2014/main" id="{881C5599-E9D3-BC47-8203-9AC0581E40BE}"/>
              </a:ext>
            </a:extLst>
          </p:cNvPr>
          <p:cNvSpPr>
            <a:spLocks noGrp="1"/>
          </p:cNvSpPr>
          <p:nvPr>
            <p:ph type="pic" sz="quarter" idx="17"/>
          </p:nvPr>
        </p:nvSpPr>
        <p:spPr>
          <a:xfrm>
            <a:off x="6228000" y="1980000"/>
            <a:ext cx="5425200" cy="3779837"/>
          </a:xfrm>
        </p:spPr>
        <p:txBody>
          <a:bodyPr/>
          <a:lstStyle/>
          <a:p>
            <a:r>
              <a:rPr lang="en-US"/>
              <a:t>Click icon to add picture</a:t>
            </a:r>
            <a:endParaRPr lang="sv-SE"/>
          </a:p>
        </p:txBody>
      </p:sp>
      <p:sp>
        <p:nvSpPr>
          <p:cNvPr id="4" name="Title 3">
            <a:extLst>
              <a:ext uri="{FF2B5EF4-FFF2-40B4-BE49-F238E27FC236}">
                <a16:creationId xmlns:a16="http://schemas.microsoft.com/office/drawing/2014/main" id="{33ADC283-11B7-4FE5-B0F0-653F7BB7858D}"/>
              </a:ext>
            </a:extLst>
          </p:cNvPr>
          <p:cNvSpPr>
            <a:spLocks noGrp="1"/>
          </p:cNvSpPr>
          <p:nvPr>
            <p:ph type="title"/>
          </p:nvPr>
        </p:nvSpPr>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6A24FA75-1F45-4301-9D8B-DFF616398078}"/>
              </a:ext>
            </a:extLst>
          </p:cNvPr>
          <p:cNvSpPr>
            <a:spLocks noGrp="1"/>
          </p:cNvSpPr>
          <p:nvPr>
            <p:ph type="body" sz="quarter" idx="18"/>
          </p:nvPr>
        </p:nvSpPr>
        <p:spPr>
          <a:xfrm>
            <a:off x="538800" y="1979999"/>
            <a:ext cx="5407025"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2F83BBBB-AC7A-434B-A5F1-D1A605B3CE16}"/>
              </a:ext>
            </a:extLst>
          </p:cNvPr>
          <p:cNvSpPr>
            <a:spLocks noGrp="1"/>
          </p:cNvSpPr>
          <p:nvPr>
            <p:ph type="dt" sz="half" idx="10"/>
          </p:nvPr>
        </p:nvSpPr>
        <p:spPr/>
        <p:txBody>
          <a:bodyPr/>
          <a:lstStyle/>
          <a:p>
            <a:endParaRPr lang="sv-SE" dirty="0"/>
          </a:p>
        </p:txBody>
      </p:sp>
      <p:sp>
        <p:nvSpPr>
          <p:cNvPr id="8" name="Platshållare för sidfot 7">
            <a:extLst>
              <a:ext uri="{FF2B5EF4-FFF2-40B4-BE49-F238E27FC236}">
                <a16:creationId xmlns:a16="http://schemas.microsoft.com/office/drawing/2014/main" id="{767BC478-6DD7-904D-AD08-22699BE69FA5}"/>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6BFC0D1A-792D-D846-964E-3EF2E3B8F0E2}"/>
              </a:ext>
            </a:extLst>
          </p:cNvPr>
          <p:cNvSpPr>
            <a:spLocks noGrp="1"/>
          </p:cNvSpPr>
          <p:nvPr>
            <p:ph type="sldNum" sz="quarter" idx="12"/>
          </p:nvPr>
        </p:nvSpPr>
        <p:spPr/>
        <p:txBody>
          <a:bodyPr/>
          <a:lstStyle/>
          <a:p>
            <a:fld id="{21B2C041-6F92-A74C-B4CD-C2777B30035F}" type="slidenum">
              <a:rPr lang="sv-SE" smtClean="0"/>
              <a:t>‹#›</a:t>
            </a:fld>
            <a:endParaRPr lang="sv-SE" dirty="0"/>
          </a:p>
        </p:txBody>
      </p:sp>
      <p:sp>
        <p:nvSpPr>
          <p:cNvPr id="11" name="Platshållare för bild 10">
            <a:extLst>
              <a:ext uri="{FF2B5EF4-FFF2-40B4-BE49-F238E27FC236}">
                <a16:creationId xmlns:a16="http://schemas.microsoft.com/office/drawing/2014/main" id="{FBC4B802-165C-A341-B586-BAE2C11F0545}"/>
              </a:ext>
            </a:extLst>
          </p:cNvPr>
          <p:cNvSpPr>
            <a:spLocks noGrp="1"/>
          </p:cNvSpPr>
          <p:nvPr>
            <p:ph type="pic" sz="quarter" idx="13"/>
          </p:nvPr>
        </p:nvSpPr>
        <p:spPr>
          <a:xfrm>
            <a:off x="540000" y="1980000"/>
            <a:ext cx="11113200" cy="3780000"/>
          </a:xfrm>
        </p:spPr>
        <p:txBody>
          <a:bodyPr lIns="90000"/>
          <a:lstStyle/>
          <a:p>
            <a:r>
              <a:rPr lang="en-US"/>
              <a:t>Click icon to add picture</a:t>
            </a:r>
            <a:endParaRPr lang="sv-SE"/>
          </a:p>
        </p:txBody>
      </p:sp>
      <p:sp>
        <p:nvSpPr>
          <p:cNvPr id="3" name="Title 2">
            <a:extLst>
              <a:ext uri="{FF2B5EF4-FFF2-40B4-BE49-F238E27FC236}">
                <a16:creationId xmlns:a16="http://schemas.microsoft.com/office/drawing/2014/main" id="{54211EEC-88E3-4692-A02E-6793562E65F9}"/>
              </a:ext>
            </a:extLst>
          </p:cNvPr>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3BBBF91B-258F-1C44-AFFD-E1CF2170A5BD}"/>
              </a:ext>
            </a:extLst>
          </p:cNvPr>
          <p:cNvSpPr>
            <a:spLocks noGrp="1"/>
          </p:cNvSpPr>
          <p:nvPr>
            <p:ph type="dt" sz="half" idx="10"/>
          </p:nvPr>
        </p:nvSpPr>
        <p:spPr/>
        <p:txBody>
          <a:bodyPr/>
          <a:lstStyle/>
          <a:p>
            <a:endParaRPr lang="sv-SE" dirty="0"/>
          </a:p>
        </p:txBody>
      </p:sp>
      <p:sp>
        <p:nvSpPr>
          <p:cNvPr id="8" name="Platshållare för sidfot 7">
            <a:extLst>
              <a:ext uri="{FF2B5EF4-FFF2-40B4-BE49-F238E27FC236}">
                <a16:creationId xmlns:a16="http://schemas.microsoft.com/office/drawing/2014/main" id="{BD853139-D8D3-0946-926A-4447B0878C5C}"/>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32E8AE22-1C9E-3F4D-BD48-63113C275657}"/>
              </a:ext>
            </a:extLst>
          </p:cNvPr>
          <p:cNvSpPr>
            <a:spLocks noGrp="1"/>
          </p:cNvSpPr>
          <p:nvPr>
            <p:ph type="sldNum" sz="quarter" idx="12"/>
          </p:nvPr>
        </p:nvSpPr>
        <p:spPr/>
        <p:txBody>
          <a:bodyPr/>
          <a:lstStyle/>
          <a:p>
            <a:fld id="{21B2C041-6F92-A74C-B4CD-C2777B30035F}" type="slidenum">
              <a:rPr lang="sv-SE" smtClean="0"/>
              <a:t>‹#›</a:t>
            </a:fld>
            <a:endParaRPr lang="sv-SE" dirty="0"/>
          </a:p>
        </p:txBody>
      </p:sp>
      <p:sp>
        <p:nvSpPr>
          <p:cNvPr id="2" name="Title 1">
            <a:extLst>
              <a:ext uri="{FF2B5EF4-FFF2-40B4-BE49-F238E27FC236}">
                <a16:creationId xmlns:a16="http://schemas.microsoft.com/office/drawing/2014/main" id="{D488D5AC-6E45-494A-A6C4-80CA9DFF6B2B}"/>
              </a:ext>
            </a:extLst>
          </p:cNvPr>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C34C5887-282B-AF40-975D-15494C514A26}"/>
              </a:ext>
            </a:extLst>
          </p:cNvPr>
          <p:cNvSpPr>
            <a:spLocks noGrp="1"/>
          </p:cNvSpPr>
          <p:nvPr>
            <p:ph type="dt" sz="half" idx="10"/>
          </p:nvPr>
        </p:nvSpPr>
        <p:spPr/>
        <p:txBody>
          <a:bodyPr/>
          <a:lstStyle/>
          <a:p>
            <a:endParaRPr lang="sv-SE" dirty="0"/>
          </a:p>
        </p:txBody>
      </p:sp>
      <p:sp>
        <p:nvSpPr>
          <p:cNvPr id="6" name="Platshållare för sidfot 5">
            <a:extLst>
              <a:ext uri="{FF2B5EF4-FFF2-40B4-BE49-F238E27FC236}">
                <a16:creationId xmlns:a16="http://schemas.microsoft.com/office/drawing/2014/main" id="{9FDBEC93-10C1-A64C-A4F9-7FF41FAB191E}"/>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5905BF45-696A-EA4F-ACD2-DD0C00A4016E}"/>
              </a:ext>
            </a:extLst>
          </p:cNvPr>
          <p:cNvSpPr>
            <a:spLocks noGrp="1"/>
          </p:cNvSpPr>
          <p:nvPr>
            <p:ph type="sldNum" sz="quarter" idx="12"/>
          </p:nvPr>
        </p:nvSpPr>
        <p:spPr/>
        <p:txBody>
          <a:bodyPr/>
          <a:lstStyle/>
          <a:p>
            <a:fld id="{21B2C041-6F92-A74C-B4CD-C2777B30035F}" type="slidenum">
              <a:rPr lang="sv-SE" smtClean="0"/>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sides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649547A5-C90B-4144-A9E1-5AC6FE0DAAF0}"/>
              </a:ext>
            </a:extLst>
          </p:cNvPr>
          <p:cNvSpPr>
            <a:spLocks noGrp="1"/>
          </p:cNvSpPr>
          <p:nvPr>
            <p:ph type="pic" sz="quarter" idx="10"/>
          </p:nvPr>
        </p:nvSpPr>
        <p:spPr>
          <a:xfrm>
            <a:off x="0" y="0"/>
            <a:ext cx="12192000" cy="6858000"/>
          </a:xfrm>
        </p:spPr>
        <p:txBody>
          <a:bodyPr/>
          <a:lstStyle/>
          <a:p>
            <a:r>
              <a:rPr lang="en-US"/>
              <a:t>Click icon to add picture</a:t>
            </a:r>
            <a:endParaRPr lang="sv-SE"/>
          </a:p>
        </p:txBody>
      </p:sp>
    </p:spTree>
    <p:extLst>
      <p:ext uri="{BB962C8B-B14F-4D97-AF65-F5344CB8AC3E}">
        <p14:creationId xmlns:p14="http://schemas.microsoft.com/office/powerpoint/2010/main" val="222228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0" name="Platshållare för datum 9">
            <a:extLst>
              <a:ext uri="{FF2B5EF4-FFF2-40B4-BE49-F238E27FC236}">
                <a16:creationId xmlns:a16="http://schemas.microsoft.com/office/drawing/2014/main" id="{C42F273B-8286-834C-9F25-86BBA9FCF8AC}"/>
              </a:ext>
            </a:extLst>
          </p:cNvPr>
          <p:cNvSpPr>
            <a:spLocks noGrp="1"/>
          </p:cNvSpPr>
          <p:nvPr>
            <p:ph type="dt" sz="half" idx="14"/>
          </p:nvPr>
        </p:nvSpPr>
        <p:spPr/>
        <p:txBody>
          <a:bodyPr/>
          <a:lstStyle/>
          <a:p>
            <a:endParaRPr lang="sv-SE" dirty="0"/>
          </a:p>
        </p:txBody>
      </p:sp>
      <p:sp>
        <p:nvSpPr>
          <p:cNvPr id="11" name="Platshållare för sidfot 10">
            <a:extLst>
              <a:ext uri="{FF2B5EF4-FFF2-40B4-BE49-F238E27FC236}">
                <a16:creationId xmlns:a16="http://schemas.microsoft.com/office/drawing/2014/main" id="{A25A223E-E8DC-484B-8D3E-D36E30594321}"/>
              </a:ext>
            </a:extLst>
          </p:cNvPr>
          <p:cNvSpPr>
            <a:spLocks noGrp="1"/>
          </p:cNvSpPr>
          <p:nvPr>
            <p:ph type="ftr" sz="quarter" idx="15"/>
          </p:nvPr>
        </p:nvSpPr>
        <p:spPr/>
        <p:txBody>
          <a:bodyPr/>
          <a:lstStyle/>
          <a:p>
            <a:endParaRPr lang="en-US" dirty="0"/>
          </a:p>
        </p:txBody>
      </p:sp>
      <p:sp>
        <p:nvSpPr>
          <p:cNvPr id="12" name="Platshållare för bildnummer 11">
            <a:extLst>
              <a:ext uri="{FF2B5EF4-FFF2-40B4-BE49-F238E27FC236}">
                <a16:creationId xmlns:a16="http://schemas.microsoft.com/office/drawing/2014/main" id="{B5D03A4D-8102-BF49-A793-930F4C4A2F1D}"/>
              </a:ext>
            </a:extLst>
          </p:cNvPr>
          <p:cNvSpPr>
            <a:spLocks noGrp="1"/>
          </p:cNvSpPr>
          <p:nvPr>
            <p:ph type="sldNum" sz="quarter" idx="16"/>
          </p:nvPr>
        </p:nvSpPr>
        <p:spPr/>
        <p:txBody>
          <a:bodyPr/>
          <a:lstStyle/>
          <a:p>
            <a:fld id="{21B2C041-6F92-A74C-B4CD-C2777B30035F}" type="slidenum">
              <a:rPr lang="sv-SE" smtClean="0"/>
              <a:t>‹#›</a:t>
            </a:fld>
            <a:endParaRPr lang="sv-SE" dirty="0"/>
          </a:p>
        </p:txBody>
      </p:sp>
      <p:sp>
        <p:nvSpPr>
          <p:cNvPr id="3" name="Title 2">
            <a:extLst>
              <a:ext uri="{FF2B5EF4-FFF2-40B4-BE49-F238E27FC236}">
                <a16:creationId xmlns:a16="http://schemas.microsoft.com/office/drawing/2014/main" id="{8DD3CD61-B479-40F8-808C-E0347B3AB3B7}"/>
              </a:ext>
            </a:extLst>
          </p:cNvPr>
          <p:cNvSpPr>
            <a:spLocks noGrp="1"/>
          </p:cNvSpPr>
          <p:nvPr>
            <p:ph type="title"/>
          </p:nvPr>
        </p:nvSpPr>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294F56F4-DD8D-4E30-86F6-0619ADCB26B3}"/>
              </a:ext>
            </a:extLst>
          </p:cNvPr>
          <p:cNvSpPr>
            <a:spLocks noGrp="1"/>
          </p:cNvSpPr>
          <p:nvPr>
            <p:ph sz="quarter" idx="20"/>
          </p:nvPr>
        </p:nvSpPr>
        <p:spPr>
          <a:xfrm>
            <a:off x="540000" y="1980163"/>
            <a:ext cx="5407025"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4">
            <a:extLst>
              <a:ext uri="{FF2B5EF4-FFF2-40B4-BE49-F238E27FC236}">
                <a16:creationId xmlns:a16="http://schemas.microsoft.com/office/drawing/2014/main" id="{F3DF7E60-9A91-40FE-BB7B-E6E94ECCB869}"/>
              </a:ext>
            </a:extLst>
          </p:cNvPr>
          <p:cNvSpPr>
            <a:spLocks noGrp="1"/>
          </p:cNvSpPr>
          <p:nvPr>
            <p:ph sz="quarter" idx="21"/>
          </p:nvPr>
        </p:nvSpPr>
        <p:spPr>
          <a:xfrm>
            <a:off x="6244975" y="1980163"/>
            <a:ext cx="5407025"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226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540000" y="1710000"/>
            <a:ext cx="11113200" cy="2852737"/>
          </a:xfrm>
          <a:prstGeom prst="rect">
            <a:avLst/>
          </a:prstGeom>
        </p:spPr>
        <p:txBody>
          <a:bodyPr lIns="90000"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540000" y="4590000"/>
            <a:ext cx="11113200" cy="1209600"/>
          </a:xfrm>
        </p:spPr>
        <p:txBody>
          <a:bodyPr lIns="9000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latshållare för datum 9">
            <a:extLst>
              <a:ext uri="{FF2B5EF4-FFF2-40B4-BE49-F238E27FC236}">
                <a16:creationId xmlns:a16="http://schemas.microsoft.com/office/drawing/2014/main" id="{D3F3545A-00F1-0048-930E-C215B3DE4884}"/>
              </a:ext>
            </a:extLst>
          </p:cNvPr>
          <p:cNvSpPr>
            <a:spLocks noGrp="1"/>
          </p:cNvSpPr>
          <p:nvPr>
            <p:ph type="dt" sz="half" idx="10"/>
          </p:nvPr>
        </p:nvSpPr>
        <p:spPr/>
        <p:txBody>
          <a:bodyPr/>
          <a:lstStyle/>
          <a:p>
            <a:endParaRPr lang="sv-SE" dirty="0"/>
          </a:p>
        </p:txBody>
      </p:sp>
      <p:sp>
        <p:nvSpPr>
          <p:cNvPr id="11" name="Platshållare för sidfot 10">
            <a:extLst>
              <a:ext uri="{FF2B5EF4-FFF2-40B4-BE49-F238E27FC236}">
                <a16:creationId xmlns:a16="http://schemas.microsoft.com/office/drawing/2014/main" id="{0E6477AE-9F94-9B49-9CE1-FE7D583D25EE}"/>
              </a:ext>
            </a:extLst>
          </p:cNvPr>
          <p:cNvSpPr>
            <a:spLocks noGrp="1"/>
          </p:cNvSpPr>
          <p:nvPr>
            <p:ph type="ftr" sz="quarter" idx="11"/>
          </p:nvPr>
        </p:nvSpPr>
        <p:spPr/>
        <p:txBody>
          <a:bodyPr/>
          <a:lstStyle/>
          <a:p>
            <a:endParaRPr lang="en-US" dirty="0"/>
          </a:p>
        </p:txBody>
      </p:sp>
      <p:sp>
        <p:nvSpPr>
          <p:cNvPr id="12" name="Platshållare för bildnummer 11">
            <a:extLst>
              <a:ext uri="{FF2B5EF4-FFF2-40B4-BE49-F238E27FC236}">
                <a16:creationId xmlns:a16="http://schemas.microsoft.com/office/drawing/2014/main" id="{D81B9B8A-2D4F-6649-B230-BA1E20A0D3FA}"/>
              </a:ext>
            </a:extLst>
          </p:cNvPr>
          <p:cNvSpPr>
            <a:spLocks noGrp="1"/>
          </p:cNvSpPr>
          <p:nvPr>
            <p:ph type="sldNum" sz="quarter" idx="12"/>
          </p:nvPr>
        </p:nvSpPr>
        <p:spPr/>
        <p:txBody>
          <a:bodyPr/>
          <a:lstStyle/>
          <a:p>
            <a:fld id="{21B2C041-6F92-A74C-B4CD-C2777B30035F}" type="slidenum">
              <a:rPr lang="sv-SE" smtClean="0"/>
              <a:t>‹#›</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0"/>
            <a:ext cx="4233600" cy="1600200"/>
          </a:xfrm>
          <a:prstGeom prst="rect">
            <a:avLst/>
          </a:prstGeo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40000" y="2059200"/>
            <a:ext cx="4233600" cy="3582000"/>
          </a:xfrm>
        </p:spPr>
        <p:txBody>
          <a:bodyPr lIns="90000" rIns="9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latshållare för datum 7">
            <a:extLst>
              <a:ext uri="{FF2B5EF4-FFF2-40B4-BE49-F238E27FC236}">
                <a16:creationId xmlns:a16="http://schemas.microsoft.com/office/drawing/2014/main" id="{FEDB8D8C-7CD7-2640-A44B-1F99634EC2B4}"/>
              </a:ext>
            </a:extLst>
          </p:cNvPr>
          <p:cNvSpPr>
            <a:spLocks noGrp="1"/>
          </p:cNvSpPr>
          <p:nvPr>
            <p:ph type="dt" sz="half" idx="10"/>
          </p:nvPr>
        </p:nvSpPr>
        <p:spPr/>
        <p:txBody>
          <a:bodyPr/>
          <a:lstStyle/>
          <a:p>
            <a:endParaRPr lang="sv-SE" dirty="0"/>
          </a:p>
        </p:txBody>
      </p:sp>
      <p:sp>
        <p:nvSpPr>
          <p:cNvPr id="9" name="Platshållare för sidfot 8">
            <a:extLst>
              <a:ext uri="{FF2B5EF4-FFF2-40B4-BE49-F238E27FC236}">
                <a16:creationId xmlns:a16="http://schemas.microsoft.com/office/drawing/2014/main" id="{5680F5B9-F216-4D4E-A6FA-ECA4A8435772}"/>
              </a:ext>
            </a:extLst>
          </p:cNvPr>
          <p:cNvSpPr>
            <a:spLocks noGrp="1"/>
          </p:cNvSpPr>
          <p:nvPr>
            <p:ph type="ftr" sz="quarter" idx="11"/>
          </p:nvPr>
        </p:nvSpPr>
        <p:spPr/>
        <p:txBody>
          <a:bodyPr/>
          <a:lstStyle/>
          <a:p>
            <a:endParaRPr lang="en-US" dirty="0"/>
          </a:p>
        </p:txBody>
      </p:sp>
      <p:sp>
        <p:nvSpPr>
          <p:cNvPr id="10" name="Platshållare för bildnummer 9">
            <a:extLst>
              <a:ext uri="{FF2B5EF4-FFF2-40B4-BE49-F238E27FC236}">
                <a16:creationId xmlns:a16="http://schemas.microsoft.com/office/drawing/2014/main" id="{4EC11366-C776-8C4D-BBC0-64BCBE1581AD}"/>
              </a:ext>
            </a:extLst>
          </p:cNvPr>
          <p:cNvSpPr>
            <a:spLocks noGrp="1"/>
          </p:cNvSpPr>
          <p:nvPr>
            <p:ph type="sldNum" sz="quarter" idx="12"/>
          </p:nvPr>
        </p:nvSpPr>
        <p:spPr/>
        <p:txBody>
          <a:bodyPr/>
          <a:lstStyle/>
          <a:p>
            <a:fld id="{21B2C041-6F92-A74C-B4CD-C2777B30035F}" type="slidenum">
              <a:rPr lang="sv-SE" smtClean="0"/>
              <a:t>‹#›</a:t>
            </a:fld>
            <a:endParaRPr lang="sv-SE" dirty="0"/>
          </a:p>
        </p:txBody>
      </p:sp>
      <p:sp>
        <p:nvSpPr>
          <p:cNvPr id="6" name="Content Placeholder 5">
            <a:extLst>
              <a:ext uri="{FF2B5EF4-FFF2-40B4-BE49-F238E27FC236}">
                <a16:creationId xmlns:a16="http://schemas.microsoft.com/office/drawing/2014/main" id="{20C2E100-C70C-4B78-9AE2-60F30170AB70}"/>
              </a:ext>
            </a:extLst>
          </p:cNvPr>
          <p:cNvSpPr>
            <a:spLocks noGrp="1"/>
          </p:cNvSpPr>
          <p:nvPr>
            <p:ph sz="quarter" idx="13"/>
          </p:nvPr>
        </p:nvSpPr>
        <p:spPr>
          <a:xfrm>
            <a:off x="5182937" y="456425"/>
            <a:ext cx="6469063" cy="5184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0000" y="1979999"/>
            <a:ext cx="11113200" cy="3780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 name="Footer Placeholder 4"/>
          <p:cNvSpPr>
            <a:spLocks noGrp="1"/>
          </p:cNvSpPr>
          <p:nvPr>
            <p:ph type="ftr" sz="quarter" idx="3"/>
          </p:nvPr>
        </p:nvSpPr>
        <p:spPr>
          <a:xfrm>
            <a:off x="4038600" y="5796000"/>
            <a:ext cx="4114800" cy="291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Platshållare för rubrik 7">
            <a:extLst>
              <a:ext uri="{FF2B5EF4-FFF2-40B4-BE49-F238E27FC236}">
                <a16:creationId xmlns:a16="http://schemas.microsoft.com/office/drawing/2014/main" id="{813AF82C-A3D8-2049-8982-E0E7D7AEC22C}"/>
              </a:ext>
            </a:extLst>
          </p:cNvPr>
          <p:cNvSpPr>
            <a:spLocks noGrp="1"/>
          </p:cNvSpPr>
          <p:nvPr>
            <p:ph type="title"/>
          </p:nvPr>
        </p:nvSpPr>
        <p:spPr>
          <a:xfrm>
            <a:off x="540000" y="360000"/>
            <a:ext cx="11112000" cy="1368000"/>
          </a:xfrm>
          <a:prstGeom prst="rect">
            <a:avLst/>
          </a:prstGeom>
        </p:spPr>
        <p:txBody>
          <a:bodyPr vert="horz" lIns="91440" tIns="45720" rIns="91440" bIns="45720" rtlCol="0" anchor="ctr">
            <a:normAutofit/>
          </a:bodyPr>
          <a:lstStyle/>
          <a:p>
            <a:r>
              <a:rPr lang="en-US" noProof="0"/>
              <a:t>Click to edit Master title style</a:t>
            </a:r>
            <a:endParaRPr lang="en-GB" noProof="0" dirty="0"/>
          </a:p>
        </p:txBody>
      </p:sp>
      <p:sp>
        <p:nvSpPr>
          <p:cNvPr id="9" name="Platshållare för bildnummer 8">
            <a:extLst>
              <a:ext uri="{FF2B5EF4-FFF2-40B4-BE49-F238E27FC236}">
                <a16:creationId xmlns:a16="http://schemas.microsoft.com/office/drawing/2014/main" id="{CC7078C4-D37C-F243-968D-810ECC17E82E}"/>
              </a:ext>
            </a:extLst>
          </p:cNvPr>
          <p:cNvSpPr>
            <a:spLocks noGrp="1"/>
          </p:cNvSpPr>
          <p:nvPr>
            <p:ph type="sldNum" sz="quarter" idx="4"/>
          </p:nvPr>
        </p:nvSpPr>
        <p:spPr>
          <a:xfrm>
            <a:off x="8908800" y="5796000"/>
            <a:ext cx="2743200" cy="291600"/>
          </a:xfrm>
          <a:prstGeom prst="rect">
            <a:avLst/>
          </a:prstGeom>
        </p:spPr>
        <p:txBody>
          <a:bodyPr vert="horz" lIns="91440" tIns="45720" rIns="91440" bIns="45720" rtlCol="0" anchor="ctr"/>
          <a:lstStyle>
            <a:lvl1pPr algn="r">
              <a:defRPr sz="1200">
                <a:solidFill>
                  <a:schemeClr val="tx1">
                    <a:tint val="75000"/>
                  </a:schemeClr>
                </a:solidFill>
              </a:defRPr>
            </a:lvl1pPr>
          </a:lstStyle>
          <a:p>
            <a:fld id="{21B2C041-6F92-A74C-B4CD-C2777B30035F}" type="slidenum">
              <a:rPr lang="sv-SE" smtClean="0"/>
              <a:t>‹#›</a:t>
            </a:fld>
            <a:endParaRPr lang="sv-SE" dirty="0"/>
          </a:p>
        </p:txBody>
      </p:sp>
      <p:pic>
        <p:nvPicPr>
          <p:cNvPr id="11" name="Graphic 10" descr="Linnéuniversitetets symbol.">
            <a:extLst>
              <a:ext uri="{FF2B5EF4-FFF2-40B4-BE49-F238E27FC236}">
                <a16:creationId xmlns:a16="http://schemas.microsoft.com/office/drawing/2014/main" id="{98BEDE1D-A0E5-5547-ACA7-853BD3209192}"/>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36000" y="6311147"/>
            <a:ext cx="216000" cy="286503"/>
          </a:xfrm>
          <a:prstGeom prst="rect">
            <a:avLst/>
          </a:prstGeom>
        </p:spPr>
      </p:pic>
      <p:sp>
        <p:nvSpPr>
          <p:cNvPr id="13" name="Platshållare för datum 1">
            <a:extLst>
              <a:ext uri="{FF2B5EF4-FFF2-40B4-BE49-F238E27FC236}">
                <a16:creationId xmlns:a16="http://schemas.microsoft.com/office/drawing/2014/main" id="{2C57036E-FC3E-EC49-B006-88F6D4613BB6}"/>
              </a:ext>
            </a:extLst>
          </p:cNvPr>
          <p:cNvSpPr>
            <a:spLocks noGrp="1"/>
          </p:cNvSpPr>
          <p:nvPr>
            <p:ph type="dt" sz="half" idx="2"/>
          </p:nvPr>
        </p:nvSpPr>
        <p:spPr>
          <a:xfrm>
            <a:off x="540000" y="5797555"/>
            <a:ext cx="3138629" cy="28674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sv-SE" dirty="0"/>
          </a:p>
        </p:txBody>
      </p:sp>
      <p:pic>
        <p:nvPicPr>
          <p:cNvPr id="7" name="Graphic 6">
            <a:extLst>
              <a:ext uri="{FF2B5EF4-FFF2-40B4-BE49-F238E27FC236}">
                <a16:creationId xmlns:a16="http://schemas.microsoft.com/office/drawing/2014/main" id="{F5D8A813-46E0-4E01-9B2D-E13E8F4A1EF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21429" y="6388459"/>
            <a:ext cx="2352738" cy="2668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4" r:id="rId4"/>
    <p:sldLayoutId id="2147483655" r:id="rId5"/>
    <p:sldLayoutId id="2147483660" r:id="rId6"/>
    <p:sldLayoutId id="2147483659" r:id="rId7"/>
    <p:sldLayoutId id="2147483651" r:id="rId8"/>
    <p:sldLayoutId id="2147483656" r:id="rId9"/>
    <p:sldLayoutId id="2147483657" r:id="rId10"/>
    <p:sldLayoutId id="2147483658"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salstentamen.lnu.se/en/schedul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lnu.se/globalassets/feh/organisation/styrdokument-feh/styrdokument/5-grundutbildningen/regler-for-betygssattning-och-rapportering-vid-ekonomihogskolan-eng.pdf"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chrome-extension://efaidnbmnnnibpcajpcglclefindmkaj/https:/mymoodle.lnu.se/pluginfile.php/4050353/mod_resource/content/1/190620-grading-and-reporting-rules-at-the-school-of-business-and-economics_translation.pdf"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mailto:ekonomihogskolan@lnu.se" TargetMode="External"/><Relationship Id="rId3" Type="http://schemas.openxmlformats.org/officeDocument/2006/relationships/image" Target="../media/image19.jpg"/><Relationship Id="rId7" Type="http://schemas.openxmlformats.org/officeDocument/2006/relationships/hyperlink" Target="mailto:admisson@lnu.se"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mymoodle.lnu.se/course/view.php?id=14147" TargetMode="External"/><Relationship Id="rId5" Type="http://schemas.openxmlformats.org/officeDocument/2006/relationships/hyperlink" Target="http://www.universityadmissions.se/" TargetMode="External"/><Relationship Id="rId4" Type="http://schemas.openxmlformats.org/officeDocument/2006/relationships/hyperlink" Target="https://lnu.se/student/internationella-mojligheter/Utlandsstudi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lnu.se/en/meet-linnaeus-university/Organisation/school-of-business-and-economics/meet-the-school-of-business-and-economics/" TargetMode="External"/><Relationship Id="rId2" Type="http://schemas.openxmlformats.org/officeDocument/2006/relationships/image" Target="../media/image21.jpg"/><Relationship Id="rId1" Type="http://schemas.openxmlformats.org/officeDocument/2006/relationships/slideLayout" Target="../slideLayouts/slideLayout12.xml"/><Relationship Id="rId4" Type="http://schemas.openxmlformats.org/officeDocument/2006/relationships/hyperlink" Target="https://mymoodle.lnu.se/course/view.php?id=1414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s://mymoodle.lnu.se/course/view.php?id=2852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lnu.se/en/student/new-stud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hyperlink" Target="https://lnu.se/en/student/job-and-career/karriarvagledn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lnu.se/en/student/service-and-support/studying-with-a-disabilit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hyperlink" Target="https://refero.lnu.se/english/"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lnu.se/en/library/Writing-and-referencing/academic-support-centre/" TargetMode="External"/><Relationship Id="rId5" Type="http://schemas.openxmlformats.org/officeDocument/2006/relationships/hyperlink" Target="http://writingguide.se/resources/lnu-resources/" TargetMode="External"/><Relationship Id="rId4" Type="http://schemas.openxmlformats.org/officeDocument/2006/relationships/hyperlink" Target="https://lnu.se/en/librar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https://lnu.se/en/education/during-your-studies/student-welfare/" TargetMode="External"/><Relationship Id="rId4" Type="http://schemas.openxmlformats.org/officeDocument/2006/relationships/hyperlink" Target="https://lnu.se/student/internationella-mojligheter/Utlandsstudie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lnu.se/student/internationella-mojligheter/Utlandsstudie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cloud.timeedit.net/lnu/web/schema2/"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salstentamen.lnu.se/en/schedul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mymoodle.lnu.se/course/view.php?id=14147" TargetMode="External"/><Relationship Id="rId5" Type="http://schemas.openxmlformats.org/officeDocument/2006/relationships/hyperlink" Target="https://moodle.lnu.se/course/view.php?id=64280" TargetMode="External"/><Relationship Id="rId4" Type="http://schemas.openxmlformats.org/officeDocument/2006/relationships/hyperlink" Target="https://moodle.lnu.se/course/view.php?id=4720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lnu.se/en/student/during-your-studies/course-and-programme-syllab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1AD5F5-D8CE-7248-AF38-E477BFBAFC0C}"/>
              </a:ext>
            </a:extLst>
          </p:cNvPr>
          <p:cNvSpPr>
            <a:spLocks noGrp="1"/>
          </p:cNvSpPr>
          <p:nvPr>
            <p:ph type="ctrTitle"/>
          </p:nvPr>
        </p:nvSpPr>
        <p:spPr/>
        <p:txBody>
          <a:bodyPr>
            <a:normAutofit fontScale="90000"/>
          </a:bodyPr>
          <a:lstStyle/>
          <a:p>
            <a:r>
              <a:rPr lang="sv-SE" altLang="sv-SE" sz="6000" dirty="0" err="1">
                <a:ea typeface="ＭＳ Ｐゴシック" charset="-128"/>
              </a:rPr>
              <a:t>Welcome</a:t>
            </a:r>
            <a:r>
              <a:rPr lang="sv-SE" altLang="sv-SE" sz="6000" dirty="0">
                <a:ea typeface="ＭＳ Ｐゴシック" charset="-128"/>
              </a:rPr>
              <a:t> to the</a:t>
            </a:r>
            <a:br>
              <a:rPr lang="sv-SE" altLang="sv-SE" sz="6000" dirty="0">
                <a:ea typeface="ＭＳ Ｐゴシック" charset="-128"/>
              </a:rPr>
            </a:br>
            <a:r>
              <a:rPr lang="sv-SE" altLang="sv-SE" sz="6000" dirty="0" err="1">
                <a:ea typeface="ＭＳ Ｐゴシック" charset="-128"/>
              </a:rPr>
              <a:t>School</a:t>
            </a:r>
            <a:r>
              <a:rPr lang="sv-SE" altLang="sv-SE" sz="6000" dirty="0">
                <a:ea typeface="ＭＳ Ｐゴシック" charset="-128"/>
              </a:rPr>
              <a:t> </a:t>
            </a:r>
            <a:r>
              <a:rPr lang="sv-SE" altLang="sv-SE" sz="6000" dirty="0" err="1">
                <a:ea typeface="ＭＳ Ｐゴシック" charset="-128"/>
              </a:rPr>
              <a:t>of</a:t>
            </a:r>
            <a:r>
              <a:rPr lang="sv-SE" altLang="sv-SE" sz="6000" dirty="0">
                <a:ea typeface="ＭＳ Ｐゴシック" charset="-128"/>
              </a:rPr>
              <a:t> Business and </a:t>
            </a:r>
            <a:r>
              <a:rPr lang="sv-SE" altLang="sv-SE" sz="6000" dirty="0" err="1">
                <a:ea typeface="ＭＳ Ｐゴシック" charset="-128"/>
              </a:rPr>
              <a:t>Economics</a:t>
            </a:r>
            <a:br>
              <a:rPr lang="sv-SE" altLang="sv-SE" sz="6000" dirty="0">
                <a:ea typeface="ＭＳ Ｐゴシック" charset="-128"/>
              </a:rPr>
            </a:br>
            <a:r>
              <a:rPr lang="sv-SE" altLang="sv-SE" sz="6000" dirty="0">
                <a:ea typeface="ＭＳ Ｐゴシック" charset="-128"/>
              </a:rPr>
              <a:t>at </a:t>
            </a:r>
            <a:r>
              <a:rPr lang="sv-SE" altLang="sv-SE" sz="6000" dirty="0" err="1">
                <a:ea typeface="ＭＳ Ｐゴシック" charset="-128"/>
              </a:rPr>
              <a:t>Linnaeus</a:t>
            </a:r>
            <a:r>
              <a:rPr lang="sv-SE" altLang="sv-SE" sz="6000" dirty="0">
                <a:ea typeface="ＭＳ Ｐゴシック" charset="-128"/>
              </a:rPr>
              <a:t> University </a:t>
            </a:r>
            <a:endParaRPr lang="sv-SE" dirty="0"/>
          </a:p>
        </p:txBody>
      </p:sp>
      <p:sp>
        <p:nvSpPr>
          <p:cNvPr id="3" name="Underrubrik 2">
            <a:extLst>
              <a:ext uri="{FF2B5EF4-FFF2-40B4-BE49-F238E27FC236}">
                <a16:creationId xmlns:a16="http://schemas.microsoft.com/office/drawing/2014/main" id="{205A23E9-0B6F-8F4D-AC30-EBCBF6800498}"/>
              </a:ext>
            </a:extLst>
          </p:cNvPr>
          <p:cNvSpPr>
            <a:spLocks noGrp="1"/>
          </p:cNvSpPr>
          <p:nvPr>
            <p:ph type="subTitle" idx="1"/>
          </p:nvPr>
        </p:nvSpPr>
        <p:spPr/>
        <p:txBody>
          <a:bodyPr/>
          <a:lstStyle/>
          <a:p>
            <a:r>
              <a:rPr lang="sv-SE" altLang="sv-SE" b="1" dirty="0"/>
              <a:t>Annie Roos</a:t>
            </a:r>
          </a:p>
          <a:p>
            <a:r>
              <a:rPr lang="en-US" altLang="sv-SE" dirty="0">
                <a:ea typeface="ＭＳ Ｐゴシック" charset="-128"/>
              </a:rPr>
              <a:t>Entrepreneurship, sustainability and social change</a:t>
            </a:r>
          </a:p>
        </p:txBody>
      </p:sp>
    </p:spTree>
    <p:extLst>
      <p:ext uri="{BB962C8B-B14F-4D97-AF65-F5344CB8AC3E}">
        <p14:creationId xmlns:p14="http://schemas.microsoft.com/office/powerpoint/2010/main" val="128348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around tables&#10;&#10;Description automatically generated with low confidence">
            <a:extLst>
              <a:ext uri="{FF2B5EF4-FFF2-40B4-BE49-F238E27FC236}">
                <a16:creationId xmlns:a16="http://schemas.microsoft.com/office/drawing/2014/main" id="{02C15BE8-5A61-7926-2B28-D505745F891A}"/>
              </a:ext>
            </a:extLst>
          </p:cNvPr>
          <p:cNvPicPr>
            <a:picLocks noChangeAspect="1"/>
          </p:cNvPicPr>
          <p:nvPr/>
        </p:nvPicPr>
        <p:blipFill rotWithShape="1">
          <a:blip r:embed="rId3"/>
          <a:srcRect b="25048"/>
          <a:stretch/>
        </p:blipFill>
        <p:spPr>
          <a:xfrm>
            <a:off x="0" y="-1"/>
            <a:ext cx="12192000" cy="6264137"/>
          </a:xfrm>
          <a:prstGeom prst="rect">
            <a:avLst/>
          </a:prstGeom>
        </p:spPr>
      </p:pic>
      <p:sp>
        <p:nvSpPr>
          <p:cNvPr id="6" name="Rectangle 5"/>
          <p:cNvSpPr/>
          <p:nvPr/>
        </p:nvSpPr>
        <p:spPr bwMode="auto">
          <a:xfrm>
            <a:off x="4835066" y="654918"/>
            <a:ext cx="6872063" cy="3231282"/>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3" name="Rubrik 2"/>
          <p:cNvSpPr>
            <a:spLocks noGrp="1"/>
          </p:cNvSpPr>
          <p:nvPr>
            <p:ph type="title"/>
          </p:nvPr>
        </p:nvSpPr>
        <p:spPr>
          <a:xfrm>
            <a:off x="4835066" y="821109"/>
            <a:ext cx="7130379" cy="476672"/>
          </a:xfrm>
        </p:spPr>
        <p:txBody>
          <a:bodyPr>
            <a:normAutofit/>
          </a:bodyPr>
          <a:lstStyle/>
          <a:p>
            <a:pPr algn="ctr"/>
            <a:r>
              <a:rPr lang="sv-SE" sz="2200" dirty="0"/>
              <a:t>Examination</a:t>
            </a:r>
          </a:p>
        </p:txBody>
      </p:sp>
      <p:sp>
        <p:nvSpPr>
          <p:cNvPr id="4" name="Platshållare för innehåll 3"/>
          <p:cNvSpPr>
            <a:spLocks noGrp="1"/>
          </p:cNvSpPr>
          <p:nvPr>
            <p:ph idx="1"/>
          </p:nvPr>
        </p:nvSpPr>
        <p:spPr>
          <a:xfrm>
            <a:off x="5093381" y="1463972"/>
            <a:ext cx="6613748" cy="2695228"/>
          </a:xfrm>
        </p:spPr>
        <p:txBody>
          <a:bodyPr/>
          <a:lstStyle/>
          <a:p>
            <a:pPr marL="0" indent="0">
              <a:lnSpc>
                <a:spcPct val="90000"/>
              </a:lnSpc>
              <a:buNone/>
              <a:defRPr/>
            </a:pPr>
            <a:r>
              <a:rPr lang="sv-SE" sz="1800" dirty="0" err="1"/>
              <a:t>There</a:t>
            </a:r>
            <a:r>
              <a:rPr lang="sv-SE" sz="1800" dirty="0"/>
              <a:t> </a:t>
            </a:r>
            <a:r>
              <a:rPr lang="sv-SE" sz="1800" dirty="0" err="1"/>
              <a:t>are</a:t>
            </a:r>
            <a:r>
              <a:rPr lang="sv-SE" sz="1800" dirty="0"/>
              <a:t> different </a:t>
            </a:r>
            <a:r>
              <a:rPr lang="sv-SE" sz="1800" dirty="0" err="1"/>
              <a:t>types</a:t>
            </a:r>
            <a:r>
              <a:rPr lang="sv-SE" sz="1800" dirty="0"/>
              <a:t> </a:t>
            </a:r>
            <a:r>
              <a:rPr lang="sv-SE" sz="1800" dirty="0" err="1"/>
              <a:t>of</a:t>
            </a:r>
            <a:r>
              <a:rPr lang="sv-SE" sz="1800" dirty="0"/>
              <a:t> examination, for </a:t>
            </a:r>
            <a:r>
              <a:rPr lang="sv-SE" sz="1800" dirty="0" err="1"/>
              <a:t>example</a:t>
            </a:r>
            <a:r>
              <a:rPr lang="sv-SE" sz="1800" dirty="0"/>
              <a:t> </a:t>
            </a:r>
            <a:r>
              <a:rPr lang="sv-SE" sz="1800" dirty="0" err="1"/>
              <a:t>written</a:t>
            </a:r>
            <a:r>
              <a:rPr lang="sv-SE" sz="1800" dirty="0"/>
              <a:t> </a:t>
            </a:r>
            <a:r>
              <a:rPr lang="sv-SE" sz="1800" dirty="0" err="1"/>
              <a:t>exams</a:t>
            </a:r>
            <a:r>
              <a:rPr lang="sv-SE" sz="1800" dirty="0"/>
              <a:t>, digital </a:t>
            </a:r>
            <a:r>
              <a:rPr lang="sv-SE" sz="1800" dirty="0" err="1"/>
              <a:t>exams</a:t>
            </a:r>
            <a:r>
              <a:rPr lang="sv-SE" sz="1800" dirty="0"/>
              <a:t>, </a:t>
            </a:r>
            <a:r>
              <a:rPr lang="sv-SE" sz="1800" dirty="0" err="1"/>
              <a:t>written</a:t>
            </a:r>
            <a:r>
              <a:rPr lang="sv-SE" sz="1800" dirty="0"/>
              <a:t> </a:t>
            </a:r>
            <a:r>
              <a:rPr lang="sv-SE" sz="1800" dirty="0" err="1"/>
              <a:t>assignments</a:t>
            </a:r>
            <a:r>
              <a:rPr lang="sv-SE" sz="1800" dirty="0"/>
              <a:t> and </a:t>
            </a:r>
            <a:r>
              <a:rPr lang="sv-SE" sz="1800" dirty="0" err="1"/>
              <a:t>seminars</a:t>
            </a:r>
            <a:r>
              <a:rPr lang="sv-SE" sz="1800" dirty="0"/>
              <a:t>.</a:t>
            </a:r>
            <a:br>
              <a:rPr lang="sv-SE" sz="1800" dirty="0"/>
            </a:br>
            <a:br>
              <a:rPr lang="sv-SE" sz="1800" dirty="0"/>
            </a:br>
            <a:r>
              <a:rPr lang="en-US" sz="1800" dirty="0"/>
              <a:t>The responsible course coordinator informs how the course is assessed. </a:t>
            </a:r>
            <a:r>
              <a:rPr lang="sv-SE" sz="1800" dirty="0" err="1"/>
              <a:t>This</a:t>
            </a:r>
            <a:r>
              <a:rPr lang="sv-SE" sz="1800" dirty="0"/>
              <a:t> is </a:t>
            </a:r>
            <a:r>
              <a:rPr lang="sv-SE" sz="1800" dirty="0" err="1"/>
              <a:t>also</a:t>
            </a:r>
            <a:r>
              <a:rPr lang="sv-SE" sz="1800" dirty="0"/>
              <a:t> </a:t>
            </a:r>
            <a:r>
              <a:rPr lang="sv-SE" sz="1800" dirty="0" err="1"/>
              <a:t>stated</a:t>
            </a:r>
            <a:r>
              <a:rPr lang="sv-SE" sz="1800" dirty="0"/>
              <a:t> in the </a:t>
            </a:r>
            <a:r>
              <a:rPr lang="sv-SE" sz="1800" dirty="0" err="1"/>
              <a:t>course</a:t>
            </a:r>
            <a:r>
              <a:rPr lang="sv-SE" sz="1800" dirty="0"/>
              <a:t> </a:t>
            </a:r>
            <a:r>
              <a:rPr lang="sv-SE" sz="1800" dirty="0" err="1"/>
              <a:t>syllabus</a:t>
            </a:r>
            <a:r>
              <a:rPr lang="sv-SE" sz="1800" dirty="0"/>
              <a:t>.</a:t>
            </a:r>
            <a:br>
              <a:rPr lang="sv-SE" sz="1800" dirty="0"/>
            </a:br>
            <a:br>
              <a:rPr lang="sv-SE" sz="1800" dirty="0"/>
            </a:br>
            <a:r>
              <a:rPr lang="sv-SE" sz="1800" dirty="0"/>
              <a:t>If </a:t>
            </a:r>
            <a:r>
              <a:rPr lang="sv-SE" sz="1800" dirty="0" err="1"/>
              <a:t>you</a:t>
            </a:r>
            <a:r>
              <a:rPr lang="sv-SE" sz="1800" dirty="0"/>
              <a:t> </a:t>
            </a:r>
            <a:r>
              <a:rPr lang="sv-SE" sz="1800" dirty="0" err="1"/>
              <a:t>received</a:t>
            </a:r>
            <a:r>
              <a:rPr lang="sv-SE" sz="1800" dirty="0"/>
              <a:t> a </a:t>
            </a:r>
            <a:r>
              <a:rPr lang="sv-SE" sz="1800" dirty="0" err="1"/>
              <a:t>passing</a:t>
            </a:r>
            <a:r>
              <a:rPr lang="sv-SE" sz="1800" dirty="0"/>
              <a:t> </a:t>
            </a:r>
            <a:r>
              <a:rPr lang="sv-SE" sz="1800" dirty="0" err="1"/>
              <a:t>grade</a:t>
            </a:r>
            <a:r>
              <a:rPr lang="sv-SE" sz="1800" dirty="0"/>
              <a:t> </a:t>
            </a:r>
            <a:r>
              <a:rPr lang="sv-SE" sz="1800" dirty="0" err="1"/>
              <a:t>you</a:t>
            </a:r>
            <a:r>
              <a:rPr lang="sv-SE" sz="1800" dirty="0"/>
              <a:t> </a:t>
            </a:r>
            <a:r>
              <a:rPr lang="sv-SE" sz="1800" dirty="0" err="1"/>
              <a:t>cannot</a:t>
            </a:r>
            <a:r>
              <a:rPr lang="sv-SE" sz="1800" dirty="0"/>
              <a:t> </a:t>
            </a:r>
            <a:r>
              <a:rPr lang="sv-SE" sz="1800" dirty="0" err="1"/>
              <a:t>retake</a:t>
            </a:r>
            <a:r>
              <a:rPr lang="sv-SE" sz="1800" dirty="0"/>
              <a:t> the same examination in order to </a:t>
            </a:r>
            <a:r>
              <a:rPr lang="sv-SE" sz="1800" dirty="0" err="1"/>
              <a:t>obtain</a:t>
            </a:r>
            <a:r>
              <a:rPr lang="sv-SE" sz="1800" dirty="0"/>
              <a:t> a </a:t>
            </a:r>
            <a:r>
              <a:rPr lang="sv-SE" sz="1800" dirty="0" err="1"/>
              <a:t>higher</a:t>
            </a:r>
            <a:r>
              <a:rPr lang="sv-SE" sz="1800" dirty="0"/>
              <a:t> </a:t>
            </a:r>
            <a:r>
              <a:rPr lang="sv-SE" sz="1800" dirty="0" err="1"/>
              <a:t>grade</a:t>
            </a:r>
            <a:r>
              <a:rPr lang="sv-SE" sz="1800" dirty="0"/>
              <a:t>.</a:t>
            </a:r>
            <a:endParaRPr lang="en-GB" sz="1800" dirty="0"/>
          </a:p>
          <a:p>
            <a:pPr marL="0" indent="0">
              <a:buNone/>
            </a:pPr>
            <a:r>
              <a:rPr lang="sv-SE" sz="2200" dirty="0"/>
              <a:t> </a:t>
            </a:r>
          </a:p>
          <a:p>
            <a:pPr marL="0" indent="0">
              <a:buNone/>
            </a:pPr>
            <a:endParaRPr lang="sv-SE" sz="2200" dirty="0"/>
          </a:p>
        </p:txBody>
      </p:sp>
    </p:spTree>
    <p:extLst>
      <p:ext uri="{BB962C8B-B14F-4D97-AF65-F5344CB8AC3E}">
        <p14:creationId xmlns:p14="http://schemas.microsoft.com/office/powerpoint/2010/main" val="4320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in a lecture hall&#10;&#10;Description automatically generated with low confidence">
            <a:extLst>
              <a:ext uri="{FF2B5EF4-FFF2-40B4-BE49-F238E27FC236}">
                <a16:creationId xmlns:a16="http://schemas.microsoft.com/office/drawing/2014/main" id="{F980B25A-243B-FE4A-9520-3A347E6765B9}"/>
              </a:ext>
            </a:extLst>
          </p:cNvPr>
          <p:cNvPicPr>
            <a:picLocks noChangeAspect="1"/>
          </p:cNvPicPr>
          <p:nvPr/>
        </p:nvPicPr>
        <p:blipFill rotWithShape="1">
          <a:blip r:embed="rId3"/>
          <a:srcRect t="13333" b="10392"/>
          <a:stretch/>
        </p:blipFill>
        <p:spPr>
          <a:xfrm>
            <a:off x="0" y="0"/>
            <a:ext cx="12192000" cy="6200888"/>
          </a:xfrm>
          <a:prstGeom prst="rect">
            <a:avLst/>
          </a:prstGeom>
        </p:spPr>
      </p:pic>
      <p:sp>
        <p:nvSpPr>
          <p:cNvPr id="9" name="Rectangle 5"/>
          <p:cNvSpPr/>
          <p:nvPr/>
        </p:nvSpPr>
        <p:spPr bwMode="auto">
          <a:xfrm>
            <a:off x="3503712" y="476672"/>
            <a:ext cx="8064896" cy="4666828"/>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0" name="Rubrik 2"/>
          <p:cNvSpPr>
            <a:spLocks noGrp="1"/>
          </p:cNvSpPr>
          <p:nvPr>
            <p:ph type="title"/>
          </p:nvPr>
        </p:nvSpPr>
        <p:spPr>
          <a:xfrm>
            <a:off x="3842738" y="692696"/>
            <a:ext cx="7725870" cy="504056"/>
          </a:xfrm>
        </p:spPr>
        <p:txBody>
          <a:bodyPr>
            <a:normAutofit/>
          </a:bodyPr>
          <a:lstStyle/>
          <a:p>
            <a:r>
              <a:rPr lang="sv-SE" sz="2200" dirty="0" err="1"/>
              <a:t>Written</a:t>
            </a:r>
            <a:r>
              <a:rPr lang="sv-SE" sz="2200" dirty="0"/>
              <a:t> </a:t>
            </a:r>
            <a:r>
              <a:rPr lang="sv-SE" sz="2200" dirty="0" err="1"/>
              <a:t>classroom</a:t>
            </a:r>
            <a:r>
              <a:rPr lang="sv-SE" sz="2200" dirty="0"/>
              <a:t> examination</a:t>
            </a:r>
          </a:p>
        </p:txBody>
      </p:sp>
      <p:sp>
        <p:nvSpPr>
          <p:cNvPr id="11" name="Platshållare för innehåll 3"/>
          <p:cNvSpPr>
            <a:spLocks noGrp="1"/>
          </p:cNvSpPr>
          <p:nvPr>
            <p:ph idx="1"/>
          </p:nvPr>
        </p:nvSpPr>
        <p:spPr>
          <a:xfrm>
            <a:off x="3698722" y="1327076"/>
            <a:ext cx="7728902" cy="3816424"/>
          </a:xfrm>
        </p:spPr>
        <p:txBody>
          <a:bodyPr/>
          <a:lstStyle/>
          <a:p>
            <a:pPr marL="0" indent="0"/>
            <a:r>
              <a:rPr lang="sv-SE" sz="1800" dirty="0"/>
              <a:t>It is </a:t>
            </a:r>
            <a:r>
              <a:rPr lang="sv-SE" sz="1800" dirty="0" err="1"/>
              <a:t>compulsory</a:t>
            </a:r>
            <a:r>
              <a:rPr lang="sv-SE" sz="1800" dirty="0"/>
              <a:t> to </a:t>
            </a:r>
            <a:r>
              <a:rPr lang="sv-SE" sz="1800" dirty="0" err="1"/>
              <a:t>sign</a:t>
            </a:r>
            <a:r>
              <a:rPr lang="sv-SE" sz="1800" dirty="0"/>
              <a:t> </a:t>
            </a:r>
            <a:r>
              <a:rPr lang="sv-SE" sz="1800" dirty="0" err="1"/>
              <a:t>up</a:t>
            </a:r>
            <a:r>
              <a:rPr lang="sv-SE" sz="1800" dirty="0"/>
              <a:t> for </a:t>
            </a:r>
            <a:r>
              <a:rPr lang="sv-SE" sz="1800" dirty="0" err="1"/>
              <a:t>written</a:t>
            </a:r>
            <a:r>
              <a:rPr lang="sv-SE" sz="1800" dirty="0"/>
              <a:t> </a:t>
            </a:r>
            <a:r>
              <a:rPr lang="sv-SE" sz="1800" dirty="0" err="1"/>
              <a:t>exams</a:t>
            </a:r>
            <a:r>
              <a:rPr lang="sv-SE" sz="1800" dirty="0"/>
              <a:t>.</a:t>
            </a:r>
          </a:p>
          <a:p>
            <a:pPr marL="0" indent="0"/>
            <a:endParaRPr lang="sv-SE" sz="1800" dirty="0"/>
          </a:p>
          <a:p>
            <a:pPr marL="0" indent="0"/>
            <a:r>
              <a:rPr lang="sv-SE" sz="1800" dirty="0"/>
              <a:t>Late </a:t>
            </a:r>
            <a:r>
              <a:rPr lang="sv-SE" sz="1800" dirty="0" err="1"/>
              <a:t>sign-up</a:t>
            </a:r>
            <a:r>
              <a:rPr lang="sv-SE" sz="1800" dirty="0"/>
              <a:t> is </a:t>
            </a:r>
            <a:r>
              <a:rPr lang="sv-SE" sz="1800" b="1" dirty="0"/>
              <a:t>not</a:t>
            </a:r>
            <a:r>
              <a:rPr lang="sv-SE" sz="1800" dirty="0"/>
              <a:t> </a:t>
            </a:r>
            <a:r>
              <a:rPr lang="sv-SE" sz="1800" dirty="0" err="1"/>
              <a:t>possible</a:t>
            </a:r>
            <a:r>
              <a:rPr lang="sv-SE" sz="1800" dirty="0"/>
              <a:t>. </a:t>
            </a:r>
            <a:br>
              <a:rPr lang="sv-SE" sz="1800" dirty="0"/>
            </a:br>
            <a:endParaRPr lang="sv-SE" sz="1800" dirty="0"/>
          </a:p>
          <a:p>
            <a:pPr marL="0" indent="0"/>
            <a:r>
              <a:rPr lang="en-US" sz="1800" dirty="0"/>
              <a:t>A valid ID </a:t>
            </a:r>
            <a:r>
              <a:rPr lang="en-US" sz="1800" b="1" dirty="0"/>
              <a:t>must</a:t>
            </a:r>
            <a:r>
              <a:rPr lang="en-US" sz="1800" dirty="0"/>
              <a:t> be presented for a written classroom exam in order </a:t>
            </a:r>
            <a:r>
              <a:rPr lang="en-US" sz="1800" b="1" dirty="0"/>
              <a:t>to have the right to write the examination</a:t>
            </a:r>
            <a:r>
              <a:rPr lang="en-US" sz="1800" dirty="0"/>
              <a:t>.</a:t>
            </a:r>
            <a:endParaRPr lang="sv-SE" sz="1800" dirty="0"/>
          </a:p>
          <a:p>
            <a:pPr marL="0" indent="0"/>
            <a:endParaRPr lang="sv-SE" sz="1800" b="1" dirty="0"/>
          </a:p>
          <a:p>
            <a:pPr marL="0" indent="0"/>
            <a:r>
              <a:rPr lang="en-US" sz="1800" dirty="0"/>
              <a:t>The School of Business and Economics usually offers three examinations during one academic year. Thereafter, re-examination is referred to the next time the course is given.</a:t>
            </a:r>
            <a:r>
              <a:rPr lang="sv-SE" sz="1800" dirty="0"/>
              <a:t> </a:t>
            </a:r>
          </a:p>
          <a:p>
            <a:pPr marL="0" indent="0"/>
            <a:r>
              <a:rPr lang="sv-SE" sz="1800" dirty="0"/>
              <a:t>Plan </a:t>
            </a:r>
            <a:r>
              <a:rPr lang="sv-SE" sz="1800" dirty="0" err="1"/>
              <a:t>your</a:t>
            </a:r>
            <a:r>
              <a:rPr lang="sv-SE" sz="1800" dirty="0"/>
              <a:t> studies – </a:t>
            </a:r>
            <a:r>
              <a:rPr lang="sv-SE" sz="1800" dirty="0" err="1"/>
              <a:t>see</a:t>
            </a:r>
            <a:r>
              <a:rPr lang="sv-SE" sz="1800" dirty="0"/>
              <a:t> </a:t>
            </a:r>
            <a:r>
              <a:rPr lang="sv-SE" sz="1800" dirty="0" err="1">
                <a:hlinkClick r:id="rId4"/>
              </a:rPr>
              <a:t>Exam</a:t>
            </a:r>
            <a:r>
              <a:rPr lang="sv-SE" sz="1800" dirty="0">
                <a:hlinkClick r:id="rId4"/>
              </a:rPr>
              <a:t> Schedule</a:t>
            </a:r>
            <a:endParaRPr lang="sv-SE" sz="1800" dirty="0"/>
          </a:p>
        </p:txBody>
      </p:sp>
    </p:spTree>
    <p:extLst>
      <p:ext uri="{BB962C8B-B14F-4D97-AF65-F5344CB8AC3E}">
        <p14:creationId xmlns:p14="http://schemas.microsoft.com/office/powerpoint/2010/main" val="140330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ith books on their head&#10;&#10;Description automatically generated with medium confidence">
            <a:extLst>
              <a:ext uri="{FF2B5EF4-FFF2-40B4-BE49-F238E27FC236}">
                <a16:creationId xmlns:a16="http://schemas.microsoft.com/office/drawing/2014/main" id="{CC00CE55-B2DF-1D13-7B12-0601610720CF}"/>
              </a:ext>
            </a:extLst>
          </p:cNvPr>
          <p:cNvPicPr>
            <a:picLocks noChangeAspect="1"/>
          </p:cNvPicPr>
          <p:nvPr/>
        </p:nvPicPr>
        <p:blipFill rotWithShape="1">
          <a:blip r:embed="rId3"/>
          <a:srcRect t="12210" b="16698"/>
          <a:stretch/>
        </p:blipFill>
        <p:spPr>
          <a:xfrm>
            <a:off x="0" y="1"/>
            <a:ext cx="12191999" cy="6189044"/>
          </a:xfrm>
          <a:prstGeom prst="rect">
            <a:avLst/>
          </a:prstGeom>
        </p:spPr>
      </p:pic>
      <p:sp>
        <p:nvSpPr>
          <p:cNvPr id="5" name="Rectangle 5"/>
          <p:cNvSpPr/>
          <p:nvPr/>
        </p:nvSpPr>
        <p:spPr bwMode="auto">
          <a:xfrm>
            <a:off x="4000500" y="330200"/>
            <a:ext cx="7785100" cy="3390900"/>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ubrik 1"/>
          <p:cNvSpPr>
            <a:spLocks noGrp="1"/>
          </p:cNvSpPr>
          <p:nvPr>
            <p:ph type="title"/>
          </p:nvPr>
        </p:nvSpPr>
        <p:spPr>
          <a:xfrm>
            <a:off x="4259796" y="584313"/>
            <a:ext cx="3672408" cy="504056"/>
          </a:xfrm>
        </p:spPr>
        <p:txBody>
          <a:bodyPr>
            <a:normAutofit/>
          </a:bodyPr>
          <a:lstStyle/>
          <a:p>
            <a:r>
              <a:rPr lang="sv-SE" sz="2200" dirty="0" err="1"/>
              <a:t>Failed</a:t>
            </a:r>
            <a:r>
              <a:rPr lang="sv-SE" sz="2200" dirty="0"/>
              <a:t> examinations:</a:t>
            </a:r>
          </a:p>
        </p:txBody>
      </p:sp>
      <p:sp>
        <p:nvSpPr>
          <p:cNvPr id="7" name="Platshållare för innehåll 2"/>
          <p:cNvSpPr>
            <a:spLocks noGrp="1"/>
          </p:cNvSpPr>
          <p:nvPr>
            <p:ph idx="1"/>
          </p:nvPr>
        </p:nvSpPr>
        <p:spPr>
          <a:xfrm>
            <a:off x="4259796" y="1265992"/>
            <a:ext cx="7525804" cy="2280900"/>
          </a:xfrm>
        </p:spPr>
        <p:txBody>
          <a:bodyPr/>
          <a:lstStyle/>
          <a:p>
            <a:r>
              <a:rPr lang="en-US" sz="1800" dirty="0"/>
              <a:t>can lead to you not fulfilling the prerequisites for the next course and cannot study further.</a:t>
            </a:r>
          </a:p>
          <a:p>
            <a:r>
              <a:rPr lang="en-US" sz="1800" dirty="0"/>
              <a:t>may involve problems with Visa, the Swedish Migration Agency or CSN as they are required for study performance.</a:t>
            </a:r>
          </a:p>
          <a:p>
            <a:r>
              <a:rPr lang="en-US" sz="1800" dirty="0"/>
              <a:t>Do not delay too long with re-examination as the course structure may change to the next academic year.</a:t>
            </a:r>
            <a:endParaRPr lang="sv-SE" sz="1800" dirty="0"/>
          </a:p>
          <a:p>
            <a:pPr marL="0" indent="0"/>
            <a:endParaRPr lang="sv-SE" dirty="0"/>
          </a:p>
          <a:p>
            <a:pPr>
              <a:buFont typeface="Arial" panose="020B0604020202020204" pitchFamily="34" charset="0"/>
              <a:buChar char="•"/>
            </a:pPr>
            <a:endParaRPr lang="sv-SE" sz="2200" dirty="0"/>
          </a:p>
          <a:p>
            <a:pPr>
              <a:buFont typeface="Arial" panose="020B0604020202020204" pitchFamily="34" charset="0"/>
              <a:buChar char="•"/>
            </a:pPr>
            <a:endParaRPr lang="sv-SE" sz="2200" dirty="0"/>
          </a:p>
        </p:txBody>
      </p:sp>
    </p:spTree>
    <p:extLst>
      <p:ext uri="{BB962C8B-B14F-4D97-AF65-F5344CB8AC3E}">
        <p14:creationId xmlns:p14="http://schemas.microsoft.com/office/powerpoint/2010/main" val="109652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0" y="446191"/>
            <a:ext cx="12192000" cy="504056"/>
          </a:xfrm>
        </p:spPr>
        <p:txBody>
          <a:bodyPr>
            <a:normAutofit/>
          </a:bodyPr>
          <a:lstStyle/>
          <a:p>
            <a:pPr algn="ctr" eaLnBrk="0" hangingPunct="0"/>
            <a:r>
              <a:rPr lang="en-US" sz="2200" dirty="0">
                <a:hlinkClick r:id="rId3"/>
              </a:rPr>
              <a:t>General grading criteria for the A-F scale at the School of Business and Economics</a:t>
            </a:r>
            <a:endParaRPr lang="sv-SE" sz="2200" dirty="0"/>
          </a:p>
        </p:txBody>
      </p:sp>
      <p:sp>
        <p:nvSpPr>
          <p:cNvPr id="13" name="Platshållare för innehåll 2"/>
          <p:cNvSpPr txBox="1">
            <a:spLocks/>
          </p:cNvSpPr>
          <p:nvPr/>
        </p:nvSpPr>
        <p:spPr bwMode="auto">
          <a:xfrm>
            <a:off x="0" y="1067460"/>
            <a:ext cx="12192000"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cs typeface="+mn-cs"/>
              </a:defRPr>
            </a:lvl9pPr>
          </a:lstStyle>
          <a:p>
            <a:pPr marL="0" lvl="1" indent="0" algn="ctr">
              <a:buNone/>
            </a:pPr>
            <a:r>
              <a:rPr lang="sv-SE" kern="0" dirty="0" err="1"/>
              <a:t>Your</a:t>
            </a:r>
            <a:r>
              <a:rPr lang="sv-SE" kern="0" dirty="0"/>
              <a:t> </a:t>
            </a:r>
            <a:r>
              <a:rPr lang="sv-SE" kern="0" dirty="0" err="1"/>
              <a:t>performance</a:t>
            </a:r>
            <a:r>
              <a:rPr lang="sv-SE" kern="0" dirty="0"/>
              <a:t> is </a:t>
            </a:r>
            <a:r>
              <a:rPr lang="sv-SE" kern="0" dirty="0" err="1"/>
              <a:t>measured</a:t>
            </a:r>
            <a:r>
              <a:rPr lang="sv-SE" kern="0" dirty="0"/>
              <a:t> in proportion to </a:t>
            </a:r>
            <a:r>
              <a:rPr lang="sv-SE" kern="0" dirty="0" err="1"/>
              <a:t>how</a:t>
            </a:r>
            <a:r>
              <a:rPr lang="sv-SE" kern="0" dirty="0"/>
              <a:t> </a:t>
            </a:r>
            <a:r>
              <a:rPr lang="sv-SE" kern="0" dirty="0" err="1"/>
              <a:t>well</a:t>
            </a:r>
            <a:r>
              <a:rPr lang="sv-SE" kern="0" dirty="0"/>
              <a:t> </a:t>
            </a:r>
            <a:r>
              <a:rPr lang="sv-SE" kern="0" dirty="0" err="1"/>
              <a:t>you</a:t>
            </a:r>
            <a:r>
              <a:rPr lang="sv-SE" kern="0" dirty="0"/>
              <a:t> </a:t>
            </a:r>
            <a:r>
              <a:rPr lang="sv-SE" kern="0" dirty="0" err="1"/>
              <a:t>have</a:t>
            </a:r>
            <a:r>
              <a:rPr lang="sv-SE" kern="0" dirty="0"/>
              <a:t> </a:t>
            </a:r>
            <a:r>
              <a:rPr lang="sv-SE" kern="0" dirty="0" err="1"/>
              <a:t>met</a:t>
            </a:r>
            <a:r>
              <a:rPr lang="sv-SE" kern="0" dirty="0"/>
              <a:t> the </a:t>
            </a:r>
            <a:r>
              <a:rPr lang="sv-SE" kern="0" dirty="0" err="1"/>
              <a:t>course</a:t>
            </a:r>
            <a:r>
              <a:rPr lang="sv-SE" kern="0" dirty="0"/>
              <a:t> </a:t>
            </a:r>
            <a:r>
              <a:rPr lang="sv-SE" kern="0" dirty="0" err="1"/>
              <a:t>objectives</a:t>
            </a:r>
            <a:r>
              <a:rPr lang="sv-SE" kern="0" dirty="0"/>
              <a:t>. </a:t>
            </a:r>
          </a:p>
        </p:txBody>
      </p:sp>
      <p:graphicFrame>
        <p:nvGraphicFramePr>
          <p:cNvPr id="5" name="Tabell 13"/>
          <p:cNvGraphicFramePr>
            <a:graphicFrameLocks noGrp="1"/>
          </p:cNvGraphicFramePr>
          <p:nvPr>
            <p:extLst>
              <p:ext uri="{D42A27DB-BD31-4B8C-83A1-F6EECF244321}">
                <p14:modId xmlns:p14="http://schemas.microsoft.com/office/powerpoint/2010/main" val="2634398716"/>
              </p:ext>
            </p:extLst>
          </p:nvPr>
        </p:nvGraphicFramePr>
        <p:xfrm>
          <a:off x="1853806" y="2062976"/>
          <a:ext cx="8304371" cy="3846097"/>
        </p:xfrm>
        <a:graphic>
          <a:graphicData uri="http://schemas.openxmlformats.org/drawingml/2006/table">
            <a:tbl>
              <a:tblPr firstRow="1" firstCol="1" bandRow="1">
                <a:tableStyleId>{3B4B98B0-60AC-42C2-AFA5-B58CD77FA1E5}</a:tableStyleId>
              </a:tblPr>
              <a:tblGrid>
                <a:gridCol w="538247">
                  <a:extLst>
                    <a:ext uri="{9D8B030D-6E8A-4147-A177-3AD203B41FA5}">
                      <a16:colId xmlns:a16="http://schemas.microsoft.com/office/drawing/2014/main" val="20000"/>
                    </a:ext>
                  </a:extLst>
                </a:gridCol>
                <a:gridCol w="1167116">
                  <a:extLst>
                    <a:ext uri="{9D8B030D-6E8A-4147-A177-3AD203B41FA5}">
                      <a16:colId xmlns:a16="http://schemas.microsoft.com/office/drawing/2014/main" val="20001"/>
                    </a:ext>
                  </a:extLst>
                </a:gridCol>
                <a:gridCol w="6599008">
                  <a:extLst>
                    <a:ext uri="{9D8B030D-6E8A-4147-A177-3AD203B41FA5}">
                      <a16:colId xmlns:a16="http://schemas.microsoft.com/office/drawing/2014/main" val="20002"/>
                    </a:ext>
                  </a:extLst>
                </a:gridCol>
              </a:tblGrid>
              <a:tr h="524468">
                <a:tc>
                  <a:txBody>
                    <a:bodyPr/>
                    <a:lstStyle/>
                    <a:p>
                      <a:pPr>
                        <a:lnSpc>
                          <a:spcPts val="1300"/>
                        </a:lnSpc>
                        <a:spcAft>
                          <a:spcPts val="0"/>
                        </a:spcAft>
                      </a:pPr>
                      <a:r>
                        <a:rPr lang="sv-SE" sz="1100" dirty="0">
                          <a:effectLst/>
                        </a:rPr>
                        <a:t>Grade</a:t>
                      </a:r>
                      <a:endParaRPr lang="en-GB" sz="1100" dirty="0">
                        <a:effectLst/>
                        <a:latin typeface="Times New Roman"/>
                        <a:ea typeface="Times New Roman"/>
                      </a:endParaRPr>
                    </a:p>
                  </a:txBody>
                  <a:tcPr marL="68580" marR="68580" marT="0" marB="0"/>
                </a:tc>
                <a:tc>
                  <a:txBody>
                    <a:bodyPr/>
                    <a:lstStyle/>
                    <a:p>
                      <a:pPr>
                        <a:lnSpc>
                          <a:spcPts val="1300"/>
                        </a:lnSpc>
                        <a:spcAft>
                          <a:spcPts val="0"/>
                        </a:spcAft>
                      </a:pPr>
                      <a:r>
                        <a:rPr lang="sv-SE" sz="1100" dirty="0">
                          <a:effectLst/>
                        </a:rPr>
                        <a:t>Assessment</a:t>
                      </a:r>
                      <a:endParaRPr lang="en-GB" sz="1100" dirty="0">
                        <a:effectLst/>
                        <a:latin typeface="Times New Roman"/>
                        <a:ea typeface="Times New Roman"/>
                      </a:endParaRPr>
                    </a:p>
                  </a:txBody>
                  <a:tcPr marL="68580" marR="68580" marT="0" marB="0"/>
                </a:tc>
                <a:tc>
                  <a:txBody>
                    <a:bodyPr/>
                    <a:lstStyle/>
                    <a:p>
                      <a:pPr>
                        <a:lnSpc>
                          <a:spcPts val="1300"/>
                        </a:lnSpc>
                        <a:spcAft>
                          <a:spcPts val="0"/>
                        </a:spcAft>
                      </a:pPr>
                      <a:r>
                        <a:rPr lang="sv-SE" sz="1100" dirty="0" err="1">
                          <a:effectLst/>
                        </a:rPr>
                        <a:t>Your</a:t>
                      </a:r>
                      <a:r>
                        <a:rPr lang="sv-SE" sz="1100" dirty="0">
                          <a:effectLst/>
                        </a:rPr>
                        <a:t> </a:t>
                      </a:r>
                      <a:r>
                        <a:rPr lang="sv-SE" sz="1100" dirty="0" err="1">
                          <a:effectLst/>
                        </a:rPr>
                        <a:t>results</a:t>
                      </a:r>
                      <a:r>
                        <a:rPr lang="sv-SE" sz="1100" dirty="0">
                          <a:effectLst/>
                        </a:rPr>
                        <a:t> </a:t>
                      </a:r>
                      <a:r>
                        <a:rPr lang="sv-SE" sz="1100" dirty="0" err="1">
                          <a:effectLst/>
                        </a:rPr>
                        <a:t>are</a:t>
                      </a:r>
                      <a:r>
                        <a:rPr lang="sv-SE" sz="1100" dirty="0">
                          <a:effectLst/>
                        </a:rPr>
                        <a:t> </a:t>
                      </a:r>
                      <a:r>
                        <a:rPr lang="sv-SE" sz="1100" dirty="0" err="1">
                          <a:effectLst/>
                        </a:rPr>
                        <a:t>equivalent</a:t>
                      </a:r>
                      <a:r>
                        <a:rPr lang="sv-SE" sz="1100" dirty="0">
                          <a:effectLst/>
                        </a:rPr>
                        <a:t> to </a:t>
                      </a:r>
                      <a:r>
                        <a:rPr lang="sv-SE" sz="1100" dirty="0" err="1">
                          <a:effectLst/>
                        </a:rPr>
                        <a:t>one</a:t>
                      </a:r>
                      <a:r>
                        <a:rPr lang="sv-SE" sz="1100" dirty="0">
                          <a:effectLst/>
                        </a:rPr>
                        <a:t> </a:t>
                      </a:r>
                      <a:r>
                        <a:rPr lang="sv-SE" sz="1100" dirty="0" err="1">
                          <a:effectLst/>
                        </a:rPr>
                        <a:t>of</a:t>
                      </a:r>
                      <a:r>
                        <a:rPr lang="sv-SE" sz="1100" dirty="0">
                          <a:effectLst/>
                        </a:rPr>
                        <a:t> the </a:t>
                      </a:r>
                      <a:r>
                        <a:rPr lang="sv-SE" sz="1100" dirty="0" err="1">
                          <a:effectLst/>
                        </a:rPr>
                        <a:t>following</a:t>
                      </a:r>
                      <a:r>
                        <a:rPr lang="sv-SE" sz="1100" dirty="0">
                          <a:effectLst/>
                        </a:rPr>
                        <a:t> </a:t>
                      </a:r>
                      <a:r>
                        <a:rPr lang="sv-SE" sz="1100" dirty="0" err="1">
                          <a:effectLst/>
                        </a:rPr>
                        <a:t>criteria</a:t>
                      </a:r>
                      <a:r>
                        <a:rPr lang="sv-SE" sz="1100" dirty="0">
                          <a:effectLst/>
                        </a:rPr>
                        <a:t> for </a:t>
                      </a:r>
                      <a:r>
                        <a:rPr lang="sv-SE" sz="1100" dirty="0" err="1">
                          <a:effectLst/>
                        </a:rPr>
                        <a:t>each</a:t>
                      </a:r>
                      <a:r>
                        <a:rPr lang="sv-SE" sz="1100" dirty="0">
                          <a:effectLst/>
                        </a:rPr>
                        <a:t> </a:t>
                      </a:r>
                      <a:r>
                        <a:rPr lang="sv-SE" sz="1100" dirty="0" err="1">
                          <a:effectLst/>
                        </a:rPr>
                        <a:t>objective</a:t>
                      </a:r>
                      <a:r>
                        <a:rPr lang="sv-SE" sz="1100" dirty="0">
                          <a:effectLst/>
                        </a:rPr>
                        <a:t> for the </a:t>
                      </a:r>
                      <a:r>
                        <a:rPr lang="sv-SE" sz="1100" dirty="0" err="1">
                          <a:effectLst/>
                        </a:rPr>
                        <a:t>course</a:t>
                      </a:r>
                      <a:endParaRPr lang="en-GB" sz="1100" dirty="0">
                        <a:effectLst/>
                      </a:endParaRPr>
                    </a:p>
                    <a:p>
                      <a:pPr>
                        <a:lnSpc>
                          <a:spcPts val="1300"/>
                        </a:lnSpc>
                        <a:spcAft>
                          <a:spcPts val="0"/>
                        </a:spcAft>
                      </a:pPr>
                      <a:r>
                        <a:rPr lang="sv-SE" sz="1100" dirty="0">
                          <a:effectLst/>
                        </a:rPr>
                        <a:t> </a:t>
                      </a:r>
                      <a:endParaRPr lang="en-GB" sz="110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349645">
                <a:tc>
                  <a:txBody>
                    <a:bodyPr/>
                    <a:lstStyle/>
                    <a:p>
                      <a:pPr>
                        <a:lnSpc>
                          <a:spcPct val="150000"/>
                        </a:lnSpc>
                        <a:spcAft>
                          <a:spcPts val="0"/>
                        </a:spcAft>
                      </a:pPr>
                      <a:r>
                        <a:rPr lang="sv-SE" sz="1400" dirty="0">
                          <a:effectLst/>
                        </a:rPr>
                        <a:t>A</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Excellent</a:t>
                      </a:r>
                      <a:endParaRPr lang="en-GB" sz="1400" dirty="0">
                        <a:effectLst/>
                        <a:latin typeface="Times New Roman"/>
                        <a:ea typeface="Times New Roman"/>
                      </a:endParaRPr>
                    </a:p>
                  </a:txBody>
                  <a:tcPr marL="68580" marR="68580" marT="0" marB="0"/>
                </a:tc>
                <a:tc>
                  <a:txBody>
                    <a:bodyPr/>
                    <a:lstStyle/>
                    <a:p>
                      <a:r>
                        <a:rPr lang="sv-SE" sz="1400" kern="1200" dirty="0">
                          <a:effectLst/>
                        </a:rPr>
                        <a:t>Outstanding results with only a few minor shortcomings</a:t>
                      </a:r>
                      <a:endParaRPr lang="en-GB"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r h="349645">
                <a:tc>
                  <a:txBody>
                    <a:bodyPr/>
                    <a:lstStyle/>
                    <a:p>
                      <a:pPr>
                        <a:lnSpc>
                          <a:spcPct val="150000"/>
                        </a:lnSpc>
                        <a:spcAft>
                          <a:spcPts val="0"/>
                        </a:spcAft>
                      </a:pPr>
                      <a:r>
                        <a:rPr lang="sv-SE" sz="1400" dirty="0">
                          <a:effectLst/>
                        </a:rPr>
                        <a:t>B</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Very good</a:t>
                      </a:r>
                      <a:endParaRPr lang="en-GB" sz="1400" dirty="0">
                        <a:effectLst/>
                        <a:latin typeface="Times New Roman"/>
                        <a:ea typeface="Times New Roman"/>
                      </a:endParaRPr>
                    </a:p>
                  </a:txBody>
                  <a:tcPr marL="68580" marR="68580" marT="0" marB="0"/>
                </a:tc>
                <a:tc>
                  <a:txBody>
                    <a:bodyPr/>
                    <a:lstStyle/>
                    <a:p>
                      <a:r>
                        <a:rPr lang="sv-SE" sz="1400" kern="1200" dirty="0">
                          <a:effectLst/>
                        </a:rPr>
                        <a:t>Very good results with only a few shortcomings</a:t>
                      </a:r>
                      <a:endParaRPr lang="en-GB"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2"/>
                  </a:ext>
                </a:extLst>
              </a:tr>
              <a:tr h="349645">
                <a:tc>
                  <a:txBody>
                    <a:bodyPr/>
                    <a:lstStyle/>
                    <a:p>
                      <a:pPr>
                        <a:lnSpc>
                          <a:spcPct val="150000"/>
                        </a:lnSpc>
                        <a:spcAft>
                          <a:spcPts val="0"/>
                        </a:spcAft>
                      </a:pPr>
                      <a:r>
                        <a:rPr lang="sv-SE" sz="1400" dirty="0">
                          <a:effectLst/>
                        </a:rPr>
                        <a:t>C</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Good</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Generally good but with some shortcomings</a:t>
                      </a:r>
                      <a:endParaRPr lang="en-GB" sz="14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349645">
                <a:tc>
                  <a:txBody>
                    <a:bodyPr/>
                    <a:lstStyle/>
                    <a:p>
                      <a:pPr>
                        <a:lnSpc>
                          <a:spcPct val="150000"/>
                        </a:lnSpc>
                        <a:spcAft>
                          <a:spcPts val="0"/>
                        </a:spcAft>
                      </a:pPr>
                      <a:r>
                        <a:rPr lang="sv-SE" sz="1400" dirty="0">
                          <a:effectLst/>
                        </a:rPr>
                        <a:t>D</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Satisfactory</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Acceptable level but there are several shortcomings</a:t>
                      </a:r>
                      <a:endParaRPr lang="en-GB" sz="14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r h="349645">
                <a:tc>
                  <a:txBody>
                    <a:bodyPr/>
                    <a:lstStyle/>
                    <a:p>
                      <a:pPr>
                        <a:lnSpc>
                          <a:spcPct val="150000"/>
                        </a:lnSpc>
                        <a:spcAft>
                          <a:spcPts val="0"/>
                        </a:spcAft>
                      </a:pPr>
                      <a:r>
                        <a:rPr lang="sv-SE" sz="1400" dirty="0">
                          <a:effectLst/>
                        </a:rPr>
                        <a:t>E</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a:effectLst/>
                        </a:rPr>
                        <a:t>Sufficient</a:t>
                      </a:r>
                      <a:endParaRPr lang="en-GB" sz="140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The results meet the minimum criteria</a:t>
                      </a:r>
                      <a:endParaRPr lang="en-GB" sz="14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r h="1223759">
                <a:tc>
                  <a:txBody>
                    <a:bodyPr/>
                    <a:lstStyle/>
                    <a:p>
                      <a:pPr>
                        <a:lnSpc>
                          <a:spcPct val="150000"/>
                        </a:lnSpc>
                        <a:spcAft>
                          <a:spcPts val="0"/>
                        </a:spcAft>
                      </a:pPr>
                      <a:r>
                        <a:rPr lang="sv-SE" sz="1400" dirty="0">
                          <a:effectLst/>
                        </a:rPr>
                        <a:t>Fx</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Insufficient</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The Examiner/course coordinator may, in exceptional cases, decide that a student who is close to the threshold for E may perform assignments for extra credit to reach the grade of E. The examiner/course coordinator notifies the student in writing of the rules for submitting such extra credit assignments. The grade of F is assigned in anticipation of the extra credit , and the grade is changed to E if the extra credit is approved.</a:t>
                      </a:r>
                      <a:endParaRPr lang="en-GB" sz="1400" dirty="0">
                        <a:effectLst/>
                        <a:latin typeface="Times New Roman"/>
                        <a:ea typeface="Times New Roman"/>
                      </a:endParaRPr>
                    </a:p>
                  </a:txBody>
                  <a:tcPr marL="68580" marR="68580" marT="0" marB="0"/>
                </a:tc>
                <a:extLst>
                  <a:ext uri="{0D108BD9-81ED-4DB2-BD59-A6C34878D82A}">
                    <a16:rowId xmlns:a16="http://schemas.microsoft.com/office/drawing/2014/main" val="10006"/>
                  </a:ext>
                </a:extLst>
              </a:tr>
              <a:tr h="349645">
                <a:tc>
                  <a:txBody>
                    <a:bodyPr/>
                    <a:lstStyle/>
                    <a:p>
                      <a:pPr>
                        <a:lnSpc>
                          <a:spcPct val="150000"/>
                        </a:lnSpc>
                        <a:spcAft>
                          <a:spcPts val="0"/>
                        </a:spcAft>
                      </a:pPr>
                      <a:r>
                        <a:rPr lang="sv-SE" sz="1400" dirty="0">
                          <a:effectLst/>
                        </a:rPr>
                        <a:t>F</a:t>
                      </a:r>
                      <a:endParaRPr lang="en-GB" sz="1400" dirty="0">
                        <a:effectLst/>
                        <a:latin typeface="Times New Roman"/>
                        <a:ea typeface="Times New Roman"/>
                      </a:endParaRPr>
                    </a:p>
                  </a:txBody>
                  <a:tcPr marL="68580" marR="68580" marT="0" marB="0"/>
                </a:tc>
                <a:tc>
                  <a:txBody>
                    <a:bodyPr/>
                    <a:lstStyle/>
                    <a:p>
                      <a:pPr>
                        <a:lnSpc>
                          <a:spcPct val="100000"/>
                        </a:lnSpc>
                        <a:spcAft>
                          <a:spcPts val="0"/>
                        </a:spcAft>
                      </a:pPr>
                      <a:r>
                        <a:rPr lang="sv-SE" sz="1400">
                          <a:effectLst/>
                        </a:rPr>
                        <a:t>Insufficient</a:t>
                      </a:r>
                      <a:endParaRPr lang="en-GB" sz="140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Significantly more work is required </a:t>
                      </a:r>
                      <a:endParaRPr lang="sv-SE" sz="1400" dirty="0">
                        <a:effectLst/>
                        <a:latin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8686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3128"/>
            <a:ext cx="12192000" cy="755650"/>
          </a:xfrm>
        </p:spPr>
        <p:txBody>
          <a:bodyPr>
            <a:normAutofit/>
          </a:bodyPr>
          <a:lstStyle/>
          <a:p>
            <a:pPr algn="ctr"/>
            <a:r>
              <a:rPr lang="en-US" sz="2200" dirty="0">
                <a:hlinkClick r:id="rId3"/>
              </a:rPr>
              <a:t>Weighing up of grades for the whole course</a:t>
            </a:r>
            <a:endParaRPr lang="en-GB" sz="2200" dirty="0"/>
          </a:p>
        </p:txBody>
      </p:sp>
      <p:graphicFrame>
        <p:nvGraphicFramePr>
          <p:cNvPr id="4" name="Platshållare för innehåll 3"/>
          <p:cNvGraphicFramePr>
            <a:graphicFrameLocks noGrp="1"/>
          </p:cNvGraphicFramePr>
          <p:nvPr>
            <p:ph idx="1"/>
          </p:nvPr>
        </p:nvGraphicFramePr>
        <p:xfrm>
          <a:off x="5663953" y="1340768"/>
          <a:ext cx="2376263" cy="2197766"/>
        </p:xfrm>
        <a:graphic>
          <a:graphicData uri="http://schemas.openxmlformats.org/drawingml/2006/table">
            <a:tbl>
              <a:tblPr>
                <a:tableStyleId>{5C22544A-7EE6-4342-B048-85BDC9FD1C3A}</a:tableStyleId>
              </a:tblPr>
              <a:tblGrid>
                <a:gridCol w="1073036">
                  <a:extLst>
                    <a:ext uri="{9D8B030D-6E8A-4147-A177-3AD203B41FA5}">
                      <a16:colId xmlns:a16="http://schemas.microsoft.com/office/drawing/2014/main" val="20000"/>
                    </a:ext>
                  </a:extLst>
                </a:gridCol>
                <a:gridCol w="1303227">
                  <a:extLst>
                    <a:ext uri="{9D8B030D-6E8A-4147-A177-3AD203B41FA5}">
                      <a16:colId xmlns:a16="http://schemas.microsoft.com/office/drawing/2014/main" val="20001"/>
                    </a:ext>
                  </a:extLst>
                </a:gridCol>
              </a:tblGrid>
              <a:tr h="647276">
                <a:tc>
                  <a:txBody>
                    <a:bodyPr/>
                    <a:lstStyle/>
                    <a:p>
                      <a:pPr algn="ctr">
                        <a:lnSpc>
                          <a:spcPct val="115000"/>
                        </a:lnSpc>
                        <a:spcBef>
                          <a:spcPts val="300"/>
                        </a:spcBef>
                        <a:spcAft>
                          <a:spcPts val="300"/>
                        </a:spcAft>
                      </a:pPr>
                      <a:r>
                        <a:rPr lang="sv-SE" sz="1200" dirty="0">
                          <a:effectLst/>
                        </a:rPr>
                        <a:t>A-F grading scale</a:t>
                      </a:r>
                      <a:endParaRPr lang="en-GB" sz="1200" dirty="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Number scale for weighted average</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10098">
                <a:tc>
                  <a:txBody>
                    <a:bodyPr/>
                    <a:lstStyle/>
                    <a:p>
                      <a:pPr algn="ctr">
                        <a:lnSpc>
                          <a:spcPct val="115000"/>
                        </a:lnSpc>
                        <a:spcBef>
                          <a:spcPts val="300"/>
                        </a:spcBef>
                        <a:spcAft>
                          <a:spcPts val="300"/>
                        </a:spcAft>
                      </a:pPr>
                      <a:r>
                        <a:rPr lang="sv-SE" sz="1200">
                          <a:effectLst/>
                        </a:rPr>
                        <a:t>A</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9.0</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10098">
                <a:tc>
                  <a:txBody>
                    <a:bodyPr/>
                    <a:lstStyle/>
                    <a:p>
                      <a:pPr algn="ctr">
                        <a:lnSpc>
                          <a:spcPct val="115000"/>
                        </a:lnSpc>
                        <a:spcBef>
                          <a:spcPts val="300"/>
                        </a:spcBef>
                        <a:spcAft>
                          <a:spcPts val="300"/>
                        </a:spcAft>
                      </a:pPr>
                      <a:r>
                        <a:rPr lang="sv-SE" sz="1200">
                          <a:effectLst/>
                        </a:rPr>
                        <a:t>B</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8.0</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10098">
                <a:tc>
                  <a:txBody>
                    <a:bodyPr/>
                    <a:lstStyle/>
                    <a:p>
                      <a:pPr algn="ctr">
                        <a:lnSpc>
                          <a:spcPct val="115000"/>
                        </a:lnSpc>
                        <a:spcBef>
                          <a:spcPts val="300"/>
                        </a:spcBef>
                        <a:spcAft>
                          <a:spcPts val="300"/>
                        </a:spcAft>
                      </a:pPr>
                      <a:r>
                        <a:rPr lang="sv-SE" sz="1200">
                          <a:effectLst/>
                        </a:rPr>
                        <a:t>C</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7.0</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10098">
                <a:tc>
                  <a:txBody>
                    <a:bodyPr/>
                    <a:lstStyle/>
                    <a:p>
                      <a:pPr algn="ctr">
                        <a:lnSpc>
                          <a:spcPct val="115000"/>
                        </a:lnSpc>
                        <a:spcBef>
                          <a:spcPts val="300"/>
                        </a:spcBef>
                        <a:spcAft>
                          <a:spcPts val="300"/>
                        </a:spcAft>
                      </a:pPr>
                      <a:r>
                        <a:rPr lang="sv-SE" sz="1200">
                          <a:effectLst/>
                        </a:rPr>
                        <a:t>D</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6.5</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310098">
                <a:tc>
                  <a:txBody>
                    <a:bodyPr/>
                    <a:lstStyle/>
                    <a:p>
                      <a:pPr algn="ctr">
                        <a:lnSpc>
                          <a:spcPct val="115000"/>
                        </a:lnSpc>
                        <a:spcBef>
                          <a:spcPts val="300"/>
                        </a:spcBef>
                        <a:spcAft>
                          <a:spcPts val="300"/>
                        </a:spcAft>
                      </a:pPr>
                      <a:r>
                        <a:rPr lang="sv-SE" sz="1200">
                          <a:effectLst/>
                        </a:rPr>
                        <a:t>E</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6.0</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5" name="Tabell 4"/>
          <p:cNvGraphicFramePr>
            <a:graphicFrameLocks noGrp="1"/>
          </p:cNvGraphicFramePr>
          <p:nvPr/>
        </p:nvGraphicFramePr>
        <p:xfrm>
          <a:off x="8184233" y="1340768"/>
          <a:ext cx="2264955" cy="2197768"/>
        </p:xfrm>
        <a:graphic>
          <a:graphicData uri="http://schemas.openxmlformats.org/drawingml/2006/table">
            <a:tbl>
              <a:tblPr>
                <a:tableStyleId>{5C22544A-7EE6-4342-B048-85BDC9FD1C3A}</a:tableStyleId>
              </a:tblPr>
              <a:tblGrid>
                <a:gridCol w="828385">
                  <a:extLst>
                    <a:ext uri="{9D8B030D-6E8A-4147-A177-3AD203B41FA5}">
                      <a16:colId xmlns:a16="http://schemas.microsoft.com/office/drawing/2014/main" val="20000"/>
                    </a:ext>
                  </a:extLst>
                </a:gridCol>
                <a:gridCol w="1436570">
                  <a:extLst>
                    <a:ext uri="{9D8B030D-6E8A-4147-A177-3AD203B41FA5}">
                      <a16:colId xmlns:a16="http://schemas.microsoft.com/office/drawing/2014/main" val="20001"/>
                    </a:ext>
                  </a:extLst>
                </a:gridCol>
              </a:tblGrid>
              <a:tr h="650818">
                <a:tc>
                  <a:txBody>
                    <a:bodyPr/>
                    <a:lstStyle/>
                    <a:p>
                      <a:pPr algn="ctr">
                        <a:lnSpc>
                          <a:spcPct val="115000"/>
                        </a:lnSpc>
                        <a:spcBef>
                          <a:spcPts val="300"/>
                        </a:spcBef>
                        <a:spcAft>
                          <a:spcPts val="300"/>
                        </a:spcAft>
                      </a:pPr>
                      <a:r>
                        <a:rPr lang="sv-SE" sz="1200" dirty="0">
                          <a:effectLst/>
                        </a:rPr>
                        <a:t>A-F grading scale</a:t>
                      </a:r>
                      <a:endParaRPr lang="en-GB" sz="1200" dirty="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Mathematical grade thresholds</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09390">
                <a:tc>
                  <a:txBody>
                    <a:bodyPr/>
                    <a:lstStyle/>
                    <a:p>
                      <a:pPr algn="ctr">
                        <a:lnSpc>
                          <a:spcPct val="115000"/>
                        </a:lnSpc>
                        <a:spcBef>
                          <a:spcPts val="300"/>
                        </a:spcBef>
                        <a:spcAft>
                          <a:spcPts val="300"/>
                        </a:spcAft>
                      </a:pPr>
                      <a:r>
                        <a:rPr lang="sv-SE" sz="1200">
                          <a:effectLst/>
                        </a:rPr>
                        <a:t>A</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8.51–9.00</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09390">
                <a:tc>
                  <a:txBody>
                    <a:bodyPr/>
                    <a:lstStyle/>
                    <a:p>
                      <a:pPr algn="ctr">
                        <a:lnSpc>
                          <a:spcPct val="115000"/>
                        </a:lnSpc>
                        <a:spcBef>
                          <a:spcPts val="300"/>
                        </a:spcBef>
                        <a:spcAft>
                          <a:spcPts val="300"/>
                        </a:spcAft>
                      </a:pPr>
                      <a:r>
                        <a:rPr lang="sv-SE" sz="1200">
                          <a:effectLst/>
                        </a:rPr>
                        <a:t>B</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7.51–8.50</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09390">
                <a:tc>
                  <a:txBody>
                    <a:bodyPr/>
                    <a:lstStyle/>
                    <a:p>
                      <a:pPr algn="ctr">
                        <a:lnSpc>
                          <a:spcPct val="115000"/>
                        </a:lnSpc>
                        <a:spcBef>
                          <a:spcPts val="300"/>
                        </a:spcBef>
                        <a:spcAft>
                          <a:spcPts val="300"/>
                        </a:spcAft>
                      </a:pPr>
                      <a:r>
                        <a:rPr lang="sv-SE" sz="1200">
                          <a:effectLst/>
                        </a:rPr>
                        <a:t>C</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6.76–7.50</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09390">
                <a:tc>
                  <a:txBody>
                    <a:bodyPr/>
                    <a:lstStyle/>
                    <a:p>
                      <a:pPr algn="ctr">
                        <a:lnSpc>
                          <a:spcPct val="115000"/>
                        </a:lnSpc>
                        <a:spcBef>
                          <a:spcPts val="300"/>
                        </a:spcBef>
                        <a:spcAft>
                          <a:spcPts val="300"/>
                        </a:spcAft>
                      </a:pPr>
                      <a:r>
                        <a:rPr lang="sv-SE" sz="1200">
                          <a:effectLst/>
                        </a:rPr>
                        <a:t>D</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6.26–6.75</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309390">
                <a:tc>
                  <a:txBody>
                    <a:bodyPr/>
                    <a:lstStyle/>
                    <a:p>
                      <a:pPr algn="ctr">
                        <a:lnSpc>
                          <a:spcPct val="115000"/>
                        </a:lnSpc>
                        <a:spcBef>
                          <a:spcPts val="300"/>
                        </a:spcBef>
                        <a:spcAft>
                          <a:spcPts val="300"/>
                        </a:spcAft>
                      </a:pPr>
                      <a:r>
                        <a:rPr lang="sv-SE" sz="1200">
                          <a:effectLst/>
                        </a:rPr>
                        <a:t>E</a:t>
                      </a:r>
                      <a:endParaRPr lang="en-GB"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6.0–6.25</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1847528" y="1281822"/>
            <a:ext cx="3816424"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69875" algn="l"/>
              </a:tabLst>
              <a:defRPr>
                <a:solidFill>
                  <a:schemeClr val="tx1"/>
                </a:solidFill>
                <a:latin typeface="Arial" pitchFamily="34" charset="0"/>
                <a:cs typeface="Arial" pitchFamily="34" charset="0"/>
              </a:defRPr>
            </a:lvl1pPr>
            <a:lvl2pPr>
              <a:tabLst>
                <a:tab pos="269875" algn="l"/>
              </a:tabLst>
              <a:defRPr>
                <a:solidFill>
                  <a:schemeClr val="tx1"/>
                </a:solidFill>
                <a:latin typeface="Arial" pitchFamily="34" charset="0"/>
                <a:cs typeface="Arial" pitchFamily="34" charset="0"/>
              </a:defRPr>
            </a:lvl2pPr>
            <a:lvl3pPr>
              <a:tabLst>
                <a:tab pos="269875" algn="l"/>
              </a:tabLst>
              <a:defRPr>
                <a:solidFill>
                  <a:schemeClr val="tx1"/>
                </a:solidFill>
                <a:latin typeface="Arial" pitchFamily="34" charset="0"/>
                <a:cs typeface="Arial" pitchFamily="34" charset="0"/>
              </a:defRPr>
            </a:lvl3pPr>
            <a:lvl4pPr>
              <a:tabLst>
                <a:tab pos="269875" algn="l"/>
              </a:tabLst>
              <a:defRPr>
                <a:solidFill>
                  <a:schemeClr val="tx1"/>
                </a:solidFill>
                <a:latin typeface="Arial" pitchFamily="34" charset="0"/>
                <a:cs typeface="Arial" pitchFamily="34" charset="0"/>
              </a:defRPr>
            </a:lvl4pPr>
            <a:lvl5pPr>
              <a:tabLst>
                <a:tab pos="269875" algn="l"/>
              </a:tabLst>
              <a:defRPr>
                <a:solidFill>
                  <a:schemeClr val="tx1"/>
                </a:solidFill>
                <a:latin typeface="Arial" pitchFamily="34" charset="0"/>
                <a:cs typeface="Arial" pitchFamily="34" charset="0"/>
              </a:defRPr>
            </a:lvl5pPr>
            <a:lvl6pPr fontAlgn="base">
              <a:spcBef>
                <a:spcPct val="0"/>
              </a:spcBef>
              <a:spcAft>
                <a:spcPct val="0"/>
              </a:spcAft>
              <a:tabLst>
                <a:tab pos="269875" algn="l"/>
              </a:tabLst>
              <a:defRPr>
                <a:solidFill>
                  <a:schemeClr val="tx1"/>
                </a:solidFill>
                <a:latin typeface="Arial" pitchFamily="34" charset="0"/>
                <a:cs typeface="Arial" pitchFamily="34" charset="0"/>
              </a:defRPr>
            </a:lvl6pPr>
            <a:lvl7pPr fontAlgn="base">
              <a:spcBef>
                <a:spcPct val="0"/>
              </a:spcBef>
              <a:spcAft>
                <a:spcPct val="0"/>
              </a:spcAft>
              <a:tabLst>
                <a:tab pos="269875" algn="l"/>
              </a:tabLst>
              <a:defRPr>
                <a:solidFill>
                  <a:schemeClr val="tx1"/>
                </a:solidFill>
                <a:latin typeface="Arial" pitchFamily="34" charset="0"/>
                <a:cs typeface="Arial" pitchFamily="34" charset="0"/>
              </a:defRPr>
            </a:lvl7pPr>
            <a:lvl8pPr fontAlgn="base">
              <a:spcBef>
                <a:spcPct val="0"/>
              </a:spcBef>
              <a:spcAft>
                <a:spcPct val="0"/>
              </a:spcAft>
              <a:tabLst>
                <a:tab pos="269875" algn="l"/>
              </a:tabLst>
              <a:defRPr>
                <a:solidFill>
                  <a:schemeClr val="tx1"/>
                </a:solidFill>
                <a:latin typeface="Arial" pitchFamily="34" charset="0"/>
                <a:cs typeface="Arial" pitchFamily="34" charset="0"/>
              </a:defRPr>
            </a:lvl8pPr>
            <a:lvl9pPr fontAlgn="base">
              <a:spcBef>
                <a:spcPct val="0"/>
              </a:spcBef>
              <a:spcAft>
                <a:spcPct val="0"/>
              </a:spcAft>
              <a:tabLst>
                <a:tab pos="269875" algn="l"/>
              </a:tabLst>
              <a:defRPr>
                <a:solidFill>
                  <a:schemeClr val="tx1"/>
                </a:solidFill>
                <a:latin typeface="Arial" pitchFamily="34" charset="0"/>
                <a:cs typeface="Arial" pitchFamily="34" charset="0"/>
              </a:defRPr>
            </a:lvl9pPr>
          </a:lstStyle>
          <a:p>
            <a:pPr eaLnBrk="1" hangingPunct="1"/>
            <a:r>
              <a:rPr lang="sv-SE" altLang="sv-SE" sz="1400" dirty="0">
                <a:solidFill>
                  <a:srgbClr val="000000"/>
                </a:solidFill>
                <a:latin typeface="+mj-lt"/>
              </a:rPr>
              <a:t>All of the course’s assessment tasks must be passed before the </a:t>
            </a:r>
            <a:r>
              <a:rPr lang="sv-SE" altLang="sv-SE" sz="1400" dirty="0" err="1">
                <a:solidFill>
                  <a:srgbClr val="000000"/>
                </a:solidFill>
                <a:latin typeface="+mj-lt"/>
              </a:rPr>
              <a:t>cumulative</a:t>
            </a:r>
            <a:r>
              <a:rPr lang="sv-SE" altLang="sv-SE" sz="1400" dirty="0">
                <a:solidFill>
                  <a:srgbClr val="000000"/>
                </a:solidFill>
                <a:latin typeface="+mj-lt"/>
              </a:rPr>
              <a:t> </a:t>
            </a:r>
            <a:r>
              <a:rPr lang="sv-SE" altLang="sv-SE" sz="1400" dirty="0" err="1">
                <a:solidFill>
                  <a:srgbClr val="000000"/>
                </a:solidFill>
                <a:latin typeface="+mj-lt"/>
              </a:rPr>
              <a:t>grade</a:t>
            </a:r>
            <a:r>
              <a:rPr lang="sv-SE" altLang="sv-SE" sz="1400" dirty="0">
                <a:solidFill>
                  <a:srgbClr val="000000"/>
                </a:solidFill>
                <a:latin typeface="+mj-lt"/>
              </a:rPr>
              <a:t> </a:t>
            </a:r>
            <a:r>
              <a:rPr lang="sv-SE" altLang="sv-SE" sz="1400" dirty="0" err="1">
                <a:solidFill>
                  <a:srgbClr val="000000"/>
                </a:solidFill>
                <a:latin typeface="+mj-lt"/>
              </a:rPr>
              <a:t>can</a:t>
            </a:r>
            <a:r>
              <a:rPr lang="sv-SE" altLang="sv-SE" sz="1400" dirty="0">
                <a:solidFill>
                  <a:srgbClr val="000000"/>
                </a:solidFill>
                <a:latin typeface="+mj-lt"/>
              </a:rPr>
              <a:t> be calculated. </a:t>
            </a:r>
          </a:p>
          <a:p>
            <a:pPr eaLnBrk="1" hangingPunct="1"/>
            <a:endParaRPr lang="en-GB" altLang="sv-SE" sz="1200" dirty="0">
              <a:solidFill>
                <a:srgbClr val="000000"/>
              </a:solidFill>
              <a:latin typeface="+mj-lt"/>
              <a:ea typeface="Times New Roman" pitchFamily="18" charset="0"/>
            </a:endParaRPr>
          </a:p>
          <a:p>
            <a:pPr eaLnBrk="1" hangingPunct="1"/>
            <a:r>
              <a:rPr lang="sv-SE" altLang="sv-SE" sz="1400" dirty="0">
                <a:latin typeface="+mj-lt"/>
              </a:rPr>
              <a:t>The </a:t>
            </a:r>
            <a:r>
              <a:rPr lang="sv-SE" altLang="sv-SE" sz="1400" dirty="0" err="1">
                <a:latin typeface="+mj-lt"/>
              </a:rPr>
              <a:t>programme</a:t>
            </a:r>
            <a:r>
              <a:rPr lang="sv-SE" altLang="sv-SE" sz="1400" dirty="0">
                <a:latin typeface="+mj-lt"/>
              </a:rPr>
              <a:t> administrator performs the mathematical calculation using set principles.</a:t>
            </a:r>
          </a:p>
          <a:p>
            <a:pPr eaLnBrk="1" hangingPunct="1"/>
            <a:endParaRPr lang="en-GB" altLang="sv-SE" sz="600" dirty="0">
              <a:latin typeface="+mj-lt"/>
            </a:endParaRPr>
          </a:p>
          <a:p>
            <a:r>
              <a:rPr lang="sv-SE" altLang="sv-SE" sz="1400" dirty="0">
                <a:latin typeface="+mj-lt"/>
              </a:rPr>
              <a:t>The grade documentation is submitted to the examiner for a decision by signing the results list.</a:t>
            </a:r>
          </a:p>
          <a:p>
            <a:endParaRPr lang="en-GB" altLang="sv-SE" sz="600" dirty="0">
              <a:latin typeface="+mj-lt"/>
            </a:endParaRPr>
          </a:p>
          <a:p>
            <a:r>
              <a:rPr lang="sv-SE" altLang="sv-SE" sz="1400" dirty="0">
                <a:latin typeface="+mj-lt"/>
              </a:rPr>
              <a:t>Grades are weighted when the </a:t>
            </a:r>
            <a:r>
              <a:rPr lang="sv-SE" altLang="sv-SE" sz="1400" dirty="0" err="1">
                <a:latin typeface="+mj-lt"/>
              </a:rPr>
              <a:t>programme</a:t>
            </a:r>
            <a:r>
              <a:rPr lang="sv-SE" altLang="sv-SE" sz="1400" dirty="0">
                <a:latin typeface="+mj-lt"/>
              </a:rPr>
              <a:t> administrator translates all assessment tasks graded for a course into figures in </a:t>
            </a:r>
            <a:r>
              <a:rPr lang="sv-SE" altLang="sv-SE" sz="1400" dirty="0" err="1">
                <a:latin typeface="+mj-lt"/>
              </a:rPr>
              <a:t>accordance</a:t>
            </a:r>
            <a:r>
              <a:rPr lang="sv-SE" altLang="sv-SE" sz="1400" dirty="0">
                <a:latin typeface="+mj-lt"/>
              </a:rPr>
              <a:t> to the table on the right.</a:t>
            </a:r>
            <a:endParaRPr lang="en-GB" altLang="sv-SE" sz="1400" dirty="0">
              <a:latin typeface="+mj-lt"/>
            </a:endParaRPr>
          </a:p>
        </p:txBody>
      </p:sp>
      <p:graphicFrame>
        <p:nvGraphicFramePr>
          <p:cNvPr id="7" name="Tabell 6"/>
          <p:cNvGraphicFramePr>
            <a:graphicFrameLocks noGrp="1"/>
          </p:cNvGraphicFramePr>
          <p:nvPr/>
        </p:nvGraphicFramePr>
        <p:xfrm>
          <a:off x="1775520" y="4293096"/>
          <a:ext cx="6840760" cy="1360580"/>
        </p:xfrm>
        <a:graphic>
          <a:graphicData uri="http://schemas.openxmlformats.org/drawingml/2006/table">
            <a:tbl>
              <a:tblPr>
                <a:tableStyleId>{5C22544A-7EE6-4342-B048-85BDC9FD1C3A}</a:tableStyleId>
              </a:tblPr>
              <a:tblGrid>
                <a:gridCol w="295232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282320">
                <a:tc>
                  <a:txBody>
                    <a:bodyPr/>
                    <a:lstStyle/>
                    <a:p>
                      <a:pPr algn="ctr">
                        <a:spcBef>
                          <a:spcPts val="300"/>
                        </a:spcBef>
                        <a:spcAft>
                          <a:spcPts val="300"/>
                        </a:spcAft>
                      </a:pPr>
                      <a:r>
                        <a:rPr lang="en-US" sz="1200" dirty="0">
                          <a:effectLst/>
                        </a:rPr>
                        <a:t>Course X, 15 credits</a:t>
                      </a:r>
                      <a:endParaRPr lang="en-GB" sz="1200" dirty="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Grade</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sv-SE" sz="1200">
                          <a:effectLst/>
                        </a:rPr>
                        <a:t>Translation</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sv-SE" sz="1200">
                          <a:effectLst/>
                        </a:rPr>
                        <a:t>Weighted average</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298460">
                <a:tc>
                  <a:txBody>
                    <a:bodyPr/>
                    <a:lstStyle/>
                    <a:p>
                      <a:pPr>
                        <a:spcBef>
                          <a:spcPts val="300"/>
                        </a:spcBef>
                        <a:spcAft>
                          <a:spcPts val="300"/>
                        </a:spcAft>
                      </a:pPr>
                      <a:r>
                        <a:rPr lang="en-US" sz="1200" dirty="0">
                          <a:effectLst/>
                        </a:rPr>
                        <a:t>Assessment task 1; exam 7.5 credits</a:t>
                      </a:r>
                      <a:endParaRPr lang="en-GB"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B</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dirty="0">
                          <a:effectLst/>
                        </a:rPr>
                        <a:t>8</a:t>
                      </a:r>
                      <a:endParaRPr lang="en-GB"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8*(7.5/15) = 4.0</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298460">
                <a:tc>
                  <a:txBody>
                    <a:bodyPr/>
                    <a:lstStyle/>
                    <a:p>
                      <a:pPr>
                        <a:spcBef>
                          <a:spcPts val="300"/>
                        </a:spcBef>
                        <a:spcAft>
                          <a:spcPts val="300"/>
                        </a:spcAft>
                      </a:pPr>
                      <a:r>
                        <a:rPr lang="en-US" sz="1200">
                          <a:effectLst/>
                        </a:rPr>
                        <a:t>Assessment task 2; case 4.5 credits</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C</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7</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7*(4.5/15) = 2.1</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298460">
                <a:tc>
                  <a:txBody>
                    <a:bodyPr/>
                    <a:lstStyle/>
                    <a:p>
                      <a:pPr>
                        <a:spcBef>
                          <a:spcPts val="300"/>
                        </a:spcBef>
                        <a:spcAft>
                          <a:spcPts val="300"/>
                        </a:spcAft>
                      </a:pPr>
                      <a:r>
                        <a:rPr lang="en-US" sz="1200">
                          <a:effectLst/>
                        </a:rPr>
                        <a:t>Assessment task 3; lab work 3 credits</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D</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6.5</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6.5*(3/15) = 1.3</a:t>
                      </a:r>
                      <a:endParaRPr lang="en-GB" sz="12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149230">
                <a:tc>
                  <a:txBody>
                    <a:bodyPr/>
                    <a:lstStyle/>
                    <a:p>
                      <a:pPr>
                        <a:spcBef>
                          <a:spcPts val="300"/>
                        </a:spcBef>
                        <a:spcAft>
                          <a:spcPts val="300"/>
                        </a:spcAft>
                      </a:pPr>
                      <a:r>
                        <a:rPr lang="de-DE" sz="1200" dirty="0">
                          <a:effectLst/>
                        </a:rPr>
                        <a:t>Total</a:t>
                      </a:r>
                      <a:endParaRPr lang="en-GB"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de-DE" sz="1200">
                          <a:effectLst/>
                        </a:rPr>
                        <a:t> </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de-DE" sz="1200">
                          <a:effectLst/>
                        </a:rPr>
                        <a:t> </a:t>
                      </a:r>
                      <a:endParaRPr lang="en-GB" sz="1200">
                        <a:effectLst/>
                        <a:latin typeface="Times New Roman"/>
                        <a:ea typeface="Times New Roman"/>
                      </a:endParaRPr>
                    </a:p>
                  </a:txBody>
                  <a:tcPr marL="68580" marR="68580" marT="0" marB="0" anchor="ctr"/>
                </a:tc>
                <a:tc>
                  <a:txBody>
                    <a:bodyPr/>
                    <a:lstStyle/>
                    <a:p>
                      <a:pPr algn="ctr">
                        <a:spcBef>
                          <a:spcPts val="300"/>
                        </a:spcBef>
                        <a:spcAft>
                          <a:spcPts val="300"/>
                        </a:spcAft>
                      </a:pPr>
                      <a:r>
                        <a:rPr lang="de-DE" sz="1200" dirty="0">
                          <a:effectLst/>
                        </a:rPr>
                        <a:t>7.4</a:t>
                      </a:r>
                      <a:endParaRPr lang="en-GB" sz="12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8" name="Rectangle 2"/>
          <p:cNvSpPr>
            <a:spLocks noChangeArrowheads="1"/>
          </p:cNvSpPr>
          <p:nvPr/>
        </p:nvSpPr>
        <p:spPr bwMode="auto">
          <a:xfrm>
            <a:off x="8688289" y="3846241"/>
            <a:ext cx="176089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1" hangingPunct="1"/>
            <a:r>
              <a:rPr lang="sv-SE" altLang="sv-SE" sz="1400" dirty="0">
                <a:latin typeface="+mj-lt"/>
              </a:rPr>
              <a:t>Each</a:t>
            </a:r>
            <a:r>
              <a:rPr sz="1400" dirty="0">
                <a:latin typeface="+mj-lt"/>
              </a:rPr>
              <a:t> </a:t>
            </a:r>
            <a:r>
              <a:rPr lang="sv-SE" altLang="sv-SE" sz="1400" dirty="0">
                <a:latin typeface="+mj-lt"/>
              </a:rPr>
              <a:t>assessment task is given the percentage weight that corresponds to the amount of credits it covers. As a result, the sample course gets a C, given that the average was 7.4.</a:t>
            </a:r>
            <a:endParaRPr lang="en-GB" altLang="sv-SE" sz="1400" dirty="0">
              <a:latin typeface="+mj-lt"/>
              <a:cs typeface="Arial" pitchFamily="34" charset="0"/>
            </a:endParaRPr>
          </a:p>
        </p:txBody>
      </p:sp>
      <p:sp>
        <p:nvSpPr>
          <p:cNvPr id="3" name="TextBox 2">
            <a:extLst>
              <a:ext uri="{FF2B5EF4-FFF2-40B4-BE49-F238E27FC236}">
                <a16:creationId xmlns:a16="http://schemas.microsoft.com/office/drawing/2014/main" id="{E166401A-3625-4F53-867C-CCBB8084064C}"/>
              </a:ext>
            </a:extLst>
          </p:cNvPr>
          <p:cNvSpPr txBox="1"/>
          <p:nvPr/>
        </p:nvSpPr>
        <p:spPr>
          <a:xfrm>
            <a:off x="0" y="633058"/>
            <a:ext cx="12192000" cy="369332"/>
          </a:xfrm>
          <a:prstGeom prst="rect">
            <a:avLst/>
          </a:prstGeom>
          <a:noFill/>
        </p:spPr>
        <p:txBody>
          <a:bodyPr wrap="square" rtlCol="0">
            <a:spAutoFit/>
          </a:bodyPr>
          <a:lstStyle/>
          <a:p>
            <a:pPr algn="ctr"/>
            <a:r>
              <a:rPr lang="sv-SE" dirty="0"/>
              <a:t>The </a:t>
            </a:r>
            <a:r>
              <a:rPr lang="sv-SE" dirty="0" err="1"/>
              <a:t>performance</a:t>
            </a:r>
            <a:r>
              <a:rPr lang="sv-SE" dirty="0"/>
              <a:t> is </a:t>
            </a:r>
            <a:r>
              <a:rPr lang="sv-SE" dirty="0" err="1"/>
              <a:t>weighted</a:t>
            </a:r>
            <a:r>
              <a:rPr lang="sv-SE" dirty="0"/>
              <a:t> in relation to </a:t>
            </a:r>
            <a:r>
              <a:rPr lang="sv-SE" dirty="0" err="1"/>
              <a:t>how</a:t>
            </a:r>
            <a:r>
              <a:rPr lang="sv-SE" dirty="0"/>
              <a:t> </a:t>
            </a:r>
            <a:r>
              <a:rPr lang="sv-SE" dirty="0" err="1"/>
              <a:t>well</a:t>
            </a:r>
            <a:r>
              <a:rPr lang="sv-SE" dirty="0"/>
              <a:t> the </a:t>
            </a:r>
            <a:r>
              <a:rPr lang="sv-SE" dirty="0" err="1"/>
              <a:t>goals</a:t>
            </a:r>
            <a:r>
              <a:rPr lang="sv-SE" dirty="0"/>
              <a:t> </a:t>
            </a:r>
            <a:r>
              <a:rPr lang="sv-SE" dirty="0" err="1"/>
              <a:t>of</a:t>
            </a:r>
            <a:r>
              <a:rPr lang="sv-SE" dirty="0"/>
              <a:t> the </a:t>
            </a:r>
            <a:r>
              <a:rPr lang="sv-SE" dirty="0" err="1"/>
              <a:t>course</a:t>
            </a:r>
            <a:r>
              <a:rPr lang="sv-SE" dirty="0"/>
              <a:t> </a:t>
            </a:r>
            <a:r>
              <a:rPr lang="sv-SE" dirty="0" err="1"/>
              <a:t>have</a:t>
            </a:r>
            <a:r>
              <a:rPr lang="sv-SE" dirty="0"/>
              <a:t> </a:t>
            </a:r>
            <a:r>
              <a:rPr lang="sv-SE" dirty="0" err="1"/>
              <a:t>been</a:t>
            </a:r>
            <a:r>
              <a:rPr lang="sv-SE" dirty="0"/>
              <a:t> </a:t>
            </a:r>
            <a:r>
              <a:rPr lang="sv-SE" dirty="0" err="1"/>
              <a:t>met</a:t>
            </a:r>
            <a:r>
              <a:rPr lang="sv-SE" dirty="0"/>
              <a:t>. </a:t>
            </a:r>
          </a:p>
        </p:txBody>
      </p:sp>
    </p:spTree>
    <p:extLst>
      <p:ext uri="{BB962C8B-B14F-4D97-AF65-F5344CB8AC3E}">
        <p14:creationId xmlns:p14="http://schemas.microsoft.com/office/powerpoint/2010/main" val="42044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around a table&#10;&#10;Description automatically generated">
            <a:extLst>
              <a:ext uri="{FF2B5EF4-FFF2-40B4-BE49-F238E27FC236}">
                <a16:creationId xmlns:a16="http://schemas.microsoft.com/office/drawing/2014/main" id="{3E2E1A1A-16B2-6A03-9221-3A7E9C435150}"/>
              </a:ext>
            </a:extLst>
          </p:cNvPr>
          <p:cNvPicPr>
            <a:picLocks noChangeAspect="1"/>
          </p:cNvPicPr>
          <p:nvPr/>
        </p:nvPicPr>
        <p:blipFill rotWithShape="1">
          <a:blip r:embed="rId3"/>
          <a:srcRect t="11089" b="12071"/>
          <a:stretch/>
        </p:blipFill>
        <p:spPr>
          <a:xfrm>
            <a:off x="0" y="0"/>
            <a:ext cx="12192000" cy="6246796"/>
          </a:xfrm>
          <a:prstGeom prst="rect">
            <a:avLst/>
          </a:prstGeom>
        </p:spPr>
      </p:pic>
      <p:sp>
        <p:nvSpPr>
          <p:cNvPr id="6" name="Rectangle 5"/>
          <p:cNvSpPr/>
          <p:nvPr/>
        </p:nvSpPr>
        <p:spPr bwMode="auto">
          <a:xfrm>
            <a:off x="6832600" y="393700"/>
            <a:ext cx="4969048" cy="2374900"/>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2" name="Rubrik 1"/>
          <p:cNvSpPr>
            <a:spLocks noGrp="1"/>
          </p:cNvSpPr>
          <p:nvPr>
            <p:ph type="title"/>
          </p:nvPr>
        </p:nvSpPr>
        <p:spPr>
          <a:xfrm>
            <a:off x="6832600" y="509530"/>
            <a:ext cx="4969048" cy="534318"/>
          </a:xfrm>
        </p:spPr>
        <p:txBody>
          <a:bodyPr>
            <a:noAutofit/>
          </a:bodyPr>
          <a:lstStyle/>
          <a:p>
            <a:pPr algn="ctr"/>
            <a:r>
              <a:rPr lang="sv-SE" sz="2200" dirty="0"/>
              <a:t>Course </a:t>
            </a:r>
            <a:r>
              <a:rPr lang="sv-SE" sz="2200" dirty="0" err="1"/>
              <a:t>evaluations</a:t>
            </a:r>
            <a:endParaRPr lang="sv-SE" sz="2200" dirty="0"/>
          </a:p>
        </p:txBody>
      </p:sp>
      <p:sp>
        <p:nvSpPr>
          <p:cNvPr id="3" name="Platshållare för innehåll 2"/>
          <p:cNvSpPr>
            <a:spLocks noGrp="1"/>
          </p:cNvSpPr>
          <p:nvPr>
            <p:ph idx="1"/>
          </p:nvPr>
        </p:nvSpPr>
        <p:spPr>
          <a:xfrm>
            <a:off x="6956051" y="1050526"/>
            <a:ext cx="4722145" cy="1885622"/>
          </a:xfrm>
        </p:spPr>
        <p:txBody>
          <a:bodyPr/>
          <a:lstStyle/>
          <a:p>
            <a:pPr marL="0" indent="0">
              <a:buNone/>
            </a:pPr>
            <a:r>
              <a:rPr lang="sv-SE" sz="1800" dirty="0" err="1"/>
              <a:t>After</a:t>
            </a:r>
            <a:r>
              <a:rPr lang="sv-SE" sz="1800" dirty="0"/>
              <a:t> </a:t>
            </a:r>
            <a:r>
              <a:rPr lang="sv-SE" sz="1800" dirty="0" err="1"/>
              <a:t>each</a:t>
            </a:r>
            <a:r>
              <a:rPr lang="sv-SE" sz="1800" dirty="0"/>
              <a:t> </a:t>
            </a:r>
            <a:r>
              <a:rPr lang="sv-SE" sz="1800" dirty="0" err="1"/>
              <a:t>completed</a:t>
            </a:r>
            <a:r>
              <a:rPr lang="sv-SE" sz="1800" dirty="0"/>
              <a:t> </a:t>
            </a:r>
            <a:r>
              <a:rPr lang="sv-SE" sz="1800" dirty="0" err="1"/>
              <a:t>course</a:t>
            </a:r>
            <a:r>
              <a:rPr lang="sv-SE" sz="1800" dirty="0"/>
              <a:t> – </a:t>
            </a:r>
            <a:r>
              <a:rPr lang="sv-SE" sz="1800" dirty="0" err="1"/>
              <a:t>please</a:t>
            </a:r>
            <a:r>
              <a:rPr lang="sv-SE" sz="1800" dirty="0"/>
              <a:t> </a:t>
            </a:r>
            <a:r>
              <a:rPr lang="sv-SE" sz="1800" dirty="0" err="1"/>
              <a:t>fill</a:t>
            </a:r>
            <a:r>
              <a:rPr lang="sv-SE" sz="1800" dirty="0"/>
              <a:t> </a:t>
            </a:r>
            <a:r>
              <a:rPr lang="sv-SE" sz="1800" dirty="0" err="1"/>
              <a:t>out</a:t>
            </a:r>
            <a:r>
              <a:rPr lang="sv-SE" sz="1800" dirty="0"/>
              <a:t> the </a:t>
            </a:r>
            <a:r>
              <a:rPr lang="sv-SE" sz="1800" dirty="0" err="1"/>
              <a:t>course</a:t>
            </a:r>
            <a:r>
              <a:rPr lang="sv-SE" sz="1800" dirty="0"/>
              <a:t> </a:t>
            </a:r>
            <a:r>
              <a:rPr lang="sv-SE" sz="1800" dirty="0" err="1"/>
              <a:t>evaluation</a:t>
            </a:r>
            <a:r>
              <a:rPr lang="sv-SE" sz="1800" dirty="0"/>
              <a:t>!</a:t>
            </a:r>
            <a:br>
              <a:rPr lang="sv-SE" sz="1800" dirty="0"/>
            </a:br>
            <a:br>
              <a:rPr lang="sv-SE" sz="1800" dirty="0"/>
            </a:br>
            <a:r>
              <a:rPr lang="en-US" sz="1800" dirty="0"/>
              <a:t>The course evaluation is your chance to influence, comment and contribute to good course quality</a:t>
            </a:r>
            <a:br>
              <a:rPr lang="sv-SE" dirty="0"/>
            </a:br>
            <a:br>
              <a:rPr lang="sv-SE" dirty="0"/>
            </a:br>
            <a:endParaRPr lang="sv-SE" sz="2200" dirty="0"/>
          </a:p>
        </p:txBody>
      </p:sp>
    </p:spTree>
    <p:extLst>
      <p:ext uri="{BB962C8B-B14F-4D97-AF65-F5344CB8AC3E}">
        <p14:creationId xmlns:p14="http://schemas.microsoft.com/office/powerpoint/2010/main" val="412740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on steps&#10;&#10;Description automatically generated">
            <a:extLst>
              <a:ext uri="{FF2B5EF4-FFF2-40B4-BE49-F238E27FC236}">
                <a16:creationId xmlns:a16="http://schemas.microsoft.com/office/drawing/2014/main" id="{151AD688-DE81-7E43-9170-EDCC5B969F34}"/>
              </a:ext>
            </a:extLst>
          </p:cNvPr>
          <p:cNvPicPr>
            <a:picLocks noChangeAspect="1"/>
          </p:cNvPicPr>
          <p:nvPr/>
        </p:nvPicPr>
        <p:blipFill rotWithShape="1">
          <a:blip r:embed="rId3"/>
          <a:srcRect t="15350" b="7928"/>
          <a:stretch/>
        </p:blipFill>
        <p:spPr>
          <a:xfrm flipH="1">
            <a:off x="0" y="0"/>
            <a:ext cx="12192000" cy="6237171"/>
          </a:xfrm>
          <a:prstGeom prst="rect">
            <a:avLst/>
          </a:prstGeom>
        </p:spPr>
      </p:pic>
      <p:sp>
        <p:nvSpPr>
          <p:cNvPr id="5" name="Rectangle 5">
            <a:hlinkClick r:id="rId4"/>
          </p:cNvPr>
          <p:cNvSpPr/>
          <p:nvPr/>
        </p:nvSpPr>
        <p:spPr bwMode="auto">
          <a:xfrm>
            <a:off x="191344" y="304800"/>
            <a:ext cx="9342948" cy="546446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ectangle 2"/>
          <p:cNvSpPr txBox="1">
            <a:spLocks noChangeArrowheads="1"/>
          </p:cNvSpPr>
          <p:nvPr/>
        </p:nvSpPr>
        <p:spPr bwMode="auto">
          <a:xfrm>
            <a:off x="191344" y="513431"/>
            <a:ext cx="9342948"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pPr algn="ctr"/>
            <a:r>
              <a:rPr lang="sv-SE" sz="2200" dirty="0" err="1"/>
              <a:t>Apply</a:t>
            </a:r>
            <a:r>
              <a:rPr lang="sv-SE" sz="2200" dirty="0"/>
              <a:t> to </a:t>
            </a:r>
            <a:r>
              <a:rPr lang="sv-SE" sz="2200" dirty="0" err="1"/>
              <a:t>your</a:t>
            </a:r>
            <a:r>
              <a:rPr lang="sv-SE" sz="2200" dirty="0"/>
              <a:t> </a:t>
            </a:r>
            <a:r>
              <a:rPr lang="sv-SE" sz="2200" dirty="0" err="1"/>
              <a:t>programme</a:t>
            </a:r>
            <a:r>
              <a:rPr lang="sv-SE" sz="2200" dirty="0"/>
              <a:t> </a:t>
            </a:r>
            <a:r>
              <a:rPr lang="sv-SE" sz="2200" dirty="0" err="1"/>
              <a:t>courses</a:t>
            </a:r>
            <a:endParaRPr lang="sv-SE" sz="2200" dirty="0"/>
          </a:p>
        </p:txBody>
      </p:sp>
      <p:sp>
        <p:nvSpPr>
          <p:cNvPr id="7" name="Rectangle 2"/>
          <p:cNvSpPr txBox="1">
            <a:spLocks noChangeArrowheads="1"/>
          </p:cNvSpPr>
          <p:nvPr/>
        </p:nvSpPr>
        <p:spPr bwMode="auto">
          <a:xfrm>
            <a:off x="341025" y="1088740"/>
            <a:ext cx="9193267" cy="421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r>
              <a:rPr lang="sv-SE" sz="1800" dirty="0" err="1"/>
              <a:t>Applications</a:t>
            </a:r>
            <a:r>
              <a:rPr lang="sv-SE" sz="1800" dirty="0"/>
              <a:t> for </a:t>
            </a:r>
            <a:r>
              <a:rPr lang="sv-SE" sz="1800" dirty="0" err="1"/>
              <a:t>next</a:t>
            </a:r>
            <a:r>
              <a:rPr lang="sv-SE" sz="1800" dirty="0"/>
              <a:t> </a:t>
            </a:r>
            <a:r>
              <a:rPr lang="sv-SE" sz="1800" dirty="0" err="1"/>
              <a:t>semester’s</a:t>
            </a:r>
            <a:r>
              <a:rPr lang="sv-SE" sz="1800" dirty="0"/>
              <a:t> </a:t>
            </a:r>
            <a:r>
              <a:rPr lang="sv-SE" sz="1800" dirty="0" err="1"/>
              <a:t>courses</a:t>
            </a:r>
            <a:r>
              <a:rPr lang="sv-SE" sz="1800" dirty="0"/>
              <a:t> </a:t>
            </a:r>
            <a:r>
              <a:rPr lang="sv-SE" sz="1800" dirty="0" err="1"/>
              <a:t>are</a:t>
            </a:r>
            <a:r>
              <a:rPr lang="sv-SE" sz="1800" dirty="0"/>
              <a:t> </a:t>
            </a:r>
            <a:r>
              <a:rPr lang="sv-SE" sz="1800" dirty="0" err="1"/>
              <a:t>done</a:t>
            </a:r>
            <a:r>
              <a:rPr lang="sv-SE" sz="1800" dirty="0"/>
              <a:t> </a:t>
            </a:r>
            <a:r>
              <a:rPr lang="sv-SE" sz="1800" dirty="0" err="1"/>
              <a:t>through</a:t>
            </a:r>
            <a:r>
              <a:rPr lang="sv-SE" sz="1800" dirty="0"/>
              <a:t> </a:t>
            </a:r>
            <a:r>
              <a:rPr lang="sv-SE" sz="1800" dirty="0">
                <a:hlinkClick r:id="rId5"/>
              </a:rPr>
              <a:t>www.universityadmissions.se</a:t>
            </a:r>
            <a:r>
              <a:rPr lang="sv-SE" sz="1800" dirty="0"/>
              <a:t> </a:t>
            </a:r>
          </a:p>
          <a:p>
            <a:r>
              <a:rPr lang="sv-SE" sz="1800" dirty="0"/>
              <a:t>In </a:t>
            </a:r>
            <a:r>
              <a:rPr lang="sv-SE" sz="1800" dirty="0" err="1"/>
              <a:t>some</a:t>
            </a:r>
            <a:r>
              <a:rPr lang="sv-SE" sz="1800" dirty="0"/>
              <a:t> </a:t>
            </a:r>
            <a:r>
              <a:rPr lang="sv-SE" sz="1800" dirty="0" err="1"/>
              <a:t>cases</a:t>
            </a:r>
            <a:r>
              <a:rPr lang="sv-SE" sz="1800" dirty="0"/>
              <a:t> </a:t>
            </a:r>
            <a:r>
              <a:rPr lang="sv-SE" sz="1800" dirty="0" err="1"/>
              <a:t>you</a:t>
            </a:r>
            <a:r>
              <a:rPr lang="sv-SE" sz="1800" dirty="0"/>
              <a:t> </a:t>
            </a:r>
            <a:r>
              <a:rPr lang="sv-SE" sz="1800" dirty="0" err="1"/>
              <a:t>will</a:t>
            </a:r>
            <a:r>
              <a:rPr lang="sv-SE" sz="1800" dirty="0"/>
              <a:t> not </a:t>
            </a:r>
            <a:r>
              <a:rPr lang="sv-SE" sz="1800" dirty="0" err="1"/>
              <a:t>need</a:t>
            </a:r>
            <a:r>
              <a:rPr lang="sv-SE" sz="1800" dirty="0"/>
              <a:t> to </a:t>
            </a:r>
            <a:r>
              <a:rPr lang="sv-SE" sz="1800" dirty="0" err="1"/>
              <a:t>apply</a:t>
            </a:r>
            <a:r>
              <a:rPr lang="sv-SE" sz="1800" dirty="0"/>
              <a:t> for </a:t>
            </a:r>
            <a:r>
              <a:rPr lang="sv-SE" sz="1800" dirty="0" err="1"/>
              <a:t>courses</a:t>
            </a:r>
            <a:r>
              <a:rPr lang="sv-SE" sz="1800" dirty="0"/>
              <a:t> in the coming semester, in </a:t>
            </a:r>
            <a:r>
              <a:rPr lang="sv-SE" sz="1800" dirty="0" err="1"/>
              <a:t>which</a:t>
            </a:r>
            <a:r>
              <a:rPr lang="sv-SE" sz="1800" dirty="0"/>
              <a:t> </a:t>
            </a:r>
            <a:r>
              <a:rPr lang="sv-SE" sz="1800" dirty="0" err="1"/>
              <a:t>case</a:t>
            </a:r>
            <a:r>
              <a:rPr lang="sv-SE" sz="1800" dirty="0"/>
              <a:t> </a:t>
            </a:r>
            <a:r>
              <a:rPr lang="sv-SE" sz="1800" dirty="0" err="1"/>
              <a:t>you</a:t>
            </a:r>
            <a:r>
              <a:rPr lang="sv-SE" sz="1800" dirty="0"/>
              <a:t> </a:t>
            </a:r>
            <a:r>
              <a:rPr lang="sv-SE" sz="1800" dirty="0" err="1"/>
              <a:t>will</a:t>
            </a:r>
            <a:r>
              <a:rPr lang="sv-SE" sz="1800" dirty="0"/>
              <a:t> be given </a:t>
            </a:r>
            <a:r>
              <a:rPr lang="sv-SE" sz="1800" dirty="0" err="1"/>
              <a:t>infomation</a:t>
            </a:r>
            <a:r>
              <a:rPr lang="sv-SE" sz="1800" dirty="0"/>
              <a:t> </a:t>
            </a:r>
            <a:r>
              <a:rPr lang="sv-SE" sz="1800" dirty="0" err="1"/>
              <a:t>about</a:t>
            </a:r>
            <a:r>
              <a:rPr lang="sv-SE" sz="1800" dirty="0"/>
              <a:t> </a:t>
            </a:r>
            <a:r>
              <a:rPr lang="sv-SE" sz="1800" dirty="0" err="1"/>
              <a:t>this</a:t>
            </a:r>
            <a:r>
              <a:rPr lang="sv-SE" sz="1800" dirty="0"/>
              <a:t>.</a:t>
            </a:r>
            <a:br>
              <a:rPr lang="sv-SE" sz="1800" dirty="0"/>
            </a:br>
            <a:endParaRPr lang="sv-SE" sz="1800" dirty="0"/>
          </a:p>
          <a:p>
            <a:r>
              <a:rPr lang="sv-SE" sz="1800" dirty="0"/>
              <a:t>Information </a:t>
            </a:r>
            <a:r>
              <a:rPr lang="sv-SE" sz="1800" dirty="0" err="1"/>
              <a:t>about</a:t>
            </a:r>
            <a:r>
              <a:rPr lang="sv-SE" sz="1800" dirty="0"/>
              <a:t> </a:t>
            </a:r>
            <a:r>
              <a:rPr lang="sv-SE" sz="1800" dirty="0" err="1"/>
              <a:t>how</a:t>
            </a:r>
            <a:r>
              <a:rPr lang="sv-SE" sz="1800" dirty="0"/>
              <a:t> </a:t>
            </a:r>
            <a:r>
              <a:rPr lang="sv-SE" sz="1800" dirty="0" err="1"/>
              <a:t>you</a:t>
            </a:r>
            <a:r>
              <a:rPr lang="sv-SE" sz="1800" dirty="0"/>
              <a:t> </a:t>
            </a:r>
            <a:r>
              <a:rPr lang="sv-SE" sz="1800" dirty="0" err="1"/>
              <a:t>apply</a:t>
            </a:r>
            <a:r>
              <a:rPr lang="sv-SE" sz="1800" dirty="0"/>
              <a:t>, </a:t>
            </a:r>
            <a:r>
              <a:rPr lang="sv-SE" sz="1800" dirty="0" err="1"/>
              <a:t>you</a:t>
            </a:r>
            <a:r>
              <a:rPr lang="sv-SE" sz="1800" dirty="0"/>
              <a:t> </a:t>
            </a:r>
            <a:r>
              <a:rPr lang="sv-SE" sz="1800" dirty="0" err="1"/>
              <a:t>will</a:t>
            </a:r>
            <a:r>
              <a:rPr lang="sv-SE" sz="1800" dirty="0"/>
              <a:t> </a:t>
            </a:r>
            <a:r>
              <a:rPr lang="sv-SE" sz="1800" dirty="0" err="1"/>
              <a:t>find</a:t>
            </a:r>
            <a:r>
              <a:rPr lang="sv-SE" sz="1800" dirty="0"/>
              <a:t> at </a:t>
            </a:r>
            <a:r>
              <a:rPr lang="en-US" sz="1800" dirty="0">
                <a:hlinkClick r:id="rId6"/>
              </a:rPr>
              <a:t>Information from the School of Business and Economics</a:t>
            </a:r>
            <a:endParaRPr lang="sv-SE" sz="1800" dirty="0"/>
          </a:p>
          <a:p>
            <a:r>
              <a:rPr lang="sv-SE" sz="1800" i="1" dirty="0"/>
              <a:t>As a </a:t>
            </a:r>
            <a:r>
              <a:rPr lang="sv-SE" sz="1800" i="1" dirty="0" err="1"/>
              <a:t>programme</a:t>
            </a:r>
            <a:r>
              <a:rPr lang="sv-SE" sz="1800" i="1" dirty="0"/>
              <a:t> student </a:t>
            </a:r>
            <a:r>
              <a:rPr lang="sv-SE" sz="1800" i="1" dirty="0" err="1"/>
              <a:t>you</a:t>
            </a:r>
            <a:r>
              <a:rPr lang="sv-SE" sz="1800" i="1" dirty="0"/>
              <a:t> </a:t>
            </a:r>
            <a:r>
              <a:rPr lang="sv-SE" sz="1800" i="1" dirty="0" err="1"/>
              <a:t>have</a:t>
            </a:r>
            <a:r>
              <a:rPr lang="sv-SE" sz="1800" i="1" dirty="0"/>
              <a:t> a </a:t>
            </a:r>
            <a:r>
              <a:rPr lang="sv-SE" sz="1800" i="1" dirty="0" err="1"/>
              <a:t>guaranteed</a:t>
            </a:r>
            <a:r>
              <a:rPr lang="sv-SE" sz="1800" i="1" dirty="0"/>
              <a:t> </a:t>
            </a:r>
            <a:r>
              <a:rPr lang="sv-SE" sz="1800" i="1" dirty="0" err="1"/>
              <a:t>seat</a:t>
            </a:r>
            <a:r>
              <a:rPr lang="sv-SE" sz="1800" i="1" dirty="0"/>
              <a:t> on </a:t>
            </a:r>
            <a:r>
              <a:rPr lang="sv-SE" sz="1800" i="1" dirty="0" err="1"/>
              <a:t>programme</a:t>
            </a:r>
            <a:r>
              <a:rPr lang="sv-SE" sz="1800" i="1" dirty="0"/>
              <a:t> </a:t>
            </a:r>
            <a:r>
              <a:rPr lang="sv-SE" sz="1800" i="1" dirty="0" err="1"/>
              <a:t>courses</a:t>
            </a:r>
            <a:r>
              <a:rPr lang="sv-SE" sz="1800" i="1" dirty="0"/>
              <a:t>.</a:t>
            </a:r>
            <a:br>
              <a:rPr lang="sv-SE" sz="1800" i="1" dirty="0"/>
            </a:br>
            <a:endParaRPr lang="sv-SE" sz="1800" i="1" dirty="0"/>
          </a:p>
          <a:p>
            <a:r>
              <a:rPr lang="sv-SE" sz="1800" dirty="0"/>
              <a:t>The </a:t>
            </a:r>
            <a:r>
              <a:rPr lang="sv-SE" sz="1800" dirty="0" err="1"/>
              <a:t>application</a:t>
            </a:r>
            <a:r>
              <a:rPr lang="sv-SE" sz="1800" dirty="0"/>
              <a:t> period for the 2025 spring semester is </a:t>
            </a:r>
            <a:r>
              <a:rPr lang="sv-SE" sz="1800" dirty="0" err="1"/>
              <a:t>during</a:t>
            </a:r>
            <a:r>
              <a:rPr lang="sv-SE" sz="1800" dirty="0"/>
              <a:t> </a:t>
            </a:r>
            <a:r>
              <a:rPr lang="sv-SE" sz="1800" dirty="0" err="1"/>
              <a:t>October</a:t>
            </a:r>
            <a:r>
              <a:rPr lang="sv-SE" sz="1800" dirty="0"/>
              <a:t>.</a:t>
            </a:r>
          </a:p>
          <a:p>
            <a:r>
              <a:rPr lang="sv-SE" sz="1800" dirty="0"/>
              <a:t>The </a:t>
            </a:r>
            <a:r>
              <a:rPr lang="sv-SE" sz="1800" dirty="0" err="1"/>
              <a:t>application</a:t>
            </a:r>
            <a:r>
              <a:rPr lang="sv-SE" sz="1800" dirty="0"/>
              <a:t> period for the 2025 </a:t>
            </a:r>
            <a:r>
              <a:rPr lang="sv-SE" sz="1800" dirty="0" err="1"/>
              <a:t>autumn</a:t>
            </a:r>
            <a:r>
              <a:rPr lang="sv-SE" sz="1800" dirty="0"/>
              <a:t> semester is </a:t>
            </a:r>
            <a:r>
              <a:rPr lang="sv-SE" sz="1800" dirty="0" err="1"/>
              <a:t>during</a:t>
            </a:r>
            <a:r>
              <a:rPr lang="sv-SE" sz="1800" dirty="0"/>
              <a:t> April.</a:t>
            </a:r>
            <a:br>
              <a:rPr lang="sv-SE" sz="1800" dirty="0"/>
            </a:br>
            <a:endParaRPr lang="sv-SE" sz="1800" dirty="0"/>
          </a:p>
          <a:p>
            <a:pPr algn="ctr"/>
            <a:r>
              <a:rPr lang="sv-SE" sz="1800" dirty="0" err="1"/>
              <a:t>Application</a:t>
            </a:r>
            <a:r>
              <a:rPr lang="sv-SE" sz="1800" dirty="0"/>
              <a:t> problems? Contact </a:t>
            </a:r>
            <a:r>
              <a:rPr lang="sv-SE" sz="1800" dirty="0">
                <a:hlinkClick r:id="rId7"/>
              </a:rPr>
              <a:t>admisson@lnu.se</a:t>
            </a:r>
            <a:r>
              <a:rPr lang="sv-SE" sz="1800" dirty="0"/>
              <a:t> </a:t>
            </a:r>
          </a:p>
          <a:p>
            <a:pPr algn="ctr"/>
            <a:r>
              <a:rPr lang="sv-SE" sz="1800" dirty="0" err="1"/>
              <a:t>Other</a:t>
            </a:r>
            <a:r>
              <a:rPr lang="sv-SE" sz="1800" dirty="0"/>
              <a:t> </a:t>
            </a:r>
            <a:r>
              <a:rPr lang="sv-SE" sz="1800" dirty="0" err="1"/>
              <a:t>questions</a:t>
            </a:r>
            <a:r>
              <a:rPr lang="sv-SE" sz="1800" dirty="0"/>
              <a:t> </a:t>
            </a:r>
            <a:r>
              <a:rPr lang="sv-SE" sz="1800" dirty="0">
                <a:hlinkClick r:id="rId8"/>
              </a:rPr>
              <a:t>ekonomihogskolan@lnu.se</a:t>
            </a:r>
            <a:r>
              <a:rPr lang="sv-SE" sz="1800" dirty="0"/>
              <a:t> </a:t>
            </a:r>
          </a:p>
        </p:txBody>
      </p:sp>
    </p:spTree>
    <p:extLst>
      <p:ext uri="{BB962C8B-B14F-4D97-AF65-F5344CB8AC3E}">
        <p14:creationId xmlns:p14="http://schemas.microsoft.com/office/powerpoint/2010/main" val="224430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on a bench outside a building&#10;&#10;Description automatically generated with medium confidence">
            <a:extLst>
              <a:ext uri="{FF2B5EF4-FFF2-40B4-BE49-F238E27FC236}">
                <a16:creationId xmlns:a16="http://schemas.microsoft.com/office/drawing/2014/main" id="{4507B2D0-F4A3-8AE1-7AFD-E11314B4A329}"/>
              </a:ext>
            </a:extLst>
          </p:cNvPr>
          <p:cNvPicPr>
            <a:picLocks noChangeAspect="1"/>
          </p:cNvPicPr>
          <p:nvPr/>
        </p:nvPicPr>
        <p:blipFill rotWithShape="1">
          <a:blip r:embed="rId3"/>
          <a:srcRect t="9754" b="13403"/>
          <a:stretch/>
        </p:blipFill>
        <p:spPr>
          <a:xfrm>
            <a:off x="0" y="0"/>
            <a:ext cx="12192000" cy="6246959"/>
          </a:xfrm>
          <a:prstGeom prst="rect">
            <a:avLst/>
          </a:prstGeom>
        </p:spPr>
      </p:pic>
      <p:sp>
        <p:nvSpPr>
          <p:cNvPr id="5" name="Rectangle 5"/>
          <p:cNvSpPr/>
          <p:nvPr/>
        </p:nvSpPr>
        <p:spPr bwMode="auto">
          <a:xfrm>
            <a:off x="6080524" y="533400"/>
            <a:ext cx="5819376" cy="3022600"/>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ubrik 2"/>
          <p:cNvSpPr>
            <a:spLocks noGrp="1"/>
          </p:cNvSpPr>
          <p:nvPr>
            <p:ph type="title"/>
          </p:nvPr>
        </p:nvSpPr>
        <p:spPr>
          <a:xfrm>
            <a:off x="6080524" y="704177"/>
            <a:ext cx="5819376" cy="476672"/>
          </a:xfrm>
        </p:spPr>
        <p:txBody>
          <a:bodyPr>
            <a:normAutofit/>
          </a:bodyPr>
          <a:lstStyle/>
          <a:p>
            <a:pPr algn="ctr"/>
            <a:r>
              <a:rPr lang="sv-SE" sz="2200" dirty="0"/>
              <a:t>Info center – Växjö</a:t>
            </a:r>
          </a:p>
        </p:txBody>
      </p:sp>
      <p:sp>
        <p:nvSpPr>
          <p:cNvPr id="7" name="Platshållare för innehåll 2"/>
          <p:cNvSpPr>
            <a:spLocks noGrp="1"/>
          </p:cNvSpPr>
          <p:nvPr>
            <p:ph idx="1"/>
          </p:nvPr>
        </p:nvSpPr>
        <p:spPr>
          <a:xfrm>
            <a:off x="6111476" y="1255788"/>
            <a:ext cx="5951984" cy="2579475"/>
          </a:xfrm>
        </p:spPr>
        <p:txBody>
          <a:bodyPr/>
          <a:lstStyle/>
          <a:p>
            <a:pPr>
              <a:defRPr/>
            </a:pPr>
            <a:r>
              <a:rPr lang="sv-SE" sz="1800" dirty="0"/>
              <a:t>House H</a:t>
            </a:r>
          </a:p>
          <a:p>
            <a:pPr marL="0" indent="0">
              <a:defRPr/>
            </a:pPr>
            <a:endParaRPr lang="sv-SE" sz="1800" dirty="0"/>
          </a:p>
          <a:p>
            <a:pPr>
              <a:defRPr/>
            </a:pPr>
            <a:r>
              <a:rPr lang="sv-SE" sz="1800" dirty="0"/>
              <a:t>General </a:t>
            </a:r>
            <a:r>
              <a:rPr lang="sv-SE" sz="1800" dirty="0" err="1"/>
              <a:t>questions</a:t>
            </a:r>
            <a:r>
              <a:rPr lang="sv-SE" sz="1800" dirty="0"/>
              <a:t>, services and </a:t>
            </a:r>
            <a:r>
              <a:rPr lang="sv-SE" sz="1800" dirty="0" err="1"/>
              <a:t>sale</a:t>
            </a:r>
            <a:r>
              <a:rPr lang="sv-SE" sz="1800" dirty="0"/>
              <a:t> </a:t>
            </a:r>
            <a:r>
              <a:rPr lang="sv-SE" sz="1800" dirty="0" err="1"/>
              <a:t>of</a:t>
            </a:r>
            <a:r>
              <a:rPr lang="sv-SE" sz="1800" dirty="0"/>
              <a:t> </a:t>
            </a:r>
            <a:r>
              <a:rPr lang="sv-SE" sz="1800" dirty="0" err="1"/>
              <a:t>promotional</a:t>
            </a:r>
            <a:r>
              <a:rPr lang="sv-SE" sz="1800" dirty="0"/>
              <a:t> </a:t>
            </a:r>
            <a:r>
              <a:rPr lang="sv-SE" sz="1800" dirty="0" err="1"/>
              <a:t>products</a:t>
            </a:r>
            <a:endParaRPr lang="sv-SE" sz="1800" dirty="0"/>
          </a:p>
          <a:p>
            <a:pPr marL="0" indent="0">
              <a:defRPr/>
            </a:pPr>
            <a:endParaRPr lang="sv-SE" sz="1800" dirty="0"/>
          </a:p>
          <a:p>
            <a:pPr>
              <a:defRPr/>
            </a:pPr>
            <a:r>
              <a:rPr lang="sv-SE" sz="1800" dirty="0" err="1"/>
              <a:t>Opening</a:t>
            </a:r>
            <a:r>
              <a:rPr lang="sv-SE" sz="1800" dirty="0"/>
              <a:t> </a:t>
            </a:r>
            <a:r>
              <a:rPr lang="sv-SE" sz="1800" dirty="0" err="1"/>
              <a:t>hours</a:t>
            </a:r>
            <a:r>
              <a:rPr lang="sv-SE" sz="1800" dirty="0"/>
              <a:t>: </a:t>
            </a:r>
            <a:r>
              <a:rPr lang="sv-SE" sz="1800" dirty="0" err="1"/>
              <a:t>Monday</a:t>
            </a:r>
            <a:r>
              <a:rPr lang="sv-SE" sz="1800" dirty="0"/>
              <a:t> – </a:t>
            </a:r>
            <a:r>
              <a:rPr lang="sv-SE" sz="1800" dirty="0" err="1"/>
              <a:t>Friday</a:t>
            </a:r>
            <a:r>
              <a:rPr lang="sv-SE" sz="1800" dirty="0"/>
              <a:t>, 8:00 – 16:00</a:t>
            </a:r>
            <a:endParaRPr lang="sv-SE" sz="1800" dirty="0">
              <a:solidFill>
                <a:srgbClr val="FF0000"/>
              </a:solidFill>
            </a:endParaRPr>
          </a:p>
          <a:p>
            <a:pPr marL="0" indent="0">
              <a:defRPr/>
            </a:pPr>
            <a:endParaRPr lang="sv-SE" dirty="0">
              <a:solidFill>
                <a:srgbClr val="FF0000"/>
              </a:solidFill>
            </a:endParaRPr>
          </a:p>
        </p:txBody>
      </p:sp>
    </p:spTree>
    <p:extLst>
      <p:ext uri="{BB962C8B-B14F-4D97-AF65-F5344CB8AC3E}">
        <p14:creationId xmlns:p14="http://schemas.microsoft.com/office/powerpoint/2010/main" val="154363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ol of water in front of a building&#10;&#10;Description automatically generated with low confidence">
            <a:extLst>
              <a:ext uri="{FF2B5EF4-FFF2-40B4-BE49-F238E27FC236}">
                <a16:creationId xmlns:a16="http://schemas.microsoft.com/office/drawing/2014/main" id="{92F49D9A-8F38-423F-7315-E2002FB7DB3D}"/>
              </a:ext>
            </a:extLst>
          </p:cNvPr>
          <p:cNvPicPr>
            <a:picLocks noChangeAspect="1"/>
          </p:cNvPicPr>
          <p:nvPr/>
        </p:nvPicPr>
        <p:blipFill rotWithShape="1">
          <a:blip r:embed="rId2"/>
          <a:srcRect t="-1" b="18606"/>
          <a:stretch/>
        </p:blipFill>
        <p:spPr>
          <a:xfrm>
            <a:off x="0" y="-1"/>
            <a:ext cx="12192000" cy="6227546"/>
          </a:xfrm>
          <a:prstGeom prst="rect">
            <a:avLst/>
          </a:prstGeom>
        </p:spPr>
      </p:pic>
      <p:sp>
        <p:nvSpPr>
          <p:cNvPr id="5" name="Rectangle 5"/>
          <p:cNvSpPr/>
          <p:nvPr/>
        </p:nvSpPr>
        <p:spPr bwMode="auto">
          <a:xfrm>
            <a:off x="148881" y="100229"/>
            <a:ext cx="6886919" cy="4750626"/>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6" name="Rubrik 1"/>
          <p:cNvSpPr>
            <a:spLocks noGrp="1"/>
          </p:cNvSpPr>
          <p:nvPr>
            <p:ph type="title"/>
          </p:nvPr>
        </p:nvSpPr>
        <p:spPr>
          <a:xfrm>
            <a:off x="25706" y="167123"/>
            <a:ext cx="7133268" cy="683612"/>
          </a:xfrm>
        </p:spPr>
        <p:txBody>
          <a:bodyPr>
            <a:normAutofit fontScale="90000"/>
          </a:bodyPr>
          <a:lstStyle/>
          <a:p>
            <a:pPr algn="ctr"/>
            <a:r>
              <a:rPr lang="sv-SE" sz="2400" dirty="0">
                <a:hlinkClick r:id="rId3"/>
              </a:rPr>
              <a:t>The </a:t>
            </a:r>
            <a:r>
              <a:rPr lang="sv-SE" sz="2400" dirty="0" err="1">
                <a:hlinkClick r:id="rId3"/>
              </a:rPr>
              <a:t>Education</a:t>
            </a:r>
            <a:r>
              <a:rPr lang="sv-SE" sz="2400" dirty="0">
                <a:hlinkClick r:id="rId3"/>
              </a:rPr>
              <a:t> administration at the </a:t>
            </a:r>
            <a:r>
              <a:rPr lang="sv-SE" sz="2400" dirty="0" err="1">
                <a:hlinkClick r:id="rId3"/>
              </a:rPr>
              <a:t>School</a:t>
            </a:r>
            <a:r>
              <a:rPr lang="sv-SE" sz="2400" dirty="0">
                <a:hlinkClick r:id="rId3"/>
              </a:rPr>
              <a:t> </a:t>
            </a:r>
            <a:r>
              <a:rPr lang="sv-SE" sz="2400" dirty="0" err="1">
                <a:hlinkClick r:id="rId3"/>
              </a:rPr>
              <a:t>of</a:t>
            </a:r>
            <a:r>
              <a:rPr lang="sv-SE" sz="2400" dirty="0">
                <a:hlinkClick r:id="rId3"/>
              </a:rPr>
              <a:t> Business and </a:t>
            </a:r>
            <a:r>
              <a:rPr lang="sv-SE" sz="2400" dirty="0" err="1">
                <a:hlinkClick r:id="rId3"/>
              </a:rPr>
              <a:t>Economics</a:t>
            </a:r>
            <a:endParaRPr lang="sv-SE" sz="2400" dirty="0"/>
          </a:p>
        </p:txBody>
      </p:sp>
      <p:sp>
        <p:nvSpPr>
          <p:cNvPr id="8" name="Platshållare för innehåll 2"/>
          <p:cNvSpPr>
            <a:spLocks noGrp="1"/>
          </p:cNvSpPr>
          <p:nvPr>
            <p:ph idx="1"/>
          </p:nvPr>
        </p:nvSpPr>
        <p:spPr>
          <a:xfrm>
            <a:off x="173823" y="1197843"/>
            <a:ext cx="5388320" cy="3619830"/>
          </a:xfrm>
        </p:spPr>
        <p:txBody>
          <a:bodyPr/>
          <a:lstStyle/>
          <a:p>
            <a:pPr marL="0" indent="0">
              <a:buNone/>
            </a:pPr>
            <a:r>
              <a:rPr lang="sv-SE" sz="1800" dirty="0"/>
              <a:t>E-mail: ekononomihogskolan@lnu.se</a:t>
            </a:r>
          </a:p>
          <a:p>
            <a:pPr marL="0" indent="0">
              <a:buNone/>
            </a:pPr>
            <a:r>
              <a:rPr lang="sv-SE" sz="1800" dirty="0"/>
              <a:t>Switchboard: +46772 – 28 80 00</a:t>
            </a:r>
          </a:p>
          <a:p>
            <a:pPr marL="0" indent="0"/>
            <a:endParaRPr lang="sv-SE" sz="1800" u="sng" dirty="0"/>
          </a:p>
          <a:p>
            <a:pPr marL="0" indent="0">
              <a:lnSpc>
                <a:spcPct val="100000"/>
              </a:lnSpc>
              <a:spcBef>
                <a:spcPts val="0"/>
              </a:spcBef>
              <a:buNone/>
            </a:pPr>
            <a:r>
              <a:rPr lang="sv-SE" sz="1800" u="sng" dirty="0"/>
              <a:t>Visit </a:t>
            </a:r>
            <a:r>
              <a:rPr lang="sv-SE" sz="1800" u="sng" dirty="0" err="1"/>
              <a:t>us</a:t>
            </a:r>
            <a:endParaRPr lang="sv-SE" sz="1800" dirty="0"/>
          </a:p>
          <a:p>
            <a:pPr marL="0" indent="0">
              <a:lnSpc>
                <a:spcPct val="100000"/>
              </a:lnSpc>
              <a:spcBef>
                <a:spcPts val="0"/>
              </a:spcBef>
              <a:buNone/>
            </a:pPr>
            <a:r>
              <a:rPr lang="sv-SE" sz="1800" b="1" dirty="0"/>
              <a:t>Kalmar</a:t>
            </a:r>
            <a:r>
              <a:rPr lang="sv-SE" sz="1800" dirty="0"/>
              <a:t> </a:t>
            </a:r>
          </a:p>
          <a:p>
            <a:pPr marL="0" indent="0">
              <a:lnSpc>
                <a:spcPct val="100000"/>
              </a:lnSpc>
              <a:spcBef>
                <a:spcPts val="0"/>
              </a:spcBef>
              <a:buNone/>
            </a:pPr>
            <a:r>
              <a:rPr lang="sv-SE" sz="1800" dirty="0" err="1"/>
              <a:t>Faculty</a:t>
            </a:r>
            <a:r>
              <a:rPr lang="sv-SE" sz="1800" dirty="0"/>
              <a:t> </a:t>
            </a:r>
            <a:r>
              <a:rPr lang="sv-SE" sz="1800" dirty="0" err="1"/>
              <a:t>offices</a:t>
            </a:r>
            <a:r>
              <a:rPr lang="sv-SE" sz="1800" dirty="0"/>
              <a:t>, House Forma, 2nd </a:t>
            </a:r>
            <a:r>
              <a:rPr lang="sv-SE" sz="1800" dirty="0" err="1"/>
              <a:t>floor</a:t>
            </a:r>
            <a:r>
              <a:rPr lang="sv-SE" sz="1800" dirty="0"/>
              <a:t> </a:t>
            </a:r>
          </a:p>
          <a:p>
            <a:pPr marL="0" indent="0">
              <a:lnSpc>
                <a:spcPct val="100000"/>
              </a:lnSpc>
              <a:spcBef>
                <a:spcPts val="0"/>
              </a:spcBef>
              <a:buNone/>
            </a:pPr>
            <a:r>
              <a:rPr lang="sv-SE" sz="1800" b="1" dirty="0"/>
              <a:t>Växjö</a:t>
            </a:r>
            <a:r>
              <a:rPr lang="sv-SE" sz="1800" dirty="0"/>
              <a:t> </a:t>
            </a:r>
          </a:p>
          <a:p>
            <a:pPr marL="0" indent="0">
              <a:lnSpc>
                <a:spcPct val="100000"/>
              </a:lnSpc>
              <a:spcBef>
                <a:spcPts val="0"/>
              </a:spcBef>
              <a:buNone/>
            </a:pPr>
            <a:r>
              <a:rPr lang="sv-SE" sz="1800" dirty="0" err="1"/>
              <a:t>Faculty</a:t>
            </a:r>
            <a:r>
              <a:rPr lang="sv-SE" sz="1800" dirty="0"/>
              <a:t> </a:t>
            </a:r>
            <a:r>
              <a:rPr lang="sv-SE" sz="1800" dirty="0" err="1"/>
              <a:t>offices</a:t>
            </a:r>
            <a:r>
              <a:rPr lang="sv-SE" sz="1800" dirty="0"/>
              <a:t>, house K, 1st </a:t>
            </a:r>
            <a:r>
              <a:rPr lang="sv-SE" sz="1800" dirty="0" err="1"/>
              <a:t>floor</a:t>
            </a:r>
            <a:endParaRPr lang="sv-SE" sz="1800" dirty="0"/>
          </a:p>
          <a:p>
            <a:pPr marL="0" indent="0"/>
            <a:endParaRPr lang="sv-SE" sz="1800" dirty="0">
              <a:hlinkClick r:id="rId4"/>
            </a:endParaRPr>
          </a:p>
          <a:p>
            <a:pPr marL="0" indent="0">
              <a:buNone/>
            </a:pPr>
            <a:r>
              <a:rPr lang="sv-SE" sz="1800" dirty="0">
                <a:hlinkClick r:id="rId4"/>
              </a:rPr>
              <a:t>Information from the </a:t>
            </a:r>
            <a:r>
              <a:rPr lang="sv-SE" sz="1800" dirty="0" err="1">
                <a:hlinkClick r:id="rId4"/>
              </a:rPr>
              <a:t>School</a:t>
            </a:r>
            <a:r>
              <a:rPr lang="sv-SE" sz="1800" dirty="0">
                <a:hlinkClick r:id="rId4"/>
              </a:rPr>
              <a:t> </a:t>
            </a:r>
            <a:r>
              <a:rPr lang="sv-SE" sz="1800" dirty="0" err="1">
                <a:hlinkClick r:id="rId4"/>
              </a:rPr>
              <a:t>of</a:t>
            </a:r>
            <a:r>
              <a:rPr lang="sv-SE" sz="1800" dirty="0">
                <a:hlinkClick r:id="rId4"/>
              </a:rPr>
              <a:t> Business and </a:t>
            </a:r>
            <a:r>
              <a:rPr lang="sv-SE" sz="1800" dirty="0" err="1">
                <a:hlinkClick r:id="rId4"/>
              </a:rPr>
              <a:t>Economics</a:t>
            </a:r>
            <a:r>
              <a:rPr lang="sv-SE" sz="1800" dirty="0">
                <a:hlinkClick r:id="rId4"/>
              </a:rPr>
              <a:t> </a:t>
            </a:r>
            <a:r>
              <a:rPr lang="sv-SE" sz="1800" dirty="0"/>
              <a:t>– An information page on </a:t>
            </a:r>
            <a:r>
              <a:rPr lang="sv-SE" sz="1800" dirty="0" err="1"/>
              <a:t>Moodle</a:t>
            </a:r>
            <a:endParaRPr lang="sv-SE" sz="1800" dirty="0"/>
          </a:p>
        </p:txBody>
      </p:sp>
      <p:sp>
        <p:nvSpPr>
          <p:cNvPr id="9" name="Rectangle 5"/>
          <p:cNvSpPr/>
          <p:nvPr/>
        </p:nvSpPr>
        <p:spPr bwMode="auto">
          <a:xfrm>
            <a:off x="5015880" y="4951084"/>
            <a:ext cx="6984777" cy="972572"/>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10" name="Platshållare för innehåll 2"/>
          <p:cNvSpPr txBox="1">
            <a:spLocks/>
          </p:cNvSpPr>
          <p:nvPr/>
        </p:nvSpPr>
        <p:spPr bwMode="auto">
          <a:xfrm>
            <a:off x="5159896" y="4961689"/>
            <a:ext cx="6408712" cy="82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cs typeface="+mn-cs"/>
              </a:defRPr>
            </a:lvl9pPr>
          </a:lstStyle>
          <a:p>
            <a:pPr marL="0" indent="0"/>
            <a:r>
              <a:rPr lang="sv-SE" kern="0" dirty="0"/>
              <a:t>Like </a:t>
            </a:r>
            <a:r>
              <a:rPr lang="sv-SE" kern="0" dirty="0" err="1"/>
              <a:t>us</a:t>
            </a:r>
            <a:r>
              <a:rPr lang="sv-SE" kern="0" dirty="0"/>
              <a:t> on Facebook:</a:t>
            </a:r>
          </a:p>
          <a:p>
            <a:pPr marL="0" indent="0"/>
            <a:r>
              <a:rPr lang="sv-SE" kern="0" dirty="0" err="1"/>
              <a:t>Ekonomihogskolan</a:t>
            </a:r>
            <a:r>
              <a:rPr lang="sv-SE" kern="0" dirty="0"/>
              <a:t> vid Linnéuniversitetet /</a:t>
            </a:r>
            <a:r>
              <a:rPr lang="sv-SE" kern="0" dirty="0" err="1"/>
              <a:t>School</a:t>
            </a:r>
            <a:r>
              <a:rPr lang="sv-SE" kern="0" dirty="0"/>
              <a:t> </a:t>
            </a:r>
            <a:r>
              <a:rPr lang="sv-SE" kern="0" dirty="0" err="1"/>
              <a:t>of</a:t>
            </a:r>
            <a:r>
              <a:rPr lang="sv-SE" kern="0" dirty="0"/>
              <a:t> Business and </a:t>
            </a:r>
            <a:r>
              <a:rPr lang="sv-SE" kern="0" dirty="0" err="1"/>
              <a:t>Economics</a:t>
            </a:r>
            <a:endParaRPr lang="sv-SE" kern="0" dirty="0"/>
          </a:p>
        </p:txBody>
      </p:sp>
    </p:spTree>
    <p:extLst>
      <p:ext uri="{BB962C8B-B14F-4D97-AF65-F5344CB8AC3E}">
        <p14:creationId xmlns:p14="http://schemas.microsoft.com/office/powerpoint/2010/main" val="192133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outdoor, sky, building, people&#10;&#10;Description automatically generated">
            <a:extLst>
              <a:ext uri="{FF2B5EF4-FFF2-40B4-BE49-F238E27FC236}">
                <a16:creationId xmlns:a16="http://schemas.microsoft.com/office/drawing/2014/main" id="{BF8D79D6-F075-ADD2-0C27-9643F3D74F13}"/>
              </a:ext>
            </a:extLst>
          </p:cNvPr>
          <p:cNvPicPr>
            <a:picLocks noChangeAspect="1"/>
          </p:cNvPicPr>
          <p:nvPr/>
        </p:nvPicPr>
        <p:blipFill rotWithShape="1">
          <a:blip r:embed="rId3"/>
          <a:srcRect t="10947" b="7931"/>
          <a:stretch/>
        </p:blipFill>
        <p:spPr>
          <a:xfrm>
            <a:off x="0" y="0"/>
            <a:ext cx="12191999" cy="6162240"/>
          </a:xfrm>
          <a:prstGeom prst="rect">
            <a:avLst/>
          </a:prstGeom>
        </p:spPr>
      </p:pic>
      <p:sp>
        <p:nvSpPr>
          <p:cNvPr id="7" name="Rectangle 5"/>
          <p:cNvSpPr/>
          <p:nvPr/>
        </p:nvSpPr>
        <p:spPr bwMode="auto">
          <a:xfrm>
            <a:off x="574431" y="848195"/>
            <a:ext cx="10942699" cy="3738761"/>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8" name="Rectangle 2"/>
          <p:cNvSpPr>
            <a:spLocks noGrp="1" noChangeArrowheads="1"/>
          </p:cNvSpPr>
          <p:nvPr>
            <p:ph type="title"/>
          </p:nvPr>
        </p:nvSpPr>
        <p:spPr>
          <a:xfrm>
            <a:off x="470606" y="1143090"/>
            <a:ext cx="11046524" cy="685800"/>
          </a:xfrm>
        </p:spPr>
        <p:txBody>
          <a:bodyPr/>
          <a:lstStyle/>
          <a:p>
            <a:pPr algn="ctr" eaLnBrk="1" hangingPunct="1">
              <a:lnSpc>
                <a:spcPct val="100000"/>
              </a:lnSpc>
            </a:pPr>
            <a:r>
              <a:rPr lang="sv-SE" altLang="sv-SE" sz="2200" dirty="0" err="1">
                <a:cs typeface="Tahoma" pitchFamily="34" charset="0"/>
                <a:hlinkClick r:id="rId4"/>
              </a:rPr>
              <a:t>Internationalisation</a:t>
            </a:r>
            <a:r>
              <a:rPr lang="sv-SE" altLang="sv-SE" sz="3200" dirty="0">
                <a:cs typeface="Tahoma" pitchFamily="34" charset="0"/>
              </a:rPr>
              <a:t> </a:t>
            </a:r>
          </a:p>
        </p:txBody>
      </p:sp>
      <p:sp>
        <p:nvSpPr>
          <p:cNvPr id="9" name="Rectangle 3"/>
          <p:cNvSpPr>
            <a:spLocks noGrp="1" noChangeArrowheads="1"/>
          </p:cNvSpPr>
          <p:nvPr>
            <p:ph type="body" sz="half" idx="3"/>
          </p:nvPr>
        </p:nvSpPr>
        <p:spPr>
          <a:xfrm>
            <a:off x="2306610" y="1840283"/>
            <a:ext cx="8040107" cy="917240"/>
          </a:xfrm>
        </p:spPr>
        <p:txBody>
          <a:bodyPr/>
          <a:lstStyle/>
          <a:p>
            <a:pPr marL="0" indent="0">
              <a:buNone/>
            </a:pPr>
            <a:r>
              <a:rPr lang="en-US" sz="1800" dirty="0"/>
              <a:t>As a student you have several opportunities for </a:t>
            </a:r>
            <a:r>
              <a:rPr lang="en-US" sz="1800" dirty="0" err="1"/>
              <a:t>internationalisation</a:t>
            </a:r>
            <a:r>
              <a:rPr lang="sv-SE" sz="1800" dirty="0"/>
              <a:t>: </a:t>
            </a:r>
            <a:r>
              <a:rPr lang="sv-SE" altLang="sv-SE" sz="1800" dirty="0" err="1"/>
              <a:t>exchange</a:t>
            </a:r>
            <a:r>
              <a:rPr lang="sv-SE" altLang="sv-SE" sz="1800" dirty="0"/>
              <a:t> </a:t>
            </a:r>
            <a:r>
              <a:rPr lang="sv-SE" altLang="sv-SE" sz="1800" dirty="0" err="1"/>
              <a:t>programmes</a:t>
            </a:r>
            <a:r>
              <a:rPr lang="sv-SE" altLang="sv-SE" sz="1800" dirty="0"/>
              <a:t>, internships and the </a:t>
            </a:r>
            <a:r>
              <a:rPr lang="sv-SE" altLang="sv-SE" sz="1800" dirty="0" err="1"/>
              <a:t>possibility</a:t>
            </a:r>
            <a:r>
              <a:rPr lang="sv-SE" altLang="sv-SE" sz="1800" dirty="0"/>
              <a:t> </a:t>
            </a:r>
            <a:r>
              <a:rPr lang="sv-SE" altLang="sv-SE" sz="1800" dirty="0" err="1"/>
              <a:t>of</a:t>
            </a:r>
            <a:r>
              <a:rPr lang="sv-SE" altLang="sv-SE" sz="1800" dirty="0"/>
              <a:t> </a:t>
            </a:r>
            <a:r>
              <a:rPr lang="sv-SE" altLang="sv-SE" sz="1800" dirty="0" err="1"/>
              <a:t>writing</a:t>
            </a:r>
            <a:r>
              <a:rPr lang="sv-SE" altLang="sv-SE" sz="1800" dirty="0"/>
              <a:t> </a:t>
            </a:r>
            <a:r>
              <a:rPr lang="sv-SE" altLang="sv-SE" sz="1800" dirty="0" err="1"/>
              <a:t>your</a:t>
            </a:r>
            <a:r>
              <a:rPr lang="sv-SE" altLang="sv-SE" sz="1800" dirty="0"/>
              <a:t>  </a:t>
            </a:r>
            <a:r>
              <a:rPr lang="sv-SE" altLang="sv-SE" sz="1800" dirty="0" err="1"/>
              <a:t>degree</a:t>
            </a:r>
            <a:r>
              <a:rPr lang="sv-SE" altLang="sv-SE" sz="1800" dirty="0"/>
              <a:t> </a:t>
            </a:r>
            <a:r>
              <a:rPr lang="sv-SE" altLang="sv-SE" sz="1800" dirty="0" err="1"/>
              <a:t>project</a:t>
            </a:r>
            <a:r>
              <a:rPr lang="sv-SE" altLang="sv-SE" sz="1800" dirty="0"/>
              <a:t> </a:t>
            </a:r>
            <a:r>
              <a:rPr lang="sv-SE" altLang="sv-SE" sz="1800" dirty="0" err="1"/>
              <a:t>abroad</a:t>
            </a:r>
            <a:r>
              <a:rPr lang="sv-SE" sz="1800" dirty="0"/>
              <a:t>.</a:t>
            </a:r>
            <a:endParaRPr lang="sv-SE" altLang="sv-SE" sz="800" b="1" dirty="0">
              <a:cs typeface="Tahoma" pitchFamily="34" charset="0"/>
            </a:endParaRPr>
          </a:p>
        </p:txBody>
      </p:sp>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37" t="21170" r="30096" b="31910"/>
          <a:stretch/>
        </p:blipFill>
        <p:spPr bwMode="auto">
          <a:xfrm>
            <a:off x="4303703" y="3192365"/>
            <a:ext cx="1004036" cy="12986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bwMode="auto">
          <a:xfrm>
            <a:off x="5399052" y="3435214"/>
            <a:ext cx="2592288" cy="14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pPr>
              <a:lnSpc>
                <a:spcPct val="100000"/>
              </a:lnSpc>
            </a:pPr>
            <a:r>
              <a:rPr lang="sv-SE" sz="1500" b="1" dirty="0"/>
              <a:t>Teresa Pauditz</a:t>
            </a:r>
            <a:br>
              <a:rPr lang="sv-SE" sz="1500" dirty="0"/>
            </a:br>
            <a:r>
              <a:rPr lang="sv-SE" sz="1500" dirty="0"/>
              <a:t>International </a:t>
            </a:r>
            <a:r>
              <a:rPr lang="sv-SE" sz="1500" dirty="0" err="1"/>
              <a:t>coordinator</a:t>
            </a:r>
            <a:r>
              <a:rPr lang="sv-SE" sz="1500" dirty="0"/>
              <a:t> Kalmar</a:t>
            </a:r>
            <a:br>
              <a:rPr lang="sv-SE" sz="1500" dirty="0"/>
            </a:br>
            <a:br>
              <a:rPr lang="sv-SE" sz="1500" dirty="0"/>
            </a:br>
            <a:endParaRPr lang="sv-SE" sz="1500" dirty="0"/>
          </a:p>
        </p:txBody>
      </p:sp>
      <p:pic>
        <p:nvPicPr>
          <p:cNvPr id="3" name="Bildobjekt 2">
            <a:extLst>
              <a:ext uri="{FF2B5EF4-FFF2-40B4-BE49-F238E27FC236}">
                <a16:creationId xmlns:a16="http://schemas.microsoft.com/office/drawing/2014/main" id="{7A58A0BD-3FEC-4E74-AFF2-0C89E1F0E370}"/>
              </a:ext>
            </a:extLst>
          </p:cNvPr>
          <p:cNvPicPr>
            <a:picLocks noChangeAspect="1"/>
          </p:cNvPicPr>
          <p:nvPr/>
        </p:nvPicPr>
        <p:blipFill>
          <a:blip r:embed="rId6"/>
          <a:stretch>
            <a:fillRect/>
          </a:stretch>
        </p:blipFill>
        <p:spPr>
          <a:xfrm>
            <a:off x="7766152" y="3190521"/>
            <a:ext cx="1292565" cy="1292565"/>
          </a:xfrm>
          <a:prstGeom prst="rect">
            <a:avLst/>
          </a:prstGeom>
        </p:spPr>
      </p:pic>
      <p:sp>
        <p:nvSpPr>
          <p:cNvPr id="4" name="textruta 3">
            <a:extLst>
              <a:ext uri="{FF2B5EF4-FFF2-40B4-BE49-F238E27FC236}">
                <a16:creationId xmlns:a16="http://schemas.microsoft.com/office/drawing/2014/main" id="{CD659C98-6626-410B-89F2-8BB082EA3C5D}"/>
              </a:ext>
            </a:extLst>
          </p:cNvPr>
          <p:cNvSpPr txBox="1"/>
          <p:nvPr/>
        </p:nvSpPr>
        <p:spPr>
          <a:xfrm>
            <a:off x="9132894" y="3429352"/>
            <a:ext cx="2313857" cy="815608"/>
          </a:xfrm>
          <a:prstGeom prst="rect">
            <a:avLst/>
          </a:prstGeom>
          <a:noFill/>
        </p:spPr>
        <p:txBody>
          <a:bodyPr wrap="square" rtlCol="0">
            <a:spAutoFit/>
          </a:bodyPr>
          <a:lstStyle/>
          <a:p>
            <a:r>
              <a:rPr lang="sv-SE" sz="1500" b="1" dirty="0">
                <a:latin typeface="+mj-lt"/>
              </a:rPr>
              <a:t>Victor Bohman</a:t>
            </a:r>
          </a:p>
          <a:p>
            <a:r>
              <a:rPr lang="sv-SE" sz="1600" dirty="0">
                <a:latin typeface="+mj-lt"/>
              </a:rPr>
              <a:t>International </a:t>
            </a:r>
            <a:r>
              <a:rPr lang="sv-SE" sz="1600" dirty="0" err="1">
                <a:latin typeface="+mj-lt"/>
              </a:rPr>
              <a:t>coordinator</a:t>
            </a:r>
            <a:r>
              <a:rPr lang="sv-SE" sz="1600" dirty="0">
                <a:latin typeface="+mj-lt"/>
              </a:rPr>
              <a:t> </a:t>
            </a:r>
          </a:p>
          <a:p>
            <a:r>
              <a:rPr lang="sv-SE" sz="1600" dirty="0">
                <a:latin typeface="+mj-lt"/>
              </a:rPr>
              <a:t>Kalmar</a:t>
            </a:r>
          </a:p>
        </p:txBody>
      </p:sp>
      <p:sp>
        <p:nvSpPr>
          <p:cNvPr id="5" name="textruta 4">
            <a:extLst>
              <a:ext uri="{FF2B5EF4-FFF2-40B4-BE49-F238E27FC236}">
                <a16:creationId xmlns:a16="http://schemas.microsoft.com/office/drawing/2014/main" id="{51E13402-2985-442A-BBFA-58D2C9231A75}"/>
              </a:ext>
            </a:extLst>
          </p:cNvPr>
          <p:cNvSpPr txBox="1"/>
          <p:nvPr/>
        </p:nvSpPr>
        <p:spPr>
          <a:xfrm>
            <a:off x="7432075" y="883136"/>
            <a:ext cx="2977375" cy="369332"/>
          </a:xfrm>
          <a:prstGeom prst="rect">
            <a:avLst/>
          </a:prstGeom>
          <a:noFill/>
        </p:spPr>
        <p:txBody>
          <a:bodyPr wrap="square" rtlCol="0">
            <a:spAutoFit/>
          </a:bodyPr>
          <a:lstStyle/>
          <a:p>
            <a:r>
              <a:rPr lang="sv-SE" dirty="0">
                <a:latin typeface="+mj-lt"/>
              </a:rPr>
              <a:t>Contact : mobility.feh@lnu.se</a:t>
            </a:r>
          </a:p>
        </p:txBody>
      </p:sp>
      <p:pic>
        <p:nvPicPr>
          <p:cNvPr id="2" name="Picture 1">
            <a:extLst>
              <a:ext uri="{FF2B5EF4-FFF2-40B4-BE49-F238E27FC236}">
                <a16:creationId xmlns:a16="http://schemas.microsoft.com/office/drawing/2014/main" id="{42A642AB-D139-6CB0-BADE-87FB0A3D1C51}"/>
              </a:ext>
            </a:extLst>
          </p:cNvPr>
          <p:cNvPicPr>
            <a:picLocks noChangeAspect="1"/>
          </p:cNvPicPr>
          <p:nvPr/>
        </p:nvPicPr>
        <p:blipFill rotWithShape="1">
          <a:blip r:embed="rId7"/>
          <a:srcRect l="11542" t="5095" r="11117"/>
          <a:stretch/>
        </p:blipFill>
        <p:spPr>
          <a:xfrm>
            <a:off x="799156" y="3140131"/>
            <a:ext cx="1004036" cy="1342955"/>
          </a:xfrm>
          <a:prstGeom prst="rect">
            <a:avLst/>
          </a:prstGeom>
        </p:spPr>
      </p:pic>
      <p:sp>
        <p:nvSpPr>
          <p:cNvPr id="6" name="Rectangle 2">
            <a:extLst>
              <a:ext uri="{FF2B5EF4-FFF2-40B4-BE49-F238E27FC236}">
                <a16:creationId xmlns:a16="http://schemas.microsoft.com/office/drawing/2014/main" id="{AEF68D6C-47B1-A694-89A6-82BB3D14C0A1}"/>
              </a:ext>
            </a:extLst>
          </p:cNvPr>
          <p:cNvSpPr txBox="1">
            <a:spLocks noChangeArrowheads="1"/>
          </p:cNvSpPr>
          <p:nvPr/>
        </p:nvSpPr>
        <p:spPr bwMode="auto">
          <a:xfrm>
            <a:off x="1938270" y="3435214"/>
            <a:ext cx="2230355" cy="91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pPr>
              <a:lnSpc>
                <a:spcPct val="100000"/>
              </a:lnSpc>
            </a:pPr>
            <a:r>
              <a:rPr lang="sv-SE" sz="1500" b="1" dirty="0"/>
              <a:t>Maria </a:t>
            </a:r>
            <a:r>
              <a:rPr lang="sv-SE" sz="1500" b="1" dirty="0" err="1"/>
              <a:t>Barath</a:t>
            </a:r>
            <a:br>
              <a:rPr lang="sv-SE" sz="1500" dirty="0"/>
            </a:br>
            <a:r>
              <a:rPr lang="sv-SE" sz="1500" dirty="0"/>
              <a:t>Internationell koordinator Växjö</a:t>
            </a:r>
            <a:br>
              <a:rPr lang="sv-SE" sz="1500" dirty="0"/>
            </a:br>
            <a:br>
              <a:rPr lang="sv-SE" sz="1500" dirty="0"/>
            </a:br>
            <a:endParaRPr lang="sv-SE" sz="1500" dirty="0"/>
          </a:p>
        </p:txBody>
      </p:sp>
    </p:spTree>
    <p:extLst>
      <p:ext uri="{BB962C8B-B14F-4D97-AF65-F5344CB8AC3E}">
        <p14:creationId xmlns:p14="http://schemas.microsoft.com/office/powerpoint/2010/main" val="219891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88D78-E60F-ECEE-9246-E5E98A651C96}"/>
              </a:ext>
            </a:extLst>
          </p:cNvPr>
          <p:cNvPicPr>
            <a:picLocks noChangeAspect="1"/>
          </p:cNvPicPr>
          <p:nvPr/>
        </p:nvPicPr>
        <p:blipFill rotWithShape="1">
          <a:blip r:embed="rId3"/>
          <a:srcRect t="7718" b="6526"/>
          <a:stretch/>
        </p:blipFill>
        <p:spPr>
          <a:xfrm>
            <a:off x="0" y="5091"/>
            <a:ext cx="12269002" cy="6852909"/>
          </a:xfrm>
          <a:prstGeom prst="rect">
            <a:avLst/>
          </a:prstGeom>
        </p:spPr>
      </p:pic>
      <p:sp>
        <p:nvSpPr>
          <p:cNvPr id="6" name="Rectangle 5"/>
          <p:cNvSpPr/>
          <p:nvPr/>
        </p:nvSpPr>
        <p:spPr bwMode="auto">
          <a:xfrm>
            <a:off x="88900" y="1660448"/>
            <a:ext cx="6172200" cy="2973516"/>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3" name="Platshållare för innehåll 2"/>
          <p:cNvSpPr>
            <a:spLocks noGrp="1"/>
          </p:cNvSpPr>
          <p:nvPr>
            <p:ph idx="1"/>
          </p:nvPr>
        </p:nvSpPr>
        <p:spPr>
          <a:xfrm>
            <a:off x="-66972" y="2449072"/>
            <a:ext cx="3960440" cy="1669944"/>
          </a:xfrm>
          <a:noFill/>
        </p:spPr>
        <p:txBody>
          <a:bodyPr wrap="square">
            <a:spAutoFit/>
          </a:bodyPr>
          <a:lstStyle/>
          <a:p>
            <a:pPr marL="457200" lvl="1" indent="0">
              <a:lnSpc>
                <a:spcPct val="200000"/>
              </a:lnSpc>
              <a:spcBef>
                <a:spcPts val="0"/>
              </a:spcBef>
              <a:buNone/>
            </a:pPr>
            <a:r>
              <a:rPr lang="sv-SE" sz="1800" dirty="0" err="1">
                <a:hlinkClick r:id="rId4"/>
              </a:rPr>
              <a:t>Checklist</a:t>
            </a:r>
            <a:r>
              <a:rPr lang="sv-SE" sz="1800" dirty="0">
                <a:hlinkClick r:id="rId4"/>
              </a:rPr>
              <a:t> for new students</a:t>
            </a:r>
            <a:endParaRPr lang="sv-SE" sz="1800" dirty="0"/>
          </a:p>
          <a:p>
            <a:pPr marL="457200" lvl="1" indent="0">
              <a:lnSpc>
                <a:spcPct val="200000"/>
              </a:lnSpc>
              <a:spcBef>
                <a:spcPts val="0"/>
              </a:spcBef>
              <a:buNone/>
            </a:pPr>
            <a:r>
              <a:rPr lang="sv-SE" sz="1800" dirty="0"/>
              <a:t>Student </a:t>
            </a:r>
            <a:r>
              <a:rPr lang="sv-SE" sz="1800" dirty="0" err="1"/>
              <a:t>account</a:t>
            </a:r>
            <a:endParaRPr lang="sv-SE" sz="1800" dirty="0"/>
          </a:p>
          <a:p>
            <a:pPr marL="457200" lvl="1" indent="0">
              <a:lnSpc>
                <a:spcPct val="200000"/>
              </a:lnSpc>
              <a:spcBef>
                <a:spcPts val="0"/>
              </a:spcBef>
              <a:buNone/>
            </a:pPr>
            <a:r>
              <a:rPr lang="sv-SE" sz="1800" dirty="0"/>
              <a:t>Course </a:t>
            </a:r>
            <a:r>
              <a:rPr lang="sv-SE" sz="1800" dirty="0" err="1"/>
              <a:t>registration</a:t>
            </a:r>
            <a:endParaRPr lang="sv-SE" sz="1800" dirty="0"/>
          </a:p>
        </p:txBody>
      </p:sp>
      <p:sp>
        <p:nvSpPr>
          <p:cNvPr id="2" name="textruta 1"/>
          <p:cNvSpPr txBox="1"/>
          <p:nvPr/>
        </p:nvSpPr>
        <p:spPr>
          <a:xfrm>
            <a:off x="266714" y="1854467"/>
            <a:ext cx="7400886" cy="430887"/>
          </a:xfrm>
          <a:prstGeom prst="rect">
            <a:avLst/>
          </a:prstGeom>
          <a:noFill/>
        </p:spPr>
        <p:txBody>
          <a:bodyPr wrap="square" rtlCol="0">
            <a:spAutoFit/>
          </a:bodyPr>
          <a:lstStyle/>
          <a:p>
            <a:r>
              <a:rPr lang="sv-SE" sz="2200" dirty="0">
                <a:latin typeface="+mj-lt"/>
              </a:rPr>
              <a:t>Student at the </a:t>
            </a:r>
            <a:r>
              <a:rPr lang="sv-SE" sz="2200" dirty="0" err="1">
                <a:latin typeface="+mj-lt"/>
              </a:rPr>
              <a:t>School</a:t>
            </a:r>
            <a:r>
              <a:rPr lang="sv-SE" sz="2200" dirty="0">
                <a:latin typeface="+mj-lt"/>
              </a:rPr>
              <a:t> </a:t>
            </a:r>
            <a:r>
              <a:rPr lang="sv-SE" sz="2200" dirty="0" err="1">
                <a:latin typeface="+mj-lt"/>
              </a:rPr>
              <a:t>of</a:t>
            </a:r>
            <a:r>
              <a:rPr lang="sv-SE" sz="2200" dirty="0">
                <a:latin typeface="+mj-lt"/>
              </a:rPr>
              <a:t> Business and </a:t>
            </a:r>
            <a:r>
              <a:rPr lang="sv-SE" sz="2200" dirty="0" err="1">
                <a:latin typeface="+mj-lt"/>
              </a:rPr>
              <a:t>Economics</a:t>
            </a:r>
            <a:endParaRPr lang="sv-SE" sz="2200" dirty="0">
              <a:latin typeface="+mj-lt"/>
            </a:endParaRPr>
          </a:p>
        </p:txBody>
      </p:sp>
    </p:spTree>
    <p:extLst>
      <p:ext uri="{BB962C8B-B14F-4D97-AF65-F5344CB8AC3E}">
        <p14:creationId xmlns:p14="http://schemas.microsoft.com/office/powerpoint/2010/main" val="316516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haking hands with another person&#10;&#10;Description automatically generated with low confidence">
            <a:extLst>
              <a:ext uri="{FF2B5EF4-FFF2-40B4-BE49-F238E27FC236}">
                <a16:creationId xmlns:a16="http://schemas.microsoft.com/office/drawing/2014/main" id="{D4044790-0CA2-A3A6-479B-6910766AD175}"/>
              </a:ext>
            </a:extLst>
          </p:cNvPr>
          <p:cNvPicPr>
            <a:picLocks noChangeAspect="1"/>
          </p:cNvPicPr>
          <p:nvPr/>
        </p:nvPicPr>
        <p:blipFill rotWithShape="1">
          <a:blip r:embed="rId3"/>
          <a:srcRect t="3737" b="14807"/>
          <a:stretch/>
        </p:blipFill>
        <p:spPr>
          <a:xfrm>
            <a:off x="1" y="0"/>
            <a:ext cx="12209564" cy="6227544"/>
          </a:xfrm>
          <a:prstGeom prst="rect">
            <a:avLst/>
          </a:prstGeom>
        </p:spPr>
      </p:pic>
      <p:sp>
        <p:nvSpPr>
          <p:cNvPr id="5" name="Rectangle 5"/>
          <p:cNvSpPr/>
          <p:nvPr/>
        </p:nvSpPr>
        <p:spPr bwMode="auto">
          <a:xfrm>
            <a:off x="199727" y="317634"/>
            <a:ext cx="6608681" cy="5551788"/>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ectangle 2"/>
          <p:cNvSpPr>
            <a:spLocks noGrp="1" noChangeArrowheads="1"/>
          </p:cNvSpPr>
          <p:nvPr>
            <p:ph type="title"/>
          </p:nvPr>
        </p:nvSpPr>
        <p:spPr>
          <a:xfrm>
            <a:off x="219501" y="339568"/>
            <a:ext cx="6608681" cy="504056"/>
          </a:xfrm>
        </p:spPr>
        <p:txBody>
          <a:bodyPr>
            <a:normAutofit fontScale="90000"/>
          </a:bodyPr>
          <a:lstStyle/>
          <a:p>
            <a:r>
              <a:rPr lang="sv-SE" sz="2200" dirty="0"/>
              <a:t>Student </a:t>
            </a:r>
            <a:r>
              <a:rPr lang="sv-SE" sz="2200" dirty="0" err="1"/>
              <a:t>counselling</a:t>
            </a:r>
            <a:r>
              <a:rPr lang="sv-SE" sz="2200" dirty="0"/>
              <a:t> at the </a:t>
            </a:r>
            <a:r>
              <a:rPr lang="sv-SE" sz="2200" dirty="0" err="1"/>
              <a:t>School</a:t>
            </a:r>
            <a:r>
              <a:rPr lang="sv-SE" sz="2200" dirty="0"/>
              <a:t> </a:t>
            </a:r>
            <a:r>
              <a:rPr lang="sv-SE" sz="2200" dirty="0" err="1"/>
              <a:t>of</a:t>
            </a:r>
            <a:r>
              <a:rPr lang="sv-SE" sz="2200" dirty="0"/>
              <a:t> Business and </a:t>
            </a:r>
            <a:r>
              <a:rPr lang="sv-SE" sz="2200" dirty="0" err="1"/>
              <a:t>Economics</a:t>
            </a:r>
            <a:endParaRPr lang="sv-SE" sz="2200" dirty="0"/>
          </a:p>
        </p:txBody>
      </p:sp>
      <p:sp>
        <p:nvSpPr>
          <p:cNvPr id="7" name="Rectangle 2"/>
          <p:cNvSpPr txBox="1">
            <a:spLocks noChangeArrowheads="1"/>
          </p:cNvSpPr>
          <p:nvPr/>
        </p:nvSpPr>
        <p:spPr bwMode="auto">
          <a:xfrm>
            <a:off x="1796381" y="2665532"/>
            <a:ext cx="3456385" cy="14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r>
              <a:rPr lang="sv-SE" sz="1800" b="1" dirty="0"/>
              <a:t>Mirja Sjögren</a:t>
            </a:r>
            <a:br>
              <a:rPr lang="sv-SE" sz="1800" dirty="0"/>
            </a:br>
            <a:r>
              <a:rPr lang="sv-SE" sz="1800" dirty="0"/>
              <a:t>Student </a:t>
            </a:r>
            <a:r>
              <a:rPr lang="sv-SE" sz="1800" dirty="0" err="1"/>
              <a:t>Counsellor</a:t>
            </a:r>
            <a:r>
              <a:rPr lang="sv-SE" sz="1800" dirty="0"/>
              <a:t>, Växjö</a:t>
            </a:r>
            <a:br>
              <a:rPr lang="sv-SE" sz="1800" dirty="0"/>
            </a:br>
            <a:r>
              <a:rPr lang="sv-SE" sz="1800" dirty="0"/>
              <a:t>Email: mirja.sjogren@lnu.se</a:t>
            </a:r>
            <a:br>
              <a:rPr lang="sv-SE" sz="1800" dirty="0"/>
            </a:br>
            <a:r>
              <a:rPr lang="sv-SE" sz="1800" dirty="0" err="1"/>
              <a:t>Visiting</a:t>
            </a:r>
            <a:r>
              <a:rPr lang="sv-SE" sz="1800" dirty="0"/>
              <a:t> adress: House K, </a:t>
            </a:r>
            <a:r>
              <a:rPr lang="sv-SE" sz="1800" dirty="0" err="1"/>
              <a:t>floor</a:t>
            </a:r>
            <a:r>
              <a:rPr lang="sv-SE" sz="1800" dirty="0"/>
              <a:t> 1</a:t>
            </a:r>
          </a:p>
        </p:txBody>
      </p:sp>
      <p:sp>
        <p:nvSpPr>
          <p:cNvPr id="9" name="Rectangle 2"/>
          <p:cNvSpPr txBox="1">
            <a:spLocks noChangeArrowheads="1"/>
          </p:cNvSpPr>
          <p:nvPr/>
        </p:nvSpPr>
        <p:spPr bwMode="auto">
          <a:xfrm>
            <a:off x="1818722" y="988578"/>
            <a:ext cx="3806826" cy="14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r>
              <a:rPr lang="sv-SE" sz="1800" b="1" dirty="0"/>
              <a:t>Ivana </a:t>
            </a:r>
            <a:r>
              <a:rPr lang="sv-SE" sz="1800" b="1" dirty="0" err="1"/>
              <a:t>Stanic</a:t>
            </a:r>
            <a:br>
              <a:rPr lang="sv-SE" sz="1800" dirty="0"/>
            </a:br>
            <a:r>
              <a:rPr lang="sv-SE" sz="1800" dirty="0"/>
              <a:t>Student </a:t>
            </a:r>
            <a:r>
              <a:rPr lang="sv-SE" sz="1800" dirty="0" err="1"/>
              <a:t>Counsellor</a:t>
            </a:r>
            <a:r>
              <a:rPr lang="sv-SE" sz="1800" dirty="0"/>
              <a:t>, Kalmar</a:t>
            </a:r>
            <a:br>
              <a:rPr lang="sv-SE" sz="1800" dirty="0"/>
            </a:br>
            <a:r>
              <a:rPr lang="sv-SE" sz="1800" dirty="0"/>
              <a:t>Email: ivana.stanic@lnu.se</a:t>
            </a:r>
            <a:br>
              <a:rPr lang="sv-SE" sz="1800" dirty="0"/>
            </a:br>
            <a:r>
              <a:rPr lang="sv-SE" sz="1800" dirty="0" err="1"/>
              <a:t>Visiting</a:t>
            </a:r>
            <a:r>
              <a:rPr lang="sv-SE" sz="1800" dirty="0"/>
              <a:t> adress: House Forma, </a:t>
            </a:r>
            <a:r>
              <a:rPr lang="sv-SE" sz="1800" dirty="0" err="1"/>
              <a:t>floor</a:t>
            </a:r>
            <a:r>
              <a:rPr lang="sv-SE" sz="1800" dirty="0"/>
              <a:t> 2</a:t>
            </a:r>
          </a:p>
        </p:txBody>
      </p:sp>
      <p:pic>
        <p:nvPicPr>
          <p:cNvPr id="1026" name="Picture 2" descr="Mirja Sjögren">
            <a:extLst>
              <a:ext uri="{FF2B5EF4-FFF2-40B4-BE49-F238E27FC236}">
                <a16:creationId xmlns:a16="http://schemas.microsoft.com/office/drawing/2014/main" id="{E68EB504-F672-47E7-BEC3-B5B3EEC03C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520" y="2732367"/>
            <a:ext cx="1275200" cy="12752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Susan Grahl">
            <a:extLst>
              <a:ext uri="{FF2B5EF4-FFF2-40B4-BE49-F238E27FC236}">
                <a16:creationId xmlns:a16="http://schemas.microsoft.com/office/drawing/2014/main" id="{664E40F1-8274-4471-8BC3-D2BB7AE48A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3" name="Picture 12" descr="A person in a black turtleneck&#10;&#10;Description automatically generated with medium confidence">
            <a:extLst>
              <a:ext uri="{FF2B5EF4-FFF2-40B4-BE49-F238E27FC236}">
                <a16:creationId xmlns:a16="http://schemas.microsoft.com/office/drawing/2014/main" id="{DF227004-A6B0-AD74-AE24-DDA6AD753CFE}"/>
              </a:ext>
            </a:extLst>
          </p:cNvPr>
          <p:cNvPicPr>
            <a:picLocks noChangeAspect="1"/>
          </p:cNvPicPr>
          <p:nvPr/>
        </p:nvPicPr>
        <p:blipFill rotWithShape="1">
          <a:blip r:embed="rId5"/>
          <a:srcRect l="7411" t="14416" r="16225" b="35081"/>
          <a:stretch/>
        </p:blipFill>
        <p:spPr>
          <a:xfrm>
            <a:off x="404230" y="4401286"/>
            <a:ext cx="1272617" cy="1262264"/>
          </a:xfrm>
          <a:prstGeom prst="rect">
            <a:avLst/>
          </a:prstGeom>
        </p:spPr>
      </p:pic>
      <p:sp>
        <p:nvSpPr>
          <p:cNvPr id="14" name="Rectangle 2">
            <a:extLst>
              <a:ext uri="{FF2B5EF4-FFF2-40B4-BE49-F238E27FC236}">
                <a16:creationId xmlns:a16="http://schemas.microsoft.com/office/drawing/2014/main" id="{25624E85-16A2-7B35-EC3B-D550B4C3A5B9}"/>
              </a:ext>
            </a:extLst>
          </p:cNvPr>
          <p:cNvSpPr txBox="1">
            <a:spLocks noChangeArrowheads="1"/>
          </p:cNvSpPr>
          <p:nvPr/>
        </p:nvSpPr>
        <p:spPr bwMode="auto">
          <a:xfrm>
            <a:off x="1876574" y="4323783"/>
            <a:ext cx="3456385" cy="14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r>
              <a:rPr lang="sv-SE" sz="1800" b="1" dirty="0"/>
              <a:t>Angelica </a:t>
            </a:r>
            <a:r>
              <a:rPr lang="sv-SE" sz="1800" b="1" dirty="0" err="1"/>
              <a:t>Önder</a:t>
            </a:r>
            <a:br>
              <a:rPr lang="sv-SE" sz="1800" dirty="0"/>
            </a:br>
            <a:r>
              <a:rPr lang="sv-SE" sz="1800" dirty="0"/>
              <a:t>Student </a:t>
            </a:r>
            <a:r>
              <a:rPr lang="sv-SE" sz="1800" dirty="0" err="1"/>
              <a:t>Counsellor</a:t>
            </a:r>
            <a:r>
              <a:rPr lang="sv-SE" sz="1800" dirty="0"/>
              <a:t>, Växjö</a:t>
            </a:r>
            <a:br>
              <a:rPr lang="sv-SE" sz="1800" dirty="0"/>
            </a:br>
            <a:r>
              <a:rPr lang="sv-SE" sz="1800" dirty="0"/>
              <a:t>Email : angelica.onder@lnu.se</a:t>
            </a:r>
            <a:br>
              <a:rPr lang="sv-SE" sz="1800" dirty="0"/>
            </a:br>
            <a:r>
              <a:rPr lang="sv-SE" sz="1800" dirty="0" err="1"/>
              <a:t>Visiting</a:t>
            </a:r>
            <a:r>
              <a:rPr lang="sv-SE" sz="1800" dirty="0"/>
              <a:t> adress: House K, </a:t>
            </a:r>
            <a:r>
              <a:rPr lang="sv-SE" sz="1800" dirty="0" err="1"/>
              <a:t>floor</a:t>
            </a:r>
            <a:r>
              <a:rPr lang="sv-SE" sz="1800" dirty="0"/>
              <a:t> 1</a:t>
            </a:r>
          </a:p>
        </p:txBody>
      </p:sp>
      <p:pic>
        <p:nvPicPr>
          <p:cNvPr id="2" name="Picture 1">
            <a:extLst>
              <a:ext uri="{FF2B5EF4-FFF2-40B4-BE49-F238E27FC236}">
                <a16:creationId xmlns:a16="http://schemas.microsoft.com/office/drawing/2014/main" id="{2B5D4361-6A17-2A21-997C-B09D0C1CF867}"/>
              </a:ext>
            </a:extLst>
          </p:cNvPr>
          <p:cNvPicPr>
            <a:picLocks noChangeAspect="1"/>
          </p:cNvPicPr>
          <p:nvPr/>
        </p:nvPicPr>
        <p:blipFill rotWithShape="1">
          <a:blip r:embed="rId6"/>
          <a:srcRect t="3343" b="11806"/>
          <a:stretch/>
        </p:blipFill>
        <p:spPr>
          <a:xfrm>
            <a:off x="496281" y="1024175"/>
            <a:ext cx="1194526" cy="1350070"/>
          </a:xfrm>
          <a:prstGeom prst="rect">
            <a:avLst/>
          </a:prstGeom>
        </p:spPr>
      </p:pic>
    </p:spTree>
    <p:extLst>
      <p:ext uri="{BB962C8B-B14F-4D97-AF65-F5344CB8AC3E}">
        <p14:creationId xmlns:p14="http://schemas.microsoft.com/office/powerpoint/2010/main" val="349824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interior design, indoor, building, lobby&#10;&#10;Description automatically generated">
            <a:extLst>
              <a:ext uri="{FF2B5EF4-FFF2-40B4-BE49-F238E27FC236}">
                <a16:creationId xmlns:a16="http://schemas.microsoft.com/office/drawing/2014/main" id="{5100722E-B771-E018-6096-90E9BF723575}"/>
              </a:ext>
            </a:extLst>
          </p:cNvPr>
          <p:cNvPicPr>
            <a:picLocks noChangeAspect="1"/>
          </p:cNvPicPr>
          <p:nvPr/>
        </p:nvPicPr>
        <p:blipFill rotWithShape="1">
          <a:blip r:embed="rId3"/>
          <a:srcRect l="100" t="62234" r="9051" b="6564"/>
          <a:stretch/>
        </p:blipFill>
        <p:spPr>
          <a:xfrm>
            <a:off x="0" y="0"/>
            <a:ext cx="12192000" cy="6177304"/>
          </a:xfrm>
          <a:prstGeom prst="rect">
            <a:avLst/>
          </a:prstGeom>
        </p:spPr>
      </p:pic>
      <p:sp>
        <p:nvSpPr>
          <p:cNvPr id="5" name="Rectangle 5"/>
          <p:cNvSpPr/>
          <p:nvPr/>
        </p:nvSpPr>
        <p:spPr bwMode="auto">
          <a:xfrm>
            <a:off x="1882048" y="985141"/>
            <a:ext cx="8427904" cy="4297064"/>
          </a:xfrm>
          <a:prstGeom prst="rect">
            <a:avLst/>
          </a:prstGeom>
          <a:solidFill>
            <a:schemeClr val="bg1">
              <a:alpha val="9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6" name="Rectangle 3"/>
          <p:cNvSpPr txBox="1">
            <a:spLocks noChangeArrowheads="1"/>
          </p:cNvSpPr>
          <p:nvPr/>
        </p:nvSpPr>
        <p:spPr>
          <a:xfrm>
            <a:off x="2007704" y="1844180"/>
            <a:ext cx="8127148" cy="1230580"/>
          </a:xfrm>
          <a:prstGeom prst="rect">
            <a:avLst/>
          </a:prstGeom>
        </p:spPr>
        <p:txBody>
          <a:bodyPr/>
          <a:lst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cs typeface="+mn-cs"/>
              </a:defRPr>
            </a:lvl9pPr>
          </a:lstStyle>
          <a:p>
            <a:pPr marL="0" indent="0"/>
            <a:r>
              <a:rPr lang="en-US" dirty="0"/>
              <a:t>Do you need help starting up your job search process? The career counselling service at Linnaeus University, Lnu Career, will offer you support when you try to figure out how your education, your experience, and your personal qualifications are best </a:t>
            </a:r>
            <a:r>
              <a:rPr lang="en-US" dirty="0" err="1"/>
              <a:t>summarised</a:t>
            </a:r>
            <a:r>
              <a:rPr lang="en-US" dirty="0"/>
              <a:t> into a powerful job application.</a:t>
            </a:r>
            <a:endParaRPr lang="sv-SE" altLang="sv-SE" sz="2200" kern="0" dirty="0">
              <a:latin typeface="+mj-lt"/>
              <a:cs typeface="Tahoma" pitchFamily="34" charset="0"/>
            </a:endParaRPr>
          </a:p>
        </p:txBody>
      </p:sp>
      <p:sp>
        <p:nvSpPr>
          <p:cNvPr id="8" name="Rubrik 1"/>
          <p:cNvSpPr>
            <a:spLocks noGrp="1"/>
          </p:cNvSpPr>
          <p:nvPr>
            <p:ph type="title"/>
          </p:nvPr>
        </p:nvSpPr>
        <p:spPr>
          <a:xfrm>
            <a:off x="2090650" y="1152186"/>
            <a:ext cx="7920880" cy="504056"/>
          </a:xfrm>
        </p:spPr>
        <p:txBody>
          <a:bodyPr>
            <a:normAutofit/>
          </a:bodyPr>
          <a:lstStyle/>
          <a:p>
            <a:pPr algn="ctr"/>
            <a:r>
              <a:rPr lang="sv-SE" sz="2200" dirty="0" err="1">
                <a:hlinkClick r:id="rId4"/>
              </a:rPr>
              <a:t>Career</a:t>
            </a:r>
            <a:r>
              <a:rPr lang="sv-SE" sz="2200" dirty="0">
                <a:hlinkClick r:id="rId4"/>
              </a:rPr>
              <a:t> </a:t>
            </a:r>
            <a:r>
              <a:rPr lang="sv-SE" sz="2200" dirty="0" err="1">
                <a:hlinkClick r:id="rId4"/>
              </a:rPr>
              <a:t>counselling</a:t>
            </a:r>
            <a:r>
              <a:rPr lang="sv-SE" sz="2200" dirty="0">
                <a:hlinkClick r:id="rId4"/>
              </a:rPr>
              <a:t> service</a:t>
            </a:r>
            <a:endParaRPr lang="sv-SE" sz="2200" dirty="0"/>
          </a:p>
        </p:txBody>
      </p:sp>
      <p:sp>
        <p:nvSpPr>
          <p:cNvPr id="9" name="textruta 8"/>
          <p:cNvSpPr txBox="1"/>
          <p:nvPr/>
        </p:nvSpPr>
        <p:spPr>
          <a:xfrm>
            <a:off x="3676818" y="3450637"/>
            <a:ext cx="2376264" cy="1477328"/>
          </a:xfrm>
          <a:prstGeom prst="rect">
            <a:avLst/>
          </a:prstGeom>
          <a:noFill/>
        </p:spPr>
        <p:txBody>
          <a:bodyPr wrap="square" rtlCol="0">
            <a:spAutoFit/>
          </a:bodyPr>
          <a:lstStyle/>
          <a:p>
            <a:r>
              <a:rPr lang="sv-SE" b="1" dirty="0">
                <a:latin typeface="+mj-lt"/>
              </a:rPr>
              <a:t>Sofie Edström</a:t>
            </a:r>
          </a:p>
          <a:p>
            <a:r>
              <a:rPr lang="sv-SE" dirty="0" err="1">
                <a:latin typeface="+mj-lt"/>
              </a:rPr>
              <a:t>Career</a:t>
            </a:r>
            <a:r>
              <a:rPr lang="sv-SE" dirty="0">
                <a:latin typeface="+mj-lt"/>
              </a:rPr>
              <a:t> </a:t>
            </a:r>
            <a:r>
              <a:rPr lang="sv-SE" dirty="0" err="1">
                <a:latin typeface="+mj-lt"/>
              </a:rPr>
              <a:t>Counsellor</a:t>
            </a:r>
            <a:r>
              <a:rPr lang="sv-SE" dirty="0">
                <a:latin typeface="+mj-lt"/>
              </a:rPr>
              <a:t>, Kalmar</a:t>
            </a:r>
          </a:p>
          <a:p>
            <a:r>
              <a:rPr lang="sv-SE" dirty="0">
                <a:latin typeface="+mj-lt"/>
              </a:rPr>
              <a:t>+46480-44 62 38</a:t>
            </a:r>
          </a:p>
          <a:p>
            <a:r>
              <a:rPr lang="sv-SE" dirty="0">
                <a:latin typeface="+mj-lt"/>
              </a:rPr>
              <a:t>sofie.edstrom@lnu.se</a:t>
            </a:r>
          </a:p>
        </p:txBody>
      </p:sp>
      <p:sp>
        <p:nvSpPr>
          <p:cNvPr id="12" name="textruta 11"/>
          <p:cNvSpPr txBox="1"/>
          <p:nvPr/>
        </p:nvSpPr>
        <p:spPr>
          <a:xfrm>
            <a:off x="7902604" y="3429000"/>
            <a:ext cx="2232248" cy="1477328"/>
          </a:xfrm>
          <a:prstGeom prst="rect">
            <a:avLst/>
          </a:prstGeom>
          <a:noFill/>
        </p:spPr>
        <p:txBody>
          <a:bodyPr wrap="square" rtlCol="0">
            <a:spAutoFit/>
          </a:bodyPr>
          <a:lstStyle/>
          <a:p>
            <a:r>
              <a:rPr lang="sv-SE" b="1" dirty="0">
                <a:latin typeface="+mj-lt"/>
              </a:rPr>
              <a:t>Fanny </a:t>
            </a:r>
            <a:r>
              <a:rPr lang="sv-SE" b="1" dirty="0" err="1">
                <a:latin typeface="+mj-lt"/>
              </a:rPr>
              <a:t>Elheim</a:t>
            </a:r>
            <a:endParaRPr lang="sv-SE" b="1" dirty="0">
              <a:latin typeface="+mj-lt"/>
            </a:endParaRPr>
          </a:p>
          <a:p>
            <a:r>
              <a:rPr lang="sv-SE" dirty="0" err="1">
                <a:latin typeface="+mj-lt"/>
              </a:rPr>
              <a:t>Career</a:t>
            </a:r>
            <a:r>
              <a:rPr lang="sv-SE" dirty="0">
                <a:latin typeface="+mj-lt"/>
              </a:rPr>
              <a:t> </a:t>
            </a:r>
            <a:r>
              <a:rPr lang="sv-SE" dirty="0" err="1">
                <a:latin typeface="+mj-lt"/>
              </a:rPr>
              <a:t>Counsellor</a:t>
            </a:r>
            <a:r>
              <a:rPr lang="sv-SE" dirty="0">
                <a:latin typeface="+mj-lt"/>
              </a:rPr>
              <a:t>, Växjö</a:t>
            </a:r>
          </a:p>
          <a:p>
            <a:r>
              <a:rPr lang="sv-SE" dirty="0">
                <a:latin typeface="+mj-lt"/>
              </a:rPr>
              <a:t>+46470-70 84 05</a:t>
            </a:r>
          </a:p>
          <a:p>
            <a:r>
              <a:rPr lang="sv-SE" dirty="0">
                <a:latin typeface="+mj-lt"/>
              </a:rPr>
              <a:t>fanny.elheim@lnu.se</a:t>
            </a:r>
          </a:p>
        </p:txBody>
      </p:sp>
      <p:pic>
        <p:nvPicPr>
          <p:cNvPr id="10" name="Picture 9" descr="A person with blonde hair wearing glasses&#10;&#10;Description automatically generated with low confidence">
            <a:extLst>
              <a:ext uri="{FF2B5EF4-FFF2-40B4-BE49-F238E27FC236}">
                <a16:creationId xmlns:a16="http://schemas.microsoft.com/office/drawing/2014/main" id="{9EBF2E87-16A1-D8FB-E5BA-CE4CCE722CB3}"/>
              </a:ext>
            </a:extLst>
          </p:cNvPr>
          <p:cNvPicPr>
            <a:picLocks noChangeAspect="1"/>
          </p:cNvPicPr>
          <p:nvPr/>
        </p:nvPicPr>
        <p:blipFill rotWithShape="1">
          <a:blip r:embed="rId5"/>
          <a:srcRect l="5906" t="5894" r="10059" b="28142"/>
          <a:stretch/>
        </p:blipFill>
        <p:spPr>
          <a:xfrm>
            <a:off x="2180727" y="3450637"/>
            <a:ext cx="1496091" cy="1467915"/>
          </a:xfrm>
          <a:prstGeom prst="rect">
            <a:avLst/>
          </a:prstGeom>
        </p:spPr>
      </p:pic>
      <p:pic>
        <p:nvPicPr>
          <p:cNvPr id="13" name="Picture 12" descr="A picture containing human face, person, smile, clothing&#10;&#10;Description automatically generated">
            <a:extLst>
              <a:ext uri="{FF2B5EF4-FFF2-40B4-BE49-F238E27FC236}">
                <a16:creationId xmlns:a16="http://schemas.microsoft.com/office/drawing/2014/main" id="{73FAA14C-710B-22CD-7F6F-DD14A38C7D99}"/>
              </a:ext>
            </a:extLst>
          </p:cNvPr>
          <p:cNvPicPr>
            <a:picLocks noChangeAspect="1"/>
          </p:cNvPicPr>
          <p:nvPr/>
        </p:nvPicPr>
        <p:blipFill rotWithShape="1">
          <a:blip r:embed="rId6"/>
          <a:srcRect r="8262" b="6105"/>
          <a:stretch/>
        </p:blipFill>
        <p:spPr>
          <a:xfrm>
            <a:off x="6315772" y="3429000"/>
            <a:ext cx="1532080" cy="1455691"/>
          </a:xfrm>
          <a:prstGeom prst="rect">
            <a:avLst/>
          </a:prstGeom>
        </p:spPr>
      </p:pic>
    </p:spTree>
    <p:extLst>
      <p:ext uri="{BB962C8B-B14F-4D97-AF65-F5344CB8AC3E}">
        <p14:creationId xmlns:p14="http://schemas.microsoft.com/office/powerpoint/2010/main" val="250243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a classroom&#10;&#10;Description automatically generated with low confidence">
            <a:extLst>
              <a:ext uri="{FF2B5EF4-FFF2-40B4-BE49-F238E27FC236}">
                <a16:creationId xmlns:a16="http://schemas.microsoft.com/office/drawing/2014/main" id="{57813590-5EB9-6137-A7A0-DA79599F85F9}"/>
              </a:ext>
            </a:extLst>
          </p:cNvPr>
          <p:cNvPicPr>
            <a:picLocks noChangeAspect="1"/>
          </p:cNvPicPr>
          <p:nvPr/>
        </p:nvPicPr>
        <p:blipFill rotWithShape="1">
          <a:blip r:embed="rId3"/>
          <a:srcRect t="21332" b="4010"/>
          <a:stretch/>
        </p:blipFill>
        <p:spPr>
          <a:xfrm>
            <a:off x="0" y="13150"/>
            <a:ext cx="12192000" cy="6154716"/>
          </a:xfrm>
          <a:prstGeom prst="rect">
            <a:avLst/>
          </a:prstGeom>
        </p:spPr>
      </p:pic>
      <p:sp>
        <p:nvSpPr>
          <p:cNvPr id="5" name="Rectangle 5"/>
          <p:cNvSpPr/>
          <p:nvPr/>
        </p:nvSpPr>
        <p:spPr bwMode="auto">
          <a:xfrm>
            <a:off x="5257800" y="685800"/>
            <a:ext cx="6454823" cy="1987716"/>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ubrik 1"/>
          <p:cNvSpPr>
            <a:spLocks noGrp="1"/>
          </p:cNvSpPr>
          <p:nvPr>
            <p:ph type="title"/>
          </p:nvPr>
        </p:nvSpPr>
        <p:spPr>
          <a:xfrm>
            <a:off x="5257799" y="830397"/>
            <a:ext cx="6454823" cy="444861"/>
          </a:xfrm>
        </p:spPr>
        <p:txBody>
          <a:bodyPr>
            <a:noAutofit/>
          </a:bodyPr>
          <a:lstStyle/>
          <a:p>
            <a:pPr algn="ctr"/>
            <a:r>
              <a:rPr lang="en-US" sz="2200" dirty="0">
                <a:hlinkClick r:id="rId4"/>
              </a:rPr>
              <a:t>Learning support for your studies</a:t>
            </a:r>
            <a:endParaRPr lang="en-US" sz="2200" dirty="0"/>
          </a:p>
        </p:txBody>
      </p:sp>
      <p:sp>
        <p:nvSpPr>
          <p:cNvPr id="7" name="Platshållare för innehåll 2"/>
          <p:cNvSpPr>
            <a:spLocks noGrp="1"/>
          </p:cNvSpPr>
          <p:nvPr>
            <p:ph idx="1"/>
          </p:nvPr>
        </p:nvSpPr>
        <p:spPr>
          <a:xfrm>
            <a:off x="5303911" y="1362885"/>
            <a:ext cx="6408712" cy="1223003"/>
          </a:xfrm>
        </p:spPr>
        <p:txBody>
          <a:bodyPr/>
          <a:lstStyle/>
          <a:p>
            <a:pPr marL="0" indent="0">
              <a:buNone/>
            </a:pPr>
            <a:r>
              <a:rPr lang="en-US" sz="1800" dirty="0"/>
              <a:t>If you are a student and have some form of disability, it is possible for you to get pedagogical support during your studies. Examples of such help are, help taking notes, sign language interpreter or extended time at examination sittings.</a:t>
            </a:r>
          </a:p>
        </p:txBody>
      </p:sp>
    </p:spTree>
    <p:extLst>
      <p:ext uri="{BB962C8B-B14F-4D97-AF65-F5344CB8AC3E}">
        <p14:creationId xmlns:p14="http://schemas.microsoft.com/office/powerpoint/2010/main" val="37218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tables in a library&#10;&#10;Description automatically generated with medium confidence">
            <a:extLst>
              <a:ext uri="{FF2B5EF4-FFF2-40B4-BE49-F238E27FC236}">
                <a16:creationId xmlns:a16="http://schemas.microsoft.com/office/drawing/2014/main" id="{BE98660D-A1D2-1F8F-B9BB-A5574D68662B}"/>
              </a:ext>
            </a:extLst>
          </p:cNvPr>
          <p:cNvPicPr>
            <a:picLocks noChangeAspect="1"/>
          </p:cNvPicPr>
          <p:nvPr/>
        </p:nvPicPr>
        <p:blipFill rotWithShape="1">
          <a:blip r:embed="rId3"/>
          <a:srcRect t="10898" b="12313"/>
          <a:stretch/>
        </p:blipFill>
        <p:spPr>
          <a:xfrm>
            <a:off x="0" y="0"/>
            <a:ext cx="12191999" cy="6198669"/>
          </a:xfrm>
          <a:prstGeom prst="rect">
            <a:avLst/>
          </a:prstGeom>
        </p:spPr>
      </p:pic>
      <p:sp>
        <p:nvSpPr>
          <p:cNvPr id="5" name="Rectangle 4"/>
          <p:cNvSpPr/>
          <p:nvPr/>
        </p:nvSpPr>
        <p:spPr bwMode="auto">
          <a:xfrm>
            <a:off x="3975100" y="495300"/>
            <a:ext cx="8089776" cy="3378199"/>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2" name="Rubrik 1"/>
          <p:cNvSpPr>
            <a:spLocks noGrp="1"/>
          </p:cNvSpPr>
          <p:nvPr>
            <p:ph type="title"/>
          </p:nvPr>
        </p:nvSpPr>
        <p:spPr>
          <a:xfrm>
            <a:off x="3975100" y="636884"/>
            <a:ext cx="8089776" cy="602609"/>
          </a:xfrm>
        </p:spPr>
        <p:txBody>
          <a:bodyPr>
            <a:normAutofit/>
          </a:bodyPr>
          <a:lstStyle/>
          <a:p>
            <a:pPr algn="ctr"/>
            <a:r>
              <a:rPr lang="sv-SE" sz="2200" dirty="0"/>
              <a:t>The University </a:t>
            </a:r>
            <a:r>
              <a:rPr lang="sv-SE" sz="2200" dirty="0" err="1"/>
              <a:t>Library</a:t>
            </a:r>
            <a:r>
              <a:rPr lang="sv-SE" sz="2200" dirty="0"/>
              <a:t> and </a:t>
            </a:r>
            <a:r>
              <a:rPr lang="sv-SE" sz="2200" dirty="0" err="1"/>
              <a:t>Academic</a:t>
            </a:r>
            <a:r>
              <a:rPr lang="sv-SE" sz="2200" dirty="0"/>
              <a:t> Support Centre</a:t>
            </a:r>
          </a:p>
        </p:txBody>
      </p:sp>
      <p:sp>
        <p:nvSpPr>
          <p:cNvPr id="6" name="Platshållare för innehåll 5"/>
          <p:cNvSpPr>
            <a:spLocks noGrp="1"/>
          </p:cNvSpPr>
          <p:nvPr>
            <p:ph idx="1"/>
          </p:nvPr>
        </p:nvSpPr>
        <p:spPr>
          <a:xfrm>
            <a:off x="4076700" y="1350074"/>
            <a:ext cx="7759700" cy="2808312"/>
          </a:xfrm>
          <a:ln w="57150">
            <a:noFill/>
          </a:ln>
        </p:spPr>
        <p:txBody>
          <a:bodyPr/>
          <a:lstStyle/>
          <a:p>
            <a:pPr marL="0" indent="0">
              <a:buNone/>
            </a:pPr>
            <a:r>
              <a:rPr lang="sv-SE" sz="1800" dirty="0" err="1"/>
              <a:t>Search</a:t>
            </a:r>
            <a:r>
              <a:rPr lang="sv-SE" sz="1800" dirty="0"/>
              <a:t> and </a:t>
            </a:r>
            <a:r>
              <a:rPr lang="sv-SE" sz="1800" dirty="0" err="1"/>
              <a:t>writing</a:t>
            </a:r>
            <a:r>
              <a:rPr lang="sv-SE" sz="1800" dirty="0"/>
              <a:t> </a:t>
            </a:r>
            <a:r>
              <a:rPr lang="sv-SE" sz="1800" dirty="0" err="1"/>
              <a:t>assistance</a:t>
            </a:r>
            <a:r>
              <a:rPr lang="sv-SE" sz="1800" dirty="0"/>
              <a:t> is </a:t>
            </a:r>
            <a:r>
              <a:rPr lang="sv-SE" sz="1800" dirty="0" err="1"/>
              <a:t>available</a:t>
            </a:r>
            <a:r>
              <a:rPr lang="sv-SE" sz="1800" dirty="0"/>
              <a:t> at </a:t>
            </a:r>
            <a:r>
              <a:rPr lang="sv-SE" sz="1800" dirty="0">
                <a:hlinkClick r:id="rId4"/>
              </a:rPr>
              <a:t>the University </a:t>
            </a:r>
            <a:r>
              <a:rPr lang="sv-SE" sz="1800" dirty="0" err="1">
                <a:hlinkClick r:id="rId4"/>
              </a:rPr>
              <a:t>Library</a:t>
            </a:r>
            <a:r>
              <a:rPr lang="sv-SE" sz="1800" dirty="0">
                <a:hlinkClick r:id="rId4"/>
              </a:rPr>
              <a:t> </a:t>
            </a:r>
            <a:r>
              <a:rPr lang="sv-SE" sz="1800" dirty="0"/>
              <a:t>and </a:t>
            </a:r>
            <a:r>
              <a:rPr lang="sv-SE" sz="1800" dirty="0" err="1"/>
              <a:t>through</a:t>
            </a:r>
            <a:r>
              <a:rPr lang="sv-SE" sz="1800" dirty="0"/>
              <a:t> the </a:t>
            </a:r>
            <a:r>
              <a:rPr lang="sv-SE" sz="1800" dirty="0" err="1">
                <a:hlinkClick r:id="rId5"/>
              </a:rPr>
              <a:t>writing</a:t>
            </a:r>
            <a:r>
              <a:rPr lang="sv-SE" sz="1800" dirty="0">
                <a:hlinkClick r:id="rId5"/>
              </a:rPr>
              <a:t> guide</a:t>
            </a:r>
            <a:r>
              <a:rPr lang="sv-SE" sz="1800" dirty="0"/>
              <a:t>.</a:t>
            </a:r>
            <a:br>
              <a:rPr lang="sv-SE" sz="1800" dirty="0"/>
            </a:br>
            <a:br>
              <a:rPr lang="sv-SE" sz="1800" dirty="0"/>
            </a:br>
            <a:r>
              <a:rPr lang="en-GB" sz="1800" dirty="0"/>
              <a:t>At the </a:t>
            </a:r>
            <a:r>
              <a:rPr lang="sv-SE" sz="1800" dirty="0" err="1">
                <a:hlinkClick r:id="rId6"/>
              </a:rPr>
              <a:t>Academic</a:t>
            </a:r>
            <a:r>
              <a:rPr lang="sv-SE" sz="1800" dirty="0">
                <a:hlinkClick r:id="rId6"/>
              </a:rPr>
              <a:t> Support Centre</a:t>
            </a:r>
            <a:r>
              <a:rPr lang="sv-SE" sz="1800" dirty="0"/>
              <a:t>  </a:t>
            </a:r>
            <a:r>
              <a:rPr lang="sv-SE" sz="1800" dirty="0" err="1"/>
              <a:t>you</a:t>
            </a:r>
            <a:r>
              <a:rPr lang="sv-SE" sz="1800" dirty="0"/>
              <a:t> </a:t>
            </a:r>
            <a:r>
              <a:rPr lang="sv-SE" sz="1800" dirty="0" err="1"/>
              <a:t>can</a:t>
            </a:r>
            <a:r>
              <a:rPr lang="sv-SE" sz="1800" dirty="0"/>
              <a:t> get support </a:t>
            </a:r>
            <a:r>
              <a:rPr lang="sv-SE" sz="1800" dirty="0" err="1"/>
              <a:t>with</a:t>
            </a:r>
            <a:r>
              <a:rPr lang="sv-SE" sz="1800" dirty="0"/>
              <a:t> </a:t>
            </a:r>
            <a:r>
              <a:rPr lang="sv-SE" sz="1800" dirty="0" err="1"/>
              <a:t>your</a:t>
            </a:r>
            <a:r>
              <a:rPr lang="sv-SE" sz="1800" dirty="0"/>
              <a:t> </a:t>
            </a:r>
            <a:r>
              <a:rPr lang="sv-SE" sz="1800" dirty="0" err="1"/>
              <a:t>academic</a:t>
            </a:r>
            <a:r>
              <a:rPr lang="sv-SE" sz="1800" dirty="0"/>
              <a:t> </a:t>
            </a:r>
            <a:r>
              <a:rPr lang="sv-SE" sz="1800" dirty="0" err="1"/>
              <a:t>writing</a:t>
            </a:r>
            <a:r>
              <a:rPr lang="sv-SE" sz="1800" dirty="0"/>
              <a:t> as </a:t>
            </a:r>
            <a:r>
              <a:rPr lang="sv-SE" sz="1800" dirty="0" err="1"/>
              <a:t>well</a:t>
            </a:r>
            <a:r>
              <a:rPr lang="sv-SE" sz="1800" dirty="0"/>
              <a:t> as </a:t>
            </a:r>
            <a:r>
              <a:rPr lang="sv-SE" sz="1800" dirty="0" err="1"/>
              <a:t>help</a:t>
            </a:r>
            <a:r>
              <a:rPr lang="sv-SE" sz="1800" dirty="0"/>
              <a:t> </a:t>
            </a:r>
            <a:r>
              <a:rPr lang="sv-SE" sz="1800" dirty="0" err="1"/>
              <a:t>with</a:t>
            </a:r>
            <a:r>
              <a:rPr lang="sv-SE" sz="1800" dirty="0"/>
              <a:t> </a:t>
            </a:r>
            <a:r>
              <a:rPr lang="sv-SE" sz="1800" dirty="0" err="1"/>
              <a:t>study</a:t>
            </a:r>
            <a:r>
              <a:rPr lang="sv-SE" sz="1800" dirty="0"/>
              <a:t> </a:t>
            </a:r>
            <a:r>
              <a:rPr lang="sv-SE" sz="1800" dirty="0" err="1"/>
              <a:t>techniques</a:t>
            </a:r>
            <a:r>
              <a:rPr lang="sv-SE" sz="1800" dirty="0"/>
              <a:t>.</a:t>
            </a:r>
          </a:p>
          <a:p>
            <a:pPr marL="0" indent="0">
              <a:buNone/>
            </a:pPr>
            <a:br>
              <a:rPr lang="sv-SE" sz="1800" dirty="0"/>
            </a:br>
            <a:r>
              <a:rPr lang="sv-SE" sz="1800" dirty="0"/>
              <a:t>Read </a:t>
            </a:r>
            <a:r>
              <a:rPr lang="sv-SE" sz="1800" i="1" dirty="0" err="1">
                <a:hlinkClick r:id="rId7"/>
              </a:rPr>
              <a:t>Refero</a:t>
            </a:r>
            <a:r>
              <a:rPr lang="sv-SE" sz="1800" i="1" dirty="0">
                <a:hlinkClick r:id="rId7"/>
              </a:rPr>
              <a:t> – the anti-</a:t>
            </a:r>
            <a:r>
              <a:rPr lang="sv-SE" sz="1800" i="1" dirty="0" err="1">
                <a:hlinkClick r:id="rId7"/>
              </a:rPr>
              <a:t>plagiarism</a:t>
            </a:r>
            <a:r>
              <a:rPr lang="sv-SE" sz="1800" i="1" dirty="0">
                <a:hlinkClick r:id="rId7"/>
              </a:rPr>
              <a:t> </a:t>
            </a:r>
            <a:r>
              <a:rPr lang="sv-SE" sz="1800" i="1" dirty="0" err="1">
                <a:hlinkClick r:id="rId7"/>
              </a:rPr>
              <a:t>Tutorial</a:t>
            </a:r>
            <a:r>
              <a:rPr lang="sv-SE" sz="1800" dirty="0"/>
              <a:t> a web-</a:t>
            </a:r>
            <a:r>
              <a:rPr lang="sv-SE" sz="1800" dirty="0" err="1"/>
              <a:t>based</a:t>
            </a:r>
            <a:r>
              <a:rPr lang="sv-SE" sz="1800" dirty="0"/>
              <a:t> </a:t>
            </a:r>
            <a:r>
              <a:rPr lang="sv-SE" sz="1800" dirty="0" err="1"/>
              <a:t>textbook</a:t>
            </a:r>
            <a:r>
              <a:rPr lang="sv-SE" sz="1800" dirty="0"/>
              <a:t> </a:t>
            </a:r>
            <a:r>
              <a:rPr lang="sv-SE" sz="1800" dirty="0" err="1"/>
              <a:t>that</a:t>
            </a:r>
            <a:r>
              <a:rPr lang="sv-SE" sz="1800" dirty="0"/>
              <a:t> shows </a:t>
            </a:r>
            <a:r>
              <a:rPr lang="sv-SE" sz="1800" dirty="0" err="1"/>
              <a:t>you</a:t>
            </a:r>
            <a:r>
              <a:rPr lang="sv-SE" sz="1800" dirty="0"/>
              <a:t> </a:t>
            </a:r>
            <a:r>
              <a:rPr lang="sv-SE" sz="1800" dirty="0" err="1"/>
              <a:t>how</a:t>
            </a:r>
            <a:r>
              <a:rPr lang="sv-SE" sz="1800" dirty="0"/>
              <a:t> </a:t>
            </a:r>
            <a:r>
              <a:rPr lang="sv-SE" sz="1800" dirty="0" err="1"/>
              <a:t>you</a:t>
            </a:r>
            <a:r>
              <a:rPr lang="sv-SE" sz="1800" dirty="0"/>
              <a:t> </a:t>
            </a:r>
            <a:r>
              <a:rPr lang="sv-SE" sz="1800" dirty="0" err="1"/>
              <a:t>properly</a:t>
            </a:r>
            <a:r>
              <a:rPr lang="sv-SE" sz="1800" dirty="0"/>
              <a:t> </a:t>
            </a:r>
            <a:r>
              <a:rPr lang="sv-SE" sz="1800" dirty="0" err="1"/>
              <a:t>use</a:t>
            </a:r>
            <a:r>
              <a:rPr lang="sv-SE" sz="1800" dirty="0"/>
              <a:t> </a:t>
            </a:r>
            <a:r>
              <a:rPr lang="sv-SE" sz="1800" dirty="0" err="1"/>
              <a:t>others</a:t>
            </a:r>
            <a:r>
              <a:rPr lang="sv-SE" sz="1800" dirty="0"/>
              <a:t>’ texts in </a:t>
            </a:r>
            <a:r>
              <a:rPr lang="sv-SE" sz="1800" dirty="0" err="1"/>
              <a:t>your</a:t>
            </a:r>
            <a:r>
              <a:rPr lang="sv-SE" sz="1800" dirty="0"/>
              <a:t> </a:t>
            </a:r>
            <a:r>
              <a:rPr lang="sv-SE" sz="1800" dirty="0" err="1"/>
              <a:t>academic</a:t>
            </a:r>
            <a:r>
              <a:rPr lang="sv-SE" sz="1800" dirty="0"/>
              <a:t> </a:t>
            </a:r>
            <a:r>
              <a:rPr lang="sv-SE" sz="1800" dirty="0" err="1"/>
              <a:t>writing</a:t>
            </a:r>
            <a:r>
              <a:rPr lang="sv-SE" sz="1800" dirty="0"/>
              <a:t>.</a:t>
            </a:r>
          </a:p>
        </p:txBody>
      </p:sp>
    </p:spTree>
    <p:extLst>
      <p:ext uri="{BB962C8B-B14F-4D97-AF65-F5344CB8AC3E}">
        <p14:creationId xmlns:p14="http://schemas.microsoft.com/office/powerpoint/2010/main" val="11572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yellow chairs and tables in a room&#10;&#10;Description automatically generated with medium confidence">
            <a:extLst>
              <a:ext uri="{FF2B5EF4-FFF2-40B4-BE49-F238E27FC236}">
                <a16:creationId xmlns:a16="http://schemas.microsoft.com/office/drawing/2014/main" id="{0BF1E00B-71F6-C500-115D-B5A27F5607CF}"/>
              </a:ext>
            </a:extLst>
          </p:cNvPr>
          <p:cNvPicPr>
            <a:picLocks noChangeAspect="1"/>
          </p:cNvPicPr>
          <p:nvPr/>
        </p:nvPicPr>
        <p:blipFill rotWithShape="1">
          <a:blip r:embed="rId3"/>
          <a:srcRect t="7247" b="15144"/>
          <a:stretch/>
        </p:blipFill>
        <p:spPr>
          <a:xfrm>
            <a:off x="0" y="2579"/>
            <a:ext cx="12192000" cy="6309320"/>
          </a:xfrm>
          <a:prstGeom prst="rect">
            <a:avLst/>
          </a:prstGeom>
        </p:spPr>
      </p:pic>
      <p:sp>
        <p:nvSpPr>
          <p:cNvPr id="7" name="Rectangle 5">
            <a:hlinkClick r:id="rId4"/>
          </p:cNvPr>
          <p:cNvSpPr/>
          <p:nvPr/>
        </p:nvSpPr>
        <p:spPr bwMode="auto">
          <a:xfrm>
            <a:off x="191344" y="546100"/>
            <a:ext cx="6048672" cy="4477591"/>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2" name="Rubrik 1"/>
          <p:cNvSpPr>
            <a:spLocks noGrp="1"/>
          </p:cNvSpPr>
          <p:nvPr>
            <p:ph type="title"/>
          </p:nvPr>
        </p:nvSpPr>
        <p:spPr>
          <a:xfrm>
            <a:off x="191344" y="757920"/>
            <a:ext cx="6048672" cy="395610"/>
          </a:xfrm>
        </p:spPr>
        <p:txBody>
          <a:bodyPr>
            <a:normAutofit/>
          </a:bodyPr>
          <a:lstStyle/>
          <a:p>
            <a:pPr algn="ctr"/>
            <a:r>
              <a:rPr lang="sv-SE" sz="2200" dirty="0">
                <a:hlinkClick r:id="rId5"/>
              </a:rPr>
              <a:t>Student Welfare Office</a:t>
            </a:r>
            <a:endParaRPr lang="sv-SE" sz="2200" dirty="0"/>
          </a:p>
        </p:txBody>
      </p:sp>
      <p:sp>
        <p:nvSpPr>
          <p:cNvPr id="3" name="Platshållare för innehåll 2"/>
          <p:cNvSpPr>
            <a:spLocks noGrp="1"/>
          </p:cNvSpPr>
          <p:nvPr>
            <p:ph idx="1"/>
          </p:nvPr>
        </p:nvSpPr>
        <p:spPr>
          <a:xfrm>
            <a:off x="313184" y="1280339"/>
            <a:ext cx="5935216" cy="3379796"/>
          </a:xfrm>
        </p:spPr>
        <p:txBody>
          <a:bodyPr/>
          <a:lstStyle/>
          <a:p>
            <a:pPr marL="0" indent="0">
              <a:spcBef>
                <a:spcPts val="0"/>
              </a:spcBef>
              <a:buNone/>
            </a:pPr>
            <a:r>
              <a:rPr lang="en-US" sz="1800" dirty="0"/>
              <a:t>The Student Welfare Office is available to students at Linnaeus University in both Kalmar and Växjö. They take a preventative approach to lifestyle issues and provides counselling and coaching. </a:t>
            </a:r>
          </a:p>
          <a:p>
            <a:pPr marL="0" indent="0">
              <a:spcBef>
                <a:spcPts val="0"/>
              </a:spcBef>
            </a:pPr>
            <a:endParaRPr lang="sv-SE" sz="2000" dirty="0"/>
          </a:p>
          <a:p>
            <a:pPr marL="0" indent="0">
              <a:spcBef>
                <a:spcPts val="0"/>
              </a:spcBef>
              <a:buNone/>
            </a:pPr>
            <a:r>
              <a:rPr lang="sv-SE" sz="1800" dirty="0"/>
              <a:t>At </a:t>
            </a:r>
            <a:r>
              <a:rPr lang="sv-SE" sz="1800" dirty="0" err="1"/>
              <a:t>times</a:t>
            </a:r>
            <a:r>
              <a:rPr lang="sv-SE" sz="1800" dirty="0"/>
              <a:t> the transition to </a:t>
            </a:r>
            <a:r>
              <a:rPr lang="sv-SE" sz="1800" dirty="0" err="1"/>
              <a:t>higher</a:t>
            </a:r>
            <a:r>
              <a:rPr lang="sv-SE" sz="1800" dirty="0"/>
              <a:t> </a:t>
            </a:r>
            <a:r>
              <a:rPr lang="sv-SE" sz="1800" dirty="0" err="1"/>
              <a:t>educations</a:t>
            </a:r>
            <a:r>
              <a:rPr lang="sv-SE" sz="1800" dirty="0"/>
              <a:t> </a:t>
            </a:r>
            <a:r>
              <a:rPr lang="sv-SE" sz="1800" dirty="0" err="1"/>
              <a:t>can</a:t>
            </a:r>
            <a:r>
              <a:rPr lang="sv-SE" sz="1800" dirty="0"/>
              <a:t> be </a:t>
            </a:r>
            <a:r>
              <a:rPr lang="sv-SE" sz="1800" dirty="0" err="1"/>
              <a:t>daunting</a:t>
            </a:r>
            <a:r>
              <a:rPr lang="sv-SE" sz="1800" dirty="0"/>
              <a:t>. </a:t>
            </a:r>
            <a:r>
              <a:rPr lang="sv-SE" sz="1800" dirty="0" err="1"/>
              <a:t>That</a:t>
            </a:r>
            <a:r>
              <a:rPr lang="sv-SE" sz="1800" dirty="0"/>
              <a:t> is </a:t>
            </a:r>
            <a:r>
              <a:rPr lang="sv-SE" sz="1800" dirty="0" err="1"/>
              <a:t>why</a:t>
            </a:r>
            <a:r>
              <a:rPr lang="sv-SE" sz="1800" dirty="0"/>
              <a:t> </a:t>
            </a:r>
            <a:r>
              <a:rPr lang="sv-SE" sz="1800" dirty="0" err="1"/>
              <a:t>we</a:t>
            </a:r>
            <a:r>
              <a:rPr lang="sv-SE" sz="1800" dirty="0"/>
              <a:t> offer the </a:t>
            </a:r>
            <a:r>
              <a:rPr lang="sv-SE" sz="1800" dirty="0" err="1"/>
              <a:t>lecture</a:t>
            </a:r>
            <a:r>
              <a:rPr lang="sv-SE" sz="1800" dirty="0"/>
              <a:t> series </a:t>
            </a:r>
            <a:r>
              <a:rPr lang="en-US" sz="1800" b="1" i="1" dirty="0"/>
              <a:t>How to succeed with your studies </a:t>
            </a:r>
            <a:r>
              <a:rPr lang="en-US" sz="1800" dirty="0"/>
              <a:t>and</a:t>
            </a:r>
            <a:r>
              <a:rPr lang="en-US" sz="1800" b="1" i="1" dirty="0"/>
              <a:t> The academic support model SI</a:t>
            </a:r>
            <a:endParaRPr lang="sv-SE" sz="1800" b="1" i="1" dirty="0"/>
          </a:p>
        </p:txBody>
      </p:sp>
      <p:sp>
        <p:nvSpPr>
          <p:cNvPr id="13" name="AutoShape 12" descr="resource://skype_ff_extension-at-jetpack/skype_ff_extension/data/call_skype_logo.png"/>
          <p:cNvSpPr>
            <a:spLocks noChangeAspect="1" noChangeArrowheads="1"/>
          </p:cNvSpPr>
          <p:nvPr/>
        </p:nvSpPr>
        <p:spPr bwMode="auto">
          <a:xfrm>
            <a:off x="4075113" y="2782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56412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on steps&#10;&#10;Description automatically generated with medium confidence">
            <a:extLst>
              <a:ext uri="{FF2B5EF4-FFF2-40B4-BE49-F238E27FC236}">
                <a16:creationId xmlns:a16="http://schemas.microsoft.com/office/drawing/2014/main" id="{3E784445-2D19-C8B2-262B-B118FD8B3B36}"/>
              </a:ext>
            </a:extLst>
          </p:cNvPr>
          <p:cNvPicPr>
            <a:picLocks noChangeAspect="1"/>
          </p:cNvPicPr>
          <p:nvPr/>
        </p:nvPicPr>
        <p:blipFill rotWithShape="1">
          <a:blip r:embed="rId3"/>
          <a:srcRect b="23514"/>
          <a:stretch/>
        </p:blipFill>
        <p:spPr>
          <a:xfrm>
            <a:off x="0" y="0"/>
            <a:ext cx="12192000" cy="6217921"/>
          </a:xfrm>
          <a:prstGeom prst="rect">
            <a:avLst/>
          </a:prstGeom>
        </p:spPr>
      </p:pic>
      <p:sp>
        <p:nvSpPr>
          <p:cNvPr id="5" name="Rectangle 5">
            <a:hlinkClick r:id="rId4"/>
          </p:cNvPr>
          <p:cNvSpPr/>
          <p:nvPr/>
        </p:nvSpPr>
        <p:spPr bwMode="auto">
          <a:xfrm>
            <a:off x="7480300" y="315927"/>
            <a:ext cx="3487906" cy="3240073"/>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161794" name="Rectangle 2"/>
          <p:cNvSpPr>
            <a:spLocks noGrp="1" noChangeArrowheads="1"/>
          </p:cNvSpPr>
          <p:nvPr>
            <p:ph type="title"/>
          </p:nvPr>
        </p:nvSpPr>
        <p:spPr>
          <a:xfrm>
            <a:off x="6886626" y="398816"/>
            <a:ext cx="4675253" cy="492888"/>
          </a:xfrm>
        </p:spPr>
        <p:txBody>
          <a:bodyPr>
            <a:noAutofit/>
          </a:bodyPr>
          <a:lstStyle/>
          <a:p>
            <a:pPr algn="ctr">
              <a:defRPr/>
            </a:pPr>
            <a:r>
              <a:rPr lang="sv-SE" sz="2200" dirty="0"/>
              <a:t>Get </a:t>
            </a:r>
            <a:r>
              <a:rPr lang="sv-SE" sz="2200" dirty="0" err="1"/>
              <a:t>involved</a:t>
            </a:r>
            <a:r>
              <a:rPr lang="sv-SE" sz="2200" dirty="0"/>
              <a:t> in </a:t>
            </a:r>
            <a:r>
              <a:rPr lang="sv-SE" sz="2200" dirty="0" err="1"/>
              <a:t>your</a:t>
            </a:r>
            <a:r>
              <a:rPr lang="sv-SE" sz="2200" dirty="0"/>
              <a:t> studies</a:t>
            </a:r>
          </a:p>
        </p:txBody>
      </p:sp>
      <p:sp>
        <p:nvSpPr>
          <p:cNvPr id="161795" name="Rectangle 3"/>
          <p:cNvSpPr>
            <a:spLocks noGrp="1" noChangeArrowheads="1"/>
          </p:cNvSpPr>
          <p:nvPr>
            <p:ph idx="1"/>
          </p:nvPr>
        </p:nvSpPr>
        <p:spPr>
          <a:xfrm>
            <a:off x="7655838" y="1124744"/>
            <a:ext cx="3312368" cy="2664296"/>
          </a:xfrm>
        </p:spPr>
        <p:txBody>
          <a:bodyPr/>
          <a:lstStyle/>
          <a:p>
            <a:pPr marL="360000" indent="-361950">
              <a:lnSpc>
                <a:spcPct val="80000"/>
              </a:lnSpc>
              <a:spcBef>
                <a:spcPts val="0"/>
              </a:spcBef>
              <a:buFont typeface="Arial" panose="020B0604020202020204" pitchFamily="34" charset="0"/>
              <a:buChar char="•"/>
              <a:defRPr/>
            </a:pPr>
            <a:r>
              <a:rPr lang="sv-SE" sz="1800" dirty="0"/>
              <a:t>Programme council </a:t>
            </a:r>
          </a:p>
          <a:p>
            <a:pPr marL="360000" indent="-361950">
              <a:lnSpc>
                <a:spcPct val="80000"/>
              </a:lnSpc>
              <a:spcBef>
                <a:spcPts val="0"/>
              </a:spcBef>
              <a:defRPr/>
            </a:pPr>
            <a:endParaRPr lang="sv-SE" sz="1800" dirty="0"/>
          </a:p>
          <a:p>
            <a:pPr marL="360000" indent="-361950">
              <a:lnSpc>
                <a:spcPct val="80000"/>
              </a:lnSpc>
              <a:spcBef>
                <a:spcPts val="0"/>
              </a:spcBef>
              <a:buFont typeface="Arial" panose="020B0604020202020204" pitchFamily="34" charset="0"/>
              <a:buChar char="•"/>
              <a:defRPr/>
            </a:pPr>
            <a:r>
              <a:rPr lang="sv-SE" sz="1800" dirty="0" err="1"/>
              <a:t>Linnaues</a:t>
            </a:r>
            <a:r>
              <a:rPr lang="sv-SE" sz="1800" dirty="0"/>
              <a:t> Union</a:t>
            </a:r>
          </a:p>
          <a:p>
            <a:pPr marL="360000" indent="-361950">
              <a:lnSpc>
                <a:spcPct val="80000"/>
              </a:lnSpc>
              <a:spcBef>
                <a:spcPts val="0"/>
              </a:spcBef>
              <a:buFont typeface="Arial" panose="020B0604020202020204" pitchFamily="34" charset="0"/>
              <a:buChar char="•"/>
              <a:defRPr/>
            </a:pPr>
            <a:endParaRPr lang="sv-SE" sz="1800" dirty="0"/>
          </a:p>
          <a:p>
            <a:pPr marL="360000" indent="-361950">
              <a:lnSpc>
                <a:spcPct val="80000"/>
              </a:lnSpc>
              <a:spcBef>
                <a:spcPts val="0"/>
              </a:spcBef>
              <a:buFont typeface="Arial" panose="020B0604020202020204" pitchFamily="34" charset="0"/>
              <a:buChar char="•"/>
              <a:defRPr/>
            </a:pPr>
            <a:r>
              <a:rPr lang="sv-SE" sz="1800" dirty="0"/>
              <a:t>Student associations</a:t>
            </a:r>
          </a:p>
          <a:p>
            <a:pPr marL="360000" indent="-361950">
              <a:lnSpc>
                <a:spcPct val="80000"/>
              </a:lnSpc>
              <a:spcBef>
                <a:spcPts val="0"/>
              </a:spcBef>
              <a:buFont typeface="Arial" panose="020B0604020202020204" pitchFamily="34" charset="0"/>
              <a:buChar char="•"/>
              <a:defRPr/>
            </a:pPr>
            <a:endParaRPr lang="sv-SE" sz="1800" dirty="0"/>
          </a:p>
          <a:p>
            <a:pPr marL="360000" indent="-361950">
              <a:lnSpc>
                <a:spcPct val="80000"/>
              </a:lnSpc>
              <a:spcBef>
                <a:spcPts val="0"/>
              </a:spcBef>
              <a:buFont typeface="Arial" panose="020B0604020202020204" pitchFamily="34" charset="0"/>
              <a:buChar char="•"/>
              <a:defRPr/>
            </a:pPr>
            <a:r>
              <a:rPr lang="sv-SE" sz="1800" dirty="0"/>
              <a:t>Course </a:t>
            </a:r>
            <a:r>
              <a:rPr lang="sv-SE" sz="1800" dirty="0" err="1"/>
              <a:t>evaluations</a:t>
            </a:r>
            <a:endParaRPr lang="sv-SE" sz="1800" dirty="0"/>
          </a:p>
          <a:p>
            <a:pPr marL="360000" indent="-361950">
              <a:lnSpc>
                <a:spcPct val="80000"/>
              </a:lnSpc>
              <a:spcBef>
                <a:spcPts val="0"/>
              </a:spcBef>
              <a:buFont typeface="Arial" panose="020B0604020202020204" pitchFamily="34" charset="0"/>
              <a:buChar char="•"/>
              <a:defRPr/>
            </a:pPr>
            <a:endParaRPr lang="sv-SE" sz="1800" dirty="0"/>
          </a:p>
          <a:p>
            <a:pPr marL="360000" indent="-361950">
              <a:lnSpc>
                <a:spcPct val="80000"/>
              </a:lnSpc>
              <a:spcBef>
                <a:spcPts val="0"/>
              </a:spcBef>
              <a:buFont typeface="Arial" panose="020B0604020202020204" pitchFamily="34" charset="0"/>
              <a:buChar char="•"/>
              <a:defRPr/>
            </a:pPr>
            <a:r>
              <a:rPr lang="sv-SE" sz="1800" dirty="0"/>
              <a:t>Linnébarometern</a:t>
            </a:r>
          </a:p>
          <a:p>
            <a:pPr marL="0" indent="0">
              <a:lnSpc>
                <a:spcPct val="80000"/>
              </a:lnSpc>
              <a:defRPr/>
            </a:pPr>
            <a:endParaRPr lang="sv-SE" sz="2200" dirty="0"/>
          </a:p>
          <a:p>
            <a:pPr marL="361950" indent="-361950">
              <a:lnSpc>
                <a:spcPct val="80000"/>
              </a:lnSpc>
              <a:buFont typeface="Arial" panose="020B0604020202020204" pitchFamily="34" charset="0"/>
              <a:buChar char="•"/>
              <a:defRPr/>
            </a:pPr>
            <a:endParaRPr lang="sv-SE" sz="2200" dirty="0"/>
          </a:p>
        </p:txBody>
      </p:sp>
    </p:spTree>
    <p:extLst>
      <p:ext uri="{BB962C8B-B14F-4D97-AF65-F5344CB8AC3E}">
        <p14:creationId xmlns:p14="http://schemas.microsoft.com/office/powerpoint/2010/main" val="321552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flag with a logo on it&#10;&#10;Description automatically generated with low confidence">
            <a:extLst>
              <a:ext uri="{FF2B5EF4-FFF2-40B4-BE49-F238E27FC236}">
                <a16:creationId xmlns:a16="http://schemas.microsoft.com/office/drawing/2014/main" id="{3B36F880-0FB7-3421-9AF5-00EDFEA29188}"/>
              </a:ext>
            </a:extLst>
          </p:cNvPr>
          <p:cNvPicPr>
            <a:picLocks noChangeAspect="1"/>
          </p:cNvPicPr>
          <p:nvPr/>
        </p:nvPicPr>
        <p:blipFill rotWithShape="1">
          <a:blip r:embed="rId3"/>
          <a:srcRect t="8213" b="8213"/>
          <a:stretch/>
        </p:blipFill>
        <p:spPr>
          <a:xfrm>
            <a:off x="0" y="0"/>
            <a:ext cx="12192000" cy="6858000"/>
          </a:xfrm>
          <a:prstGeom prst="rect">
            <a:avLst/>
          </a:prstGeom>
        </p:spPr>
      </p:pic>
      <p:sp>
        <p:nvSpPr>
          <p:cNvPr id="5" name="Rectangle 4"/>
          <p:cNvSpPr/>
          <p:nvPr/>
        </p:nvSpPr>
        <p:spPr bwMode="auto">
          <a:xfrm>
            <a:off x="947428" y="891480"/>
            <a:ext cx="10081120" cy="3769420"/>
          </a:xfrm>
          <a:prstGeom prst="rect">
            <a:avLst/>
          </a:prstGeom>
          <a:solidFill>
            <a:schemeClr val="bg1">
              <a:alpha val="82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Platshållare för innehåll 2"/>
          <p:cNvSpPr>
            <a:spLocks noGrp="1"/>
          </p:cNvSpPr>
          <p:nvPr>
            <p:ph idx="1"/>
          </p:nvPr>
        </p:nvSpPr>
        <p:spPr>
          <a:xfrm>
            <a:off x="947428" y="3676130"/>
            <a:ext cx="10081120" cy="576064"/>
          </a:xfrm>
        </p:spPr>
        <p:txBody>
          <a:bodyPr/>
          <a:lstStyle/>
          <a:p>
            <a:pPr marL="0" indent="0" algn="ctr">
              <a:lnSpc>
                <a:spcPct val="150000"/>
              </a:lnSpc>
              <a:buNone/>
            </a:pPr>
            <a:r>
              <a:rPr lang="en-US" sz="2500" i="1" dirty="0"/>
              <a:t>Don't forget to register for your first course today!</a:t>
            </a:r>
            <a:endParaRPr lang="sv-SE" sz="2500" i="1" dirty="0"/>
          </a:p>
        </p:txBody>
      </p:sp>
      <p:sp>
        <p:nvSpPr>
          <p:cNvPr id="9" name="Platshållare för innehåll 2"/>
          <p:cNvSpPr txBox="1">
            <a:spLocks/>
          </p:cNvSpPr>
          <p:nvPr/>
        </p:nvSpPr>
        <p:spPr bwMode="auto">
          <a:xfrm>
            <a:off x="814758" y="1178794"/>
            <a:ext cx="10346460" cy="22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cs typeface="+mn-cs"/>
              </a:defRPr>
            </a:lvl9pPr>
          </a:lstStyle>
          <a:p>
            <a:pPr marL="0" indent="0" algn="ctr">
              <a:spcBef>
                <a:spcPts val="0"/>
              </a:spcBef>
            </a:pPr>
            <a:r>
              <a:rPr lang="sv-SE" sz="5400" kern="0" dirty="0" err="1"/>
              <a:t>Welcome</a:t>
            </a:r>
            <a:r>
              <a:rPr lang="sv-SE" sz="5400" kern="0" dirty="0"/>
              <a:t> to the</a:t>
            </a:r>
          </a:p>
          <a:p>
            <a:pPr marL="0" indent="0" algn="ctr">
              <a:spcBef>
                <a:spcPts val="0"/>
              </a:spcBef>
            </a:pPr>
            <a:r>
              <a:rPr lang="sv-SE" sz="5400" u="sng" kern="0" dirty="0" err="1"/>
              <a:t>School</a:t>
            </a:r>
            <a:r>
              <a:rPr lang="sv-SE" sz="5400" u="sng" kern="0" dirty="0"/>
              <a:t> </a:t>
            </a:r>
            <a:r>
              <a:rPr lang="sv-SE" sz="5400" u="sng" kern="0" dirty="0" err="1"/>
              <a:t>of</a:t>
            </a:r>
            <a:r>
              <a:rPr lang="sv-SE" sz="5400" u="sng" kern="0" dirty="0"/>
              <a:t> Business and </a:t>
            </a:r>
            <a:r>
              <a:rPr lang="sv-SE" sz="5400" u="sng" kern="0" dirty="0" err="1"/>
              <a:t>Economics</a:t>
            </a:r>
            <a:r>
              <a:rPr lang="sv-SE" sz="5400" u="sng" kern="0" dirty="0"/>
              <a:t>!</a:t>
            </a:r>
          </a:p>
        </p:txBody>
      </p:sp>
    </p:spTree>
    <p:extLst>
      <p:ext uri="{BB962C8B-B14F-4D97-AF65-F5344CB8AC3E}">
        <p14:creationId xmlns:p14="http://schemas.microsoft.com/office/powerpoint/2010/main" val="139660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07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C77B3799-77C9-4DC4-A405-97630821BDB3}"/>
              </a:ext>
            </a:extLst>
          </p:cNvPr>
          <p:cNvPicPr>
            <a:picLocks noChangeAspect="1"/>
          </p:cNvPicPr>
          <p:nvPr/>
        </p:nvPicPr>
        <p:blipFill rotWithShape="1">
          <a:blip r:embed="rId3">
            <a:extLst>
              <a:ext uri="{28A0092B-C50C-407E-A947-70E740481C1C}">
                <a14:useLocalDpi xmlns:a14="http://schemas.microsoft.com/office/drawing/2010/main" val="0"/>
              </a:ext>
            </a:extLst>
          </a:blip>
          <a:srcRect t="5532"/>
          <a:stretch/>
        </p:blipFill>
        <p:spPr>
          <a:xfrm>
            <a:off x="2729146" y="0"/>
            <a:ext cx="6763291" cy="5969144"/>
          </a:xfrm>
          <a:prstGeom prst="rect">
            <a:avLst/>
          </a:prstGeom>
        </p:spPr>
      </p:pic>
      <p:sp>
        <p:nvSpPr>
          <p:cNvPr id="6" name="Rektangel 5"/>
          <p:cNvSpPr/>
          <p:nvPr/>
        </p:nvSpPr>
        <p:spPr bwMode="auto">
          <a:xfrm>
            <a:off x="2761162" y="1234207"/>
            <a:ext cx="1152128" cy="288032"/>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7" name="Rektangel 6"/>
          <p:cNvSpPr/>
          <p:nvPr/>
        </p:nvSpPr>
        <p:spPr bwMode="auto">
          <a:xfrm>
            <a:off x="2711624" y="1916832"/>
            <a:ext cx="3312368" cy="4032448"/>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8" name="Rektangel 7"/>
          <p:cNvSpPr/>
          <p:nvPr/>
        </p:nvSpPr>
        <p:spPr bwMode="auto">
          <a:xfrm>
            <a:off x="6168008" y="3078892"/>
            <a:ext cx="1584176" cy="720080"/>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9" name="Rektangel 8"/>
          <p:cNvSpPr/>
          <p:nvPr/>
        </p:nvSpPr>
        <p:spPr bwMode="auto">
          <a:xfrm>
            <a:off x="6181085" y="3893268"/>
            <a:ext cx="1512168" cy="471836"/>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0" name="Rektangel 9"/>
          <p:cNvSpPr/>
          <p:nvPr/>
        </p:nvSpPr>
        <p:spPr bwMode="auto">
          <a:xfrm flipV="1">
            <a:off x="6181086" y="2780928"/>
            <a:ext cx="1512168" cy="203668"/>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1" name="Rektangel 10"/>
          <p:cNvSpPr/>
          <p:nvPr/>
        </p:nvSpPr>
        <p:spPr bwMode="auto">
          <a:xfrm>
            <a:off x="7896200" y="1412776"/>
            <a:ext cx="1584176" cy="1912188"/>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2" name="textruta 11"/>
          <p:cNvSpPr txBox="1"/>
          <p:nvPr/>
        </p:nvSpPr>
        <p:spPr>
          <a:xfrm>
            <a:off x="0" y="1052736"/>
            <a:ext cx="2683372" cy="1169551"/>
          </a:xfrm>
          <a:prstGeom prst="rect">
            <a:avLst/>
          </a:prstGeom>
          <a:noFill/>
        </p:spPr>
        <p:txBody>
          <a:bodyPr wrap="square" rtlCol="0">
            <a:spAutoFit/>
          </a:bodyPr>
          <a:lstStyle/>
          <a:p>
            <a:endParaRPr lang="sv-SE" sz="1600" u="sng" dirty="0">
              <a:latin typeface="+mj-lt"/>
            </a:endParaRPr>
          </a:p>
          <a:p>
            <a:r>
              <a:rPr lang="sv-SE" dirty="0" err="1">
                <a:latin typeface="+mj-lt"/>
              </a:rPr>
              <a:t>When</a:t>
            </a:r>
            <a:r>
              <a:rPr lang="sv-SE" dirty="0">
                <a:latin typeface="+mj-lt"/>
              </a:rPr>
              <a:t> </a:t>
            </a:r>
            <a:r>
              <a:rPr lang="sv-SE" dirty="0" err="1">
                <a:latin typeface="+mj-lt"/>
              </a:rPr>
              <a:t>you</a:t>
            </a:r>
            <a:r>
              <a:rPr lang="sv-SE" dirty="0">
                <a:latin typeface="+mj-lt"/>
              </a:rPr>
              <a:t> </a:t>
            </a:r>
            <a:r>
              <a:rPr lang="sv-SE" dirty="0" err="1">
                <a:latin typeface="+mj-lt"/>
              </a:rPr>
              <a:t>are</a:t>
            </a:r>
            <a:r>
              <a:rPr lang="sv-SE" dirty="0">
                <a:latin typeface="+mj-lt"/>
              </a:rPr>
              <a:t> </a:t>
            </a:r>
            <a:r>
              <a:rPr lang="sv-SE" dirty="0" err="1">
                <a:latin typeface="+mj-lt"/>
              </a:rPr>
              <a:t>registered</a:t>
            </a:r>
            <a:r>
              <a:rPr lang="sv-SE" dirty="0">
                <a:latin typeface="+mj-lt"/>
              </a:rPr>
              <a:t> to a </a:t>
            </a:r>
            <a:r>
              <a:rPr lang="sv-SE" dirty="0" err="1">
                <a:latin typeface="+mj-lt"/>
              </a:rPr>
              <a:t>course</a:t>
            </a:r>
            <a:r>
              <a:rPr lang="sv-SE" dirty="0">
                <a:latin typeface="+mj-lt"/>
              </a:rPr>
              <a:t>, </a:t>
            </a:r>
            <a:r>
              <a:rPr lang="sv-SE" dirty="0" err="1">
                <a:latin typeface="+mj-lt"/>
              </a:rPr>
              <a:t>you</a:t>
            </a:r>
            <a:r>
              <a:rPr lang="sv-SE" dirty="0">
                <a:latin typeface="+mj-lt"/>
              </a:rPr>
              <a:t> </a:t>
            </a:r>
            <a:r>
              <a:rPr lang="sv-SE" dirty="0" err="1">
                <a:latin typeface="+mj-lt"/>
              </a:rPr>
              <a:t>will</a:t>
            </a:r>
            <a:r>
              <a:rPr lang="sv-SE" dirty="0">
                <a:latin typeface="+mj-lt"/>
              </a:rPr>
              <a:t> </a:t>
            </a:r>
            <a:r>
              <a:rPr lang="sv-SE" dirty="0" err="1">
                <a:latin typeface="+mj-lt"/>
              </a:rPr>
              <a:t>find</a:t>
            </a:r>
            <a:r>
              <a:rPr lang="sv-SE" dirty="0">
                <a:latin typeface="+mj-lt"/>
              </a:rPr>
              <a:t> </a:t>
            </a:r>
            <a:r>
              <a:rPr lang="sv-SE" dirty="0" err="1">
                <a:latin typeface="+mj-lt"/>
              </a:rPr>
              <a:t>your</a:t>
            </a:r>
            <a:r>
              <a:rPr lang="sv-SE" dirty="0">
                <a:latin typeface="+mj-lt"/>
              </a:rPr>
              <a:t> </a:t>
            </a:r>
            <a:r>
              <a:rPr lang="sv-SE" dirty="0" err="1">
                <a:latin typeface="+mj-lt"/>
              </a:rPr>
              <a:t>schedule</a:t>
            </a:r>
            <a:r>
              <a:rPr lang="sv-SE" dirty="0">
                <a:latin typeface="+mj-lt"/>
              </a:rPr>
              <a:t> </a:t>
            </a:r>
            <a:r>
              <a:rPr lang="sv-SE" dirty="0" err="1">
                <a:latin typeface="+mj-lt"/>
              </a:rPr>
              <a:t>here</a:t>
            </a:r>
            <a:endParaRPr lang="sv-SE" dirty="0">
              <a:latin typeface="+mj-lt"/>
            </a:endParaRPr>
          </a:p>
        </p:txBody>
      </p:sp>
      <p:sp>
        <p:nvSpPr>
          <p:cNvPr id="13" name="textruta 12"/>
          <p:cNvSpPr txBox="1"/>
          <p:nvPr/>
        </p:nvSpPr>
        <p:spPr>
          <a:xfrm>
            <a:off x="0" y="2591033"/>
            <a:ext cx="2597190" cy="2812565"/>
          </a:xfrm>
          <a:prstGeom prst="rect">
            <a:avLst/>
          </a:prstGeom>
          <a:noFill/>
        </p:spPr>
        <p:txBody>
          <a:bodyPr wrap="square" rtlCol="0">
            <a:spAutoFit/>
          </a:bodyPr>
          <a:lstStyle/>
          <a:p>
            <a:r>
              <a:rPr lang="sv-SE" u="sng" dirty="0" err="1">
                <a:latin typeface="+mj-lt"/>
              </a:rPr>
              <a:t>Click</a:t>
            </a:r>
            <a:r>
              <a:rPr lang="sv-SE" u="sng" dirty="0">
                <a:latin typeface="+mj-lt"/>
              </a:rPr>
              <a:t> on the </a:t>
            </a:r>
            <a:r>
              <a:rPr lang="sv-SE" u="sng" dirty="0" err="1">
                <a:latin typeface="+mj-lt"/>
              </a:rPr>
              <a:t>course</a:t>
            </a:r>
            <a:r>
              <a:rPr lang="sv-SE" u="sng" dirty="0">
                <a:latin typeface="+mj-lt"/>
              </a:rPr>
              <a:t>:</a:t>
            </a:r>
          </a:p>
          <a:p>
            <a:pPr marL="285750" indent="-285750">
              <a:lnSpc>
                <a:spcPct val="150000"/>
              </a:lnSpc>
              <a:buFont typeface="Arial" panose="020B0604020202020204" pitchFamily="34" charset="0"/>
              <a:buChar char="•"/>
            </a:pPr>
            <a:r>
              <a:rPr lang="sv-SE" dirty="0">
                <a:latin typeface="+mj-lt"/>
              </a:rPr>
              <a:t>Link to </a:t>
            </a:r>
            <a:r>
              <a:rPr lang="sv-SE" dirty="0" err="1">
                <a:latin typeface="+mj-lt"/>
              </a:rPr>
              <a:t>course</a:t>
            </a:r>
            <a:r>
              <a:rPr lang="sv-SE" dirty="0">
                <a:latin typeface="+mj-lt"/>
              </a:rPr>
              <a:t> </a:t>
            </a:r>
            <a:r>
              <a:rPr lang="sv-SE" dirty="0" err="1">
                <a:latin typeface="+mj-lt"/>
              </a:rPr>
              <a:t>room</a:t>
            </a:r>
            <a:r>
              <a:rPr lang="sv-SE" dirty="0">
                <a:latin typeface="+mj-lt"/>
              </a:rPr>
              <a:t> on </a:t>
            </a:r>
            <a:r>
              <a:rPr lang="sv-SE" dirty="0" err="1">
                <a:latin typeface="+mj-lt"/>
              </a:rPr>
              <a:t>Moodle</a:t>
            </a:r>
            <a:endParaRPr lang="sv-SE" dirty="0">
              <a:latin typeface="+mj-lt"/>
            </a:endParaRPr>
          </a:p>
          <a:p>
            <a:pPr marL="285750" indent="-285750">
              <a:lnSpc>
                <a:spcPct val="150000"/>
              </a:lnSpc>
              <a:buFont typeface="Arial" panose="020B0604020202020204" pitchFamily="34" charset="0"/>
              <a:buChar char="•"/>
            </a:pPr>
            <a:r>
              <a:rPr lang="sv-SE" dirty="0">
                <a:latin typeface="+mj-lt"/>
              </a:rPr>
              <a:t>Link to </a:t>
            </a:r>
            <a:r>
              <a:rPr lang="sv-SE" dirty="0" err="1">
                <a:latin typeface="+mj-lt"/>
              </a:rPr>
              <a:t>course</a:t>
            </a:r>
            <a:r>
              <a:rPr lang="sv-SE" dirty="0">
                <a:latin typeface="+mj-lt"/>
              </a:rPr>
              <a:t> </a:t>
            </a:r>
            <a:r>
              <a:rPr lang="sv-SE" dirty="0" err="1">
                <a:latin typeface="+mj-lt"/>
              </a:rPr>
              <a:t>syllabus</a:t>
            </a:r>
            <a:endParaRPr lang="sv-SE" dirty="0">
              <a:latin typeface="+mj-lt"/>
            </a:endParaRPr>
          </a:p>
          <a:p>
            <a:pPr marL="285750" indent="-285750">
              <a:lnSpc>
                <a:spcPct val="150000"/>
              </a:lnSpc>
              <a:buFont typeface="Arial" panose="020B0604020202020204" pitchFamily="34" charset="0"/>
              <a:buChar char="•"/>
            </a:pPr>
            <a:r>
              <a:rPr lang="sv-SE" dirty="0">
                <a:latin typeface="+mj-lt"/>
              </a:rPr>
              <a:t>Information </a:t>
            </a:r>
            <a:r>
              <a:rPr lang="sv-SE" dirty="0" err="1">
                <a:latin typeface="+mj-lt"/>
              </a:rPr>
              <a:t>about</a:t>
            </a:r>
            <a:r>
              <a:rPr lang="sv-SE" dirty="0">
                <a:latin typeface="+mj-lt"/>
              </a:rPr>
              <a:t> </a:t>
            </a:r>
            <a:r>
              <a:rPr lang="sv-SE" dirty="0" err="1">
                <a:latin typeface="+mj-lt"/>
              </a:rPr>
              <a:t>registration</a:t>
            </a:r>
            <a:r>
              <a:rPr lang="sv-SE" dirty="0">
                <a:latin typeface="+mj-lt"/>
              </a:rPr>
              <a:t> period for examination</a:t>
            </a:r>
          </a:p>
        </p:txBody>
      </p:sp>
      <p:cxnSp>
        <p:nvCxnSpPr>
          <p:cNvPr id="14" name="Rak pilkoppling 13"/>
          <p:cNvCxnSpPr/>
          <p:nvPr/>
        </p:nvCxnSpPr>
        <p:spPr bwMode="auto">
          <a:xfrm>
            <a:off x="1631504" y="1246448"/>
            <a:ext cx="1097642" cy="94320"/>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Rak pilkoppling 15"/>
          <p:cNvCxnSpPr/>
          <p:nvPr/>
        </p:nvCxnSpPr>
        <p:spPr bwMode="auto">
          <a:xfrm>
            <a:off x="2135560" y="2780928"/>
            <a:ext cx="593586" cy="0"/>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ruta 19"/>
          <p:cNvSpPr txBox="1"/>
          <p:nvPr/>
        </p:nvSpPr>
        <p:spPr>
          <a:xfrm>
            <a:off x="9840416" y="279612"/>
            <a:ext cx="2304256" cy="646331"/>
          </a:xfrm>
          <a:prstGeom prst="rect">
            <a:avLst/>
          </a:prstGeom>
          <a:noFill/>
        </p:spPr>
        <p:txBody>
          <a:bodyPr wrap="square" rtlCol="0">
            <a:spAutoFit/>
          </a:bodyPr>
          <a:lstStyle/>
          <a:p>
            <a:r>
              <a:rPr lang="sv-SE" dirty="0" err="1">
                <a:latin typeface="+mj-lt"/>
              </a:rPr>
              <a:t>Important</a:t>
            </a:r>
            <a:r>
              <a:rPr lang="sv-SE" dirty="0">
                <a:latin typeface="+mj-lt"/>
              </a:rPr>
              <a:t> information </a:t>
            </a:r>
            <a:r>
              <a:rPr lang="sv-SE" dirty="0" err="1">
                <a:latin typeface="+mj-lt"/>
              </a:rPr>
              <a:t>during</a:t>
            </a:r>
            <a:r>
              <a:rPr lang="sv-SE" dirty="0">
                <a:latin typeface="+mj-lt"/>
              </a:rPr>
              <a:t> </a:t>
            </a:r>
            <a:r>
              <a:rPr lang="sv-SE" dirty="0" err="1">
                <a:latin typeface="+mj-lt"/>
              </a:rPr>
              <a:t>your</a:t>
            </a:r>
            <a:r>
              <a:rPr lang="sv-SE" dirty="0">
                <a:latin typeface="+mj-lt"/>
              </a:rPr>
              <a:t> studies</a:t>
            </a:r>
          </a:p>
        </p:txBody>
      </p:sp>
      <p:cxnSp>
        <p:nvCxnSpPr>
          <p:cNvPr id="21" name="Rak pilkoppling 20"/>
          <p:cNvCxnSpPr>
            <a:stCxn id="20" idx="1"/>
          </p:cNvCxnSpPr>
          <p:nvPr/>
        </p:nvCxnSpPr>
        <p:spPr bwMode="auto">
          <a:xfrm flipH="1">
            <a:off x="9624394" y="602778"/>
            <a:ext cx="216022" cy="301298"/>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ruta 22"/>
          <p:cNvSpPr txBox="1"/>
          <p:nvPr/>
        </p:nvSpPr>
        <p:spPr>
          <a:xfrm>
            <a:off x="9462854" y="1924562"/>
            <a:ext cx="2770906" cy="2120068"/>
          </a:xfrm>
          <a:prstGeom prst="rect">
            <a:avLst/>
          </a:prstGeom>
          <a:noFill/>
        </p:spPr>
        <p:txBody>
          <a:bodyPr wrap="square" rtlCol="0">
            <a:spAutoFit/>
          </a:bodyPr>
          <a:lstStyle/>
          <a:p>
            <a:pPr>
              <a:lnSpc>
                <a:spcPct val="150000"/>
              </a:lnSpc>
            </a:pPr>
            <a:r>
              <a:rPr lang="sv-SE" u="sng" dirty="0">
                <a:latin typeface="+mj-lt"/>
              </a:rPr>
              <a:t> </a:t>
            </a:r>
            <a:r>
              <a:rPr lang="sv-SE" dirty="0">
                <a:latin typeface="+mj-lt"/>
              </a:rPr>
              <a:t>       </a:t>
            </a:r>
            <a:r>
              <a:rPr lang="sv-SE" u="sng" dirty="0">
                <a:latin typeface="+mj-lt"/>
              </a:rPr>
              <a:t>Ladok:</a:t>
            </a:r>
          </a:p>
          <a:p>
            <a:pPr marL="285750" indent="-285750">
              <a:lnSpc>
                <a:spcPct val="150000"/>
              </a:lnSpc>
              <a:buFont typeface="Arial" panose="020B0604020202020204" pitchFamily="34" charset="0"/>
              <a:buChar char="•"/>
            </a:pPr>
            <a:r>
              <a:rPr lang="sv-SE" dirty="0" err="1">
                <a:latin typeface="+mj-lt"/>
              </a:rPr>
              <a:t>Registration</a:t>
            </a:r>
            <a:endParaRPr lang="sv-SE" dirty="0">
              <a:latin typeface="+mj-lt"/>
            </a:endParaRPr>
          </a:p>
          <a:p>
            <a:pPr marL="285750" indent="-285750">
              <a:lnSpc>
                <a:spcPct val="150000"/>
              </a:lnSpc>
              <a:buFont typeface="Arial" panose="020B0604020202020204" pitchFamily="34" charset="0"/>
              <a:buChar char="•"/>
            </a:pPr>
            <a:r>
              <a:rPr lang="sv-SE" dirty="0" err="1">
                <a:latin typeface="+mj-lt"/>
              </a:rPr>
              <a:t>Results</a:t>
            </a:r>
            <a:endParaRPr lang="sv-SE" dirty="0">
              <a:latin typeface="+mj-lt"/>
            </a:endParaRPr>
          </a:p>
          <a:p>
            <a:pPr marL="285750" indent="-285750">
              <a:lnSpc>
                <a:spcPct val="150000"/>
              </a:lnSpc>
              <a:buFont typeface="Arial" panose="020B0604020202020204" pitchFamily="34" charset="0"/>
              <a:buChar char="•"/>
            </a:pPr>
            <a:r>
              <a:rPr lang="sv-SE" dirty="0">
                <a:latin typeface="+mj-lt"/>
              </a:rPr>
              <a:t>Sign </a:t>
            </a:r>
            <a:r>
              <a:rPr lang="sv-SE" dirty="0" err="1">
                <a:latin typeface="+mj-lt"/>
              </a:rPr>
              <a:t>up</a:t>
            </a:r>
            <a:r>
              <a:rPr lang="sv-SE" dirty="0">
                <a:latin typeface="+mj-lt"/>
              </a:rPr>
              <a:t> for examination</a:t>
            </a:r>
          </a:p>
          <a:p>
            <a:pPr marL="285750" indent="-285750">
              <a:lnSpc>
                <a:spcPct val="150000"/>
              </a:lnSpc>
              <a:buFont typeface="Arial" panose="020B0604020202020204" pitchFamily="34" charset="0"/>
              <a:buChar char="•"/>
            </a:pPr>
            <a:r>
              <a:rPr lang="sv-SE" dirty="0" err="1">
                <a:latin typeface="+mj-lt"/>
              </a:rPr>
              <a:t>Certificates</a:t>
            </a:r>
            <a:endParaRPr lang="sv-SE" dirty="0">
              <a:latin typeface="+mj-lt"/>
            </a:endParaRPr>
          </a:p>
        </p:txBody>
      </p:sp>
      <p:cxnSp>
        <p:nvCxnSpPr>
          <p:cNvPr id="24" name="Rak pilkoppling 23"/>
          <p:cNvCxnSpPr/>
          <p:nvPr/>
        </p:nvCxnSpPr>
        <p:spPr bwMode="auto">
          <a:xfrm flipH="1">
            <a:off x="7570762" y="2286744"/>
            <a:ext cx="2341662" cy="1134688"/>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ruta 25"/>
          <p:cNvSpPr txBox="1"/>
          <p:nvPr/>
        </p:nvSpPr>
        <p:spPr>
          <a:xfrm>
            <a:off x="10014680" y="4630115"/>
            <a:ext cx="2177320" cy="923330"/>
          </a:xfrm>
          <a:prstGeom prst="rect">
            <a:avLst/>
          </a:prstGeom>
          <a:noFill/>
        </p:spPr>
        <p:txBody>
          <a:bodyPr wrap="square" rtlCol="0">
            <a:spAutoFit/>
          </a:bodyPr>
          <a:lstStyle/>
          <a:p>
            <a:r>
              <a:rPr lang="sv-SE" u="sng" dirty="0">
                <a:latin typeface="+mj-lt"/>
              </a:rPr>
              <a:t>My student news:</a:t>
            </a:r>
          </a:p>
          <a:p>
            <a:endParaRPr lang="sv-SE" dirty="0">
              <a:latin typeface="+mj-lt"/>
            </a:endParaRPr>
          </a:p>
          <a:p>
            <a:r>
              <a:rPr lang="sv-SE" u="sng" dirty="0">
                <a:latin typeface="+mj-lt"/>
              </a:rPr>
              <a:t>My student </a:t>
            </a:r>
            <a:r>
              <a:rPr lang="sv-SE" u="sng" dirty="0" err="1">
                <a:latin typeface="+mj-lt"/>
              </a:rPr>
              <a:t>calendar</a:t>
            </a:r>
            <a:endParaRPr lang="sv-SE" u="sng" dirty="0">
              <a:latin typeface="+mj-lt"/>
            </a:endParaRPr>
          </a:p>
        </p:txBody>
      </p:sp>
      <p:cxnSp>
        <p:nvCxnSpPr>
          <p:cNvPr id="27" name="Rak pilkoppling 26"/>
          <p:cNvCxnSpPr/>
          <p:nvPr/>
        </p:nvCxnSpPr>
        <p:spPr bwMode="auto">
          <a:xfrm flipH="1">
            <a:off x="8033460" y="4797152"/>
            <a:ext cx="2022980" cy="1152128"/>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ruta 1"/>
          <p:cNvSpPr txBox="1"/>
          <p:nvPr/>
        </p:nvSpPr>
        <p:spPr>
          <a:xfrm>
            <a:off x="445152" y="202667"/>
            <a:ext cx="2022752" cy="430887"/>
          </a:xfrm>
          <a:prstGeom prst="rect">
            <a:avLst/>
          </a:prstGeom>
          <a:noFill/>
        </p:spPr>
        <p:txBody>
          <a:bodyPr wrap="square" rtlCol="0">
            <a:spAutoFit/>
          </a:bodyPr>
          <a:lstStyle/>
          <a:p>
            <a:r>
              <a:rPr lang="sv-SE" sz="2200" dirty="0">
                <a:latin typeface="+mn-lt"/>
              </a:rPr>
              <a:t>Studentweb</a:t>
            </a:r>
          </a:p>
        </p:txBody>
      </p:sp>
      <p:cxnSp>
        <p:nvCxnSpPr>
          <p:cNvPr id="22" name="Rak pilkoppling 26">
            <a:extLst>
              <a:ext uri="{FF2B5EF4-FFF2-40B4-BE49-F238E27FC236}">
                <a16:creationId xmlns:a16="http://schemas.microsoft.com/office/drawing/2014/main" id="{D3E1F960-86CE-4117-8EED-57B089744862}"/>
              </a:ext>
            </a:extLst>
          </p:cNvPr>
          <p:cNvCxnSpPr/>
          <p:nvPr/>
        </p:nvCxnSpPr>
        <p:spPr bwMode="auto">
          <a:xfrm flipH="1">
            <a:off x="8033460" y="5307235"/>
            <a:ext cx="2022980" cy="773705"/>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9412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CF0AC60-860C-4B6D-BCC4-434990577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25" y="1239919"/>
            <a:ext cx="11953328" cy="4378162"/>
          </a:xfrm>
          <a:prstGeom prst="rect">
            <a:avLst/>
          </a:prstGeom>
        </p:spPr>
      </p:pic>
      <p:sp>
        <p:nvSpPr>
          <p:cNvPr id="5" name="textruta 4"/>
          <p:cNvSpPr txBox="1"/>
          <p:nvPr/>
        </p:nvSpPr>
        <p:spPr>
          <a:xfrm>
            <a:off x="1991544" y="75396"/>
            <a:ext cx="8136904" cy="965905"/>
          </a:xfrm>
          <a:prstGeom prst="rect">
            <a:avLst/>
          </a:prstGeom>
          <a:noFill/>
        </p:spPr>
        <p:txBody>
          <a:bodyPr wrap="square" rtlCol="0">
            <a:spAutoFit/>
          </a:bodyPr>
          <a:lstStyle/>
          <a:p>
            <a:pPr algn="ctr">
              <a:lnSpc>
                <a:spcPct val="150000"/>
              </a:lnSpc>
            </a:pPr>
            <a:r>
              <a:rPr lang="sv-SE" sz="2200" dirty="0">
                <a:latin typeface="+mj-lt"/>
              </a:rPr>
              <a:t>LADOK</a:t>
            </a:r>
          </a:p>
          <a:p>
            <a:pPr algn="ctr">
              <a:lnSpc>
                <a:spcPct val="150000"/>
              </a:lnSpc>
            </a:pPr>
            <a:r>
              <a:rPr lang="sv-SE" i="1" dirty="0" err="1">
                <a:latin typeface="+mj-lt"/>
              </a:rPr>
              <a:t>Results</a:t>
            </a:r>
            <a:r>
              <a:rPr lang="sv-SE" i="1" dirty="0">
                <a:latin typeface="+mj-lt"/>
              </a:rPr>
              <a:t>, </a:t>
            </a:r>
            <a:r>
              <a:rPr lang="sv-SE" i="1" dirty="0" err="1">
                <a:latin typeface="+mj-lt"/>
              </a:rPr>
              <a:t>Certificates</a:t>
            </a:r>
            <a:r>
              <a:rPr lang="sv-SE" i="1" dirty="0">
                <a:latin typeface="+mj-lt"/>
              </a:rPr>
              <a:t> and </a:t>
            </a:r>
            <a:r>
              <a:rPr lang="sv-SE" i="1" dirty="0" err="1">
                <a:latin typeface="+mj-lt"/>
              </a:rPr>
              <a:t>sign</a:t>
            </a:r>
            <a:r>
              <a:rPr lang="sv-SE" i="1" dirty="0">
                <a:latin typeface="+mj-lt"/>
              </a:rPr>
              <a:t> </a:t>
            </a:r>
            <a:r>
              <a:rPr lang="sv-SE" i="1" dirty="0" err="1">
                <a:latin typeface="+mj-lt"/>
              </a:rPr>
              <a:t>up</a:t>
            </a:r>
            <a:r>
              <a:rPr lang="sv-SE" i="1" dirty="0">
                <a:latin typeface="+mj-lt"/>
              </a:rPr>
              <a:t> for examinations</a:t>
            </a:r>
          </a:p>
        </p:txBody>
      </p:sp>
      <p:sp>
        <p:nvSpPr>
          <p:cNvPr id="8" name="Rektangel 7"/>
          <p:cNvSpPr/>
          <p:nvPr/>
        </p:nvSpPr>
        <p:spPr bwMode="auto">
          <a:xfrm>
            <a:off x="10344472" y="2152120"/>
            <a:ext cx="936104" cy="279670"/>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0" name="Rektangel 9">
            <a:extLst>
              <a:ext uri="{FF2B5EF4-FFF2-40B4-BE49-F238E27FC236}">
                <a16:creationId xmlns:a16="http://schemas.microsoft.com/office/drawing/2014/main" id="{155F9A82-9BFD-44AB-8999-9CFA7829C573}"/>
              </a:ext>
            </a:extLst>
          </p:cNvPr>
          <p:cNvSpPr/>
          <p:nvPr/>
        </p:nvSpPr>
        <p:spPr bwMode="auto">
          <a:xfrm>
            <a:off x="10344472" y="2543983"/>
            <a:ext cx="936104" cy="279670"/>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1" name="Rektangel 10">
            <a:extLst>
              <a:ext uri="{FF2B5EF4-FFF2-40B4-BE49-F238E27FC236}">
                <a16:creationId xmlns:a16="http://schemas.microsoft.com/office/drawing/2014/main" id="{33ADA70F-37F5-4CC9-B9C3-2D9E3D255A50}"/>
              </a:ext>
            </a:extLst>
          </p:cNvPr>
          <p:cNvSpPr/>
          <p:nvPr/>
        </p:nvSpPr>
        <p:spPr bwMode="auto">
          <a:xfrm>
            <a:off x="10327166" y="4081032"/>
            <a:ext cx="1241441" cy="279670"/>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2" name="textruta 11">
            <a:extLst>
              <a:ext uri="{FF2B5EF4-FFF2-40B4-BE49-F238E27FC236}">
                <a16:creationId xmlns:a16="http://schemas.microsoft.com/office/drawing/2014/main" id="{4633675E-B460-4AC7-A800-2EE098CF0E90}"/>
              </a:ext>
            </a:extLst>
          </p:cNvPr>
          <p:cNvSpPr txBox="1"/>
          <p:nvPr/>
        </p:nvSpPr>
        <p:spPr>
          <a:xfrm>
            <a:off x="5303912" y="1943818"/>
            <a:ext cx="3312368" cy="1200329"/>
          </a:xfrm>
          <a:prstGeom prst="rect">
            <a:avLst/>
          </a:prstGeom>
          <a:noFill/>
        </p:spPr>
        <p:txBody>
          <a:bodyPr wrap="square" rtlCol="0">
            <a:spAutoFit/>
          </a:bodyPr>
          <a:lstStyle/>
          <a:p>
            <a:r>
              <a:rPr lang="sv-SE" u="sng" dirty="0">
                <a:latin typeface="+mn-lt"/>
              </a:rPr>
              <a:t>My </a:t>
            </a:r>
            <a:r>
              <a:rPr lang="sv-SE" u="sng" dirty="0" err="1">
                <a:latin typeface="+mn-lt"/>
              </a:rPr>
              <a:t>education</a:t>
            </a:r>
            <a:r>
              <a:rPr lang="sv-SE" u="sng" dirty="0">
                <a:latin typeface="+mn-lt"/>
              </a:rPr>
              <a:t> </a:t>
            </a:r>
            <a:r>
              <a:rPr lang="sv-SE" dirty="0" err="1">
                <a:latin typeface="+mn-lt"/>
              </a:rPr>
              <a:t>you</a:t>
            </a:r>
            <a:r>
              <a:rPr lang="sv-SE" dirty="0">
                <a:latin typeface="+mn-lt"/>
              </a:rPr>
              <a:t> </a:t>
            </a:r>
            <a:r>
              <a:rPr lang="sv-SE" dirty="0" err="1">
                <a:latin typeface="+mn-lt"/>
              </a:rPr>
              <a:t>find</a:t>
            </a:r>
            <a:r>
              <a:rPr lang="sv-SE" dirty="0">
                <a:latin typeface="+mn-lt"/>
              </a:rPr>
              <a:t>:</a:t>
            </a:r>
          </a:p>
          <a:p>
            <a:r>
              <a:rPr lang="en-US" dirty="0">
                <a:latin typeface="+mn-lt"/>
              </a:rPr>
              <a:t>grades for courses and </a:t>
            </a:r>
            <a:r>
              <a:rPr lang="en-US" dirty="0" err="1">
                <a:latin typeface="+mn-lt"/>
              </a:rPr>
              <a:t>programmes</a:t>
            </a:r>
            <a:r>
              <a:rPr lang="en-US" dirty="0">
                <a:latin typeface="+mn-lt"/>
              </a:rPr>
              <a:t> that are: completed, not completed and credited</a:t>
            </a:r>
            <a:endParaRPr lang="sv-SE" dirty="0">
              <a:latin typeface="+mn-lt"/>
            </a:endParaRPr>
          </a:p>
        </p:txBody>
      </p:sp>
      <p:sp>
        <p:nvSpPr>
          <p:cNvPr id="13" name="textruta 12">
            <a:extLst>
              <a:ext uri="{FF2B5EF4-FFF2-40B4-BE49-F238E27FC236}">
                <a16:creationId xmlns:a16="http://schemas.microsoft.com/office/drawing/2014/main" id="{E3658E30-A932-43C5-8BF8-2370F049B120}"/>
              </a:ext>
            </a:extLst>
          </p:cNvPr>
          <p:cNvSpPr txBox="1"/>
          <p:nvPr/>
        </p:nvSpPr>
        <p:spPr>
          <a:xfrm>
            <a:off x="5303912" y="3247881"/>
            <a:ext cx="3528392" cy="923330"/>
          </a:xfrm>
          <a:prstGeom prst="rect">
            <a:avLst/>
          </a:prstGeom>
          <a:noFill/>
        </p:spPr>
        <p:txBody>
          <a:bodyPr wrap="square" rtlCol="0">
            <a:spAutoFit/>
          </a:bodyPr>
          <a:lstStyle/>
          <a:p>
            <a:r>
              <a:rPr lang="sv-SE" u="sng">
                <a:latin typeface="+mn-lt"/>
              </a:rPr>
              <a:t>Examination</a:t>
            </a:r>
            <a:r>
              <a:rPr lang="sv-SE">
                <a:latin typeface="+mn-lt"/>
              </a:rPr>
              <a:t>:</a:t>
            </a:r>
          </a:p>
          <a:p>
            <a:r>
              <a:rPr lang="en-US">
                <a:latin typeface="+mn-lt"/>
              </a:rPr>
              <a:t>Here you sign up for the exam. You also see not signed up, passed</a:t>
            </a:r>
            <a:endParaRPr lang="sv-SE" dirty="0">
              <a:latin typeface="+mn-lt"/>
            </a:endParaRPr>
          </a:p>
        </p:txBody>
      </p:sp>
      <p:sp>
        <p:nvSpPr>
          <p:cNvPr id="14" name="textruta 13">
            <a:extLst>
              <a:ext uri="{FF2B5EF4-FFF2-40B4-BE49-F238E27FC236}">
                <a16:creationId xmlns:a16="http://schemas.microsoft.com/office/drawing/2014/main" id="{4DC3A762-12BF-43DE-BFA4-F1E230A6779D}"/>
              </a:ext>
            </a:extLst>
          </p:cNvPr>
          <p:cNvSpPr txBox="1"/>
          <p:nvPr/>
        </p:nvSpPr>
        <p:spPr>
          <a:xfrm>
            <a:off x="5319326" y="4274945"/>
            <a:ext cx="3729001" cy="1200329"/>
          </a:xfrm>
          <a:prstGeom prst="rect">
            <a:avLst/>
          </a:prstGeom>
          <a:noFill/>
        </p:spPr>
        <p:txBody>
          <a:bodyPr wrap="square" rtlCol="0">
            <a:spAutoFit/>
          </a:bodyPr>
          <a:lstStyle/>
          <a:p>
            <a:r>
              <a:rPr lang="sv-SE" u="sng" dirty="0">
                <a:latin typeface="+mn-lt"/>
              </a:rPr>
              <a:t>Change </a:t>
            </a:r>
            <a:r>
              <a:rPr lang="sv-SE" u="sng" dirty="0" err="1">
                <a:latin typeface="+mn-lt"/>
              </a:rPr>
              <a:t>university</a:t>
            </a:r>
            <a:r>
              <a:rPr lang="sv-SE" dirty="0">
                <a:latin typeface="+mn-lt"/>
              </a:rPr>
              <a:t>:</a:t>
            </a:r>
          </a:p>
          <a:p>
            <a:r>
              <a:rPr lang="en-US" dirty="0">
                <a:latin typeface="+mn-lt"/>
              </a:rPr>
              <a:t>To be able to see courses and grades on courses that you study at LNU, you must choose Linnaeus University</a:t>
            </a:r>
            <a:endParaRPr lang="sv-SE" dirty="0">
              <a:latin typeface="+mn-lt"/>
            </a:endParaRPr>
          </a:p>
        </p:txBody>
      </p:sp>
      <p:cxnSp>
        <p:nvCxnSpPr>
          <p:cNvPr id="15" name="Rak pilkoppling 14">
            <a:extLst>
              <a:ext uri="{FF2B5EF4-FFF2-40B4-BE49-F238E27FC236}">
                <a16:creationId xmlns:a16="http://schemas.microsoft.com/office/drawing/2014/main" id="{D877FC26-91A2-4D55-AADE-B0A1C3D1085C}"/>
              </a:ext>
            </a:extLst>
          </p:cNvPr>
          <p:cNvCxnSpPr/>
          <p:nvPr/>
        </p:nvCxnSpPr>
        <p:spPr bwMode="auto">
          <a:xfrm>
            <a:off x="7608168" y="2152120"/>
            <a:ext cx="2718998" cy="196760"/>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Rak pilkoppling 16">
            <a:extLst>
              <a:ext uri="{FF2B5EF4-FFF2-40B4-BE49-F238E27FC236}">
                <a16:creationId xmlns:a16="http://schemas.microsoft.com/office/drawing/2014/main" id="{ED171A4C-0EFF-4D87-B991-76FE04CA0B08}"/>
              </a:ext>
            </a:extLst>
          </p:cNvPr>
          <p:cNvCxnSpPr/>
          <p:nvPr/>
        </p:nvCxnSpPr>
        <p:spPr bwMode="auto">
          <a:xfrm flipV="1">
            <a:off x="6816080" y="2708920"/>
            <a:ext cx="3511086" cy="720080"/>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Rak pilkoppling 20">
            <a:extLst>
              <a:ext uri="{FF2B5EF4-FFF2-40B4-BE49-F238E27FC236}">
                <a16:creationId xmlns:a16="http://schemas.microsoft.com/office/drawing/2014/main" id="{0EA6D09F-827B-41E0-9F8A-0D3699E0ED4B}"/>
              </a:ext>
            </a:extLst>
          </p:cNvPr>
          <p:cNvCxnSpPr/>
          <p:nvPr/>
        </p:nvCxnSpPr>
        <p:spPr bwMode="auto">
          <a:xfrm flipV="1">
            <a:off x="7176120" y="4274945"/>
            <a:ext cx="3096344" cy="234177"/>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3422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at a table using a computer&#10;&#10;Description automatically generated with medium confidence">
            <a:extLst>
              <a:ext uri="{FF2B5EF4-FFF2-40B4-BE49-F238E27FC236}">
                <a16:creationId xmlns:a16="http://schemas.microsoft.com/office/drawing/2014/main" id="{0EF0439C-B83B-54FD-EE6E-1E3B49A77C1E}"/>
              </a:ext>
            </a:extLst>
          </p:cNvPr>
          <p:cNvPicPr>
            <a:picLocks noChangeAspect="1"/>
          </p:cNvPicPr>
          <p:nvPr/>
        </p:nvPicPr>
        <p:blipFill rotWithShape="1">
          <a:blip r:embed="rId2"/>
          <a:srcRect t="7298" b="7088"/>
          <a:stretch/>
        </p:blipFill>
        <p:spPr>
          <a:xfrm>
            <a:off x="0" y="144"/>
            <a:ext cx="12192000" cy="6873982"/>
          </a:xfrm>
          <a:prstGeom prst="rect">
            <a:avLst/>
          </a:prstGeom>
        </p:spPr>
      </p:pic>
      <p:sp>
        <p:nvSpPr>
          <p:cNvPr id="5" name="Rectangle 4">
            <a:extLst>
              <a:ext uri="{FF2B5EF4-FFF2-40B4-BE49-F238E27FC236}">
                <a16:creationId xmlns:a16="http://schemas.microsoft.com/office/drawing/2014/main" id="{89595F8F-A014-43E9-BD1E-9FEDDFA72FF5}"/>
              </a:ext>
            </a:extLst>
          </p:cNvPr>
          <p:cNvSpPr/>
          <p:nvPr/>
        </p:nvSpPr>
        <p:spPr>
          <a:xfrm>
            <a:off x="4304412" y="1612228"/>
            <a:ext cx="7113183" cy="3633543"/>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Box 5">
            <a:extLst>
              <a:ext uri="{FF2B5EF4-FFF2-40B4-BE49-F238E27FC236}">
                <a16:creationId xmlns:a16="http://schemas.microsoft.com/office/drawing/2014/main" id="{BF9E966B-D9C9-4D3C-A1E5-D8AA58D3A46B}"/>
              </a:ext>
            </a:extLst>
          </p:cNvPr>
          <p:cNvSpPr txBox="1"/>
          <p:nvPr/>
        </p:nvSpPr>
        <p:spPr>
          <a:xfrm>
            <a:off x="4501999" y="2587440"/>
            <a:ext cx="6718007" cy="2308324"/>
          </a:xfrm>
          <a:prstGeom prst="rect">
            <a:avLst/>
          </a:prstGeom>
          <a:noFill/>
        </p:spPr>
        <p:txBody>
          <a:bodyPr wrap="square" rtlCol="0">
            <a:spAutoFit/>
          </a:bodyPr>
          <a:lstStyle/>
          <a:p>
            <a:r>
              <a:rPr lang="sv-SE" dirty="0"/>
              <a:t>To </a:t>
            </a:r>
            <a:r>
              <a:rPr lang="sv-SE" dirty="0" err="1"/>
              <a:t>ensure</a:t>
            </a:r>
            <a:r>
              <a:rPr lang="sv-SE" dirty="0"/>
              <a:t> </a:t>
            </a:r>
            <a:r>
              <a:rPr lang="sv-SE" dirty="0" err="1"/>
              <a:t>you</a:t>
            </a:r>
            <a:r>
              <a:rPr lang="sv-SE" dirty="0"/>
              <a:t> do not miss </a:t>
            </a:r>
            <a:r>
              <a:rPr lang="sv-SE" dirty="0" err="1"/>
              <a:t>out</a:t>
            </a:r>
            <a:r>
              <a:rPr lang="sv-SE" dirty="0"/>
              <a:t> on </a:t>
            </a:r>
            <a:r>
              <a:rPr lang="sv-SE" dirty="0" err="1"/>
              <a:t>important</a:t>
            </a:r>
            <a:r>
              <a:rPr lang="sv-SE" dirty="0"/>
              <a:t> information </a:t>
            </a:r>
            <a:r>
              <a:rPr lang="sv-SE" dirty="0" err="1"/>
              <a:t>regarding</a:t>
            </a:r>
            <a:r>
              <a:rPr lang="sv-SE" dirty="0"/>
              <a:t> </a:t>
            </a:r>
            <a:r>
              <a:rPr lang="sv-SE" dirty="0" err="1"/>
              <a:t>your</a:t>
            </a:r>
            <a:r>
              <a:rPr lang="sv-SE" dirty="0"/>
              <a:t> studies </a:t>
            </a:r>
            <a:r>
              <a:rPr lang="sv-SE" dirty="0" err="1"/>
              <a:t>we</a:t>
            </a:r>
            <a:r>
              <a:rPr lang="sv-SE" dirty="0"/>
              <a:t> </a:t>
            </a:r>
            <a:r>
              <a:rPr lang="sv-SE" dirty="0" err="1"/>
              <a:t>advise</a:t>
            </a:r>
            <a:r>
              <a:rPr lang="sv-SE" dirty="0"/>
              <a:t> </a:t>
            </a:r>
            <a:r>
              <a:rPr lang="sv-SE" dirty="0" err="1"/>
              <a:t>you</a:t>
            </a:r>
            <a:r>
              <a:rPr lang="sv-SE" dirty="0"/>
              <a:t> to </a:t>
            </a:r>
            <a:r>
              <a:rPr lang="sv-SE" dirty="0" err="1"/>
              <a:t>connect</a:t>
            </a:r>
            <a:r>
              <a:rPr lang="sv-SE" dirty="0"/>
              <a:t> </a:t>
            </a:r>
            <a:r>
              <a:rPr lang="sv-SE" dirty="0" err="1"/>
              <a:t>your</a:t>
            </a:r>
            <a:r>
              <a:rPr lang="sv-SE" dirty="0"/>
              <a:t> </a:t>
            </a:r>
            <a:r>
              <a:rPr lang="sv-SE" dirty="0" err="1"/>
              <a:t>current</a:t>
            </a:r>
            <a:r>
              <a:rPr lang="sv-SE" dirty="0"/>
              <a:t> email to </a:t>
            </a:r>
            <a:r>
              <a:rPr lang="sv-SE" dirty="0" err="1"/>
              <a:t>your</a:t>
            </a:r>
            <a:r>
              <a:rPr lang="sv-SE" dirty="0"/>
              <a:t> student </a:t>
            </a:r>
            <a:r>
              <a:rPr lang="sv-SE" dirty="0" err="1"/>
              <a:t>account</a:t>
            </a:r>
            <a:r>
              <a:rPr lang="sv-SE" dirty="0"/>
              <a:t>.  </a:t>
            </a:r>
          </a:p>
          <a:p>
            <a:endParaRPr lang="sv-SE" dirty="0"/>
          </a:p>
          <a:p>
            <a:r>
              <a:rPr lang="sv-SE" dirty="0" err="1"/>
              <a:t>You</a:t>
            </a:r>
            <a:r>
              <a:rPr lang="sv-SE" dirty="0"/>
              <a:t> </a:t>
            </a:r>
            <a:r>
              <a:rPr lang="sv-SE" dirty="0" err="1"/>
              <a:t>can</a:t>
            </a:r>
            <a:r>
              <a:rPr lang="sv-SE" dirty="0"/>
              <a:t> </a:t>
            </a:r>
            <a:r>
              <a:rPr lang="sv-SE" dirty="0" err="1"/>
              <a:t>change</a:t>
            </a:r>
            <a:r>
              <a:rPr lang="sv-SE" dirty="0"/>
              <a:t> </a:t>
            </a:r>
            <a:r>
              <a:rPr lang="sv-SE" dirty="0" err="1"/>
              <a:t>this</a:t>
            </a:r>
            <a:r>
              <a:rPr lang="sv-SE" dirty="0"/>
              <a:t> </a:t>
            </a:r>
            <a:r>
              <a:rPr lang="sv-SE" dirty="0" err="1"/>
              <a:t>setting</a:t>
            </a:r>
            <a:r>
              <a:rPr lang="sv-SE" dirty="0"/>
              <a:t> via </a:t>
            </a:r>
            <a:r>
              <a:rPr lang="sv-SE" dirty="0" err="1"/>
              <a:t>your</a:t>
            </a:r>
            <a:r>
              <a:rPr lang="sv-SE" dirty="0"/>
              <a:t> student </a:t>
            </a:r>
            <a:r>
              <a:rPr lang="sv-SE" dirty="0" err="1"/>
              <a:t>account</a:t>
            </a:r>
            <a:r>
              <a:rPr lang="sv-SE" dirty="0"/>
              <a:t> at Lnu.se/student/</a:t>
            </a:r>
            <a:r>
              <a:rPr lang="sv-SE" dirty="0" err="1"/>
              <a:t>mypages</a:t>
            </a:r>
            <a:r>
              <a:rPr lang="sv-SE" dirty="0"/>
              <a:t> in ’My Ladok’ under ’My pages’. </a:t>
            </a:r>
          </a:p>
          <a:p>
            <a:endParaRPr lang="sv-SE" dirty="0"/>
          </a:p>
          <a:p>
            <a:r>
              <a:rPr lang="sv-SE" dirty="0" err="1"/>
              <a:t>More</a:t>
            </a:r>
            <a:r>
              <a:rPr lang="sv-SE" dirty="0"/>
              <a:t> information </a:t>
            </a:r>
            <a:r>
              <a:rPr lang="sv-SE" dirty="0" err="1"/>
              <a:t>can</a:t>
            </a:r>
            <a:r>
              <a:rPr lang="sv-SE" dirty="0"/>
              <a:t> be </a:t>
            </a:r>
            <a:r>
              <a:rPr lang="sv-SE" dirty="0" err="1"/>
              <a:t>found</a:t>
            </a:r>
            <a:r>
              <a:rPr lang="sv-SE" dirty="0"/>
              <a:t> at </a:t>
            </a:r>
            <a:r>
              <a:rPr lang="sv-SE" dirty="0" err="1"/>
              <a:t>IT-support</a:t>
            </a:r>
            <a:r>
              <a:rPr lang="sv-SE" dirty="0"/>
              <a:t> for students.</a:t>
            </a:r>
          </a:p>
        </p:txBody>
      </p:sp>
      <p:sp>
        <p:nvSpPr>
          <p:cNvPr id="7" name="TextBox 6">
            <a:extLst>
              <a:ext uri="{FF2B5EF4-FFF2-40B4-BE49-F238E27FC236}">
                <a16:creationId xmlns:a16="http://schemas.microsoft.com/office/drawing/2014/main" id="{66E48E2F-A76B-48B5-9B8D-F7B7FFB2F627}"/>
              </a:ext>
            </a:extLst>
          </p:cNvPr>
          <p:cNvSpPr txBox="1"/>
          <p:nvPr/>
        </p:nvSpPr>
        <p:spPr>
          <a:xfrm>
            <a:off x="4426687" y="1884391"/>
            <a:ext cx="7612912" cy="430887"/>
          </a:xfrm>
          <a:prstGeom prst="rect">
            <a:avLst/>
          </a:prstGeom>
          <a:noFill/>
        </p:spPr>
        <p:txBody>
          <a:bodyPr wrap="square" rtlCol="0">
            <a:spAutoFit/>
          </a:bodyPr>
          <a:lstStyle/>
          <a:p>
            <a:r>
              <a:rPr lang="sv-SE" sz="2200" dirty="0"/>
              <a:t> </a:t>
            </a:r>
            <a:r>
              <a:rPr lang="sv-SE" sz="2200" dirty="0" err="1"/>
              <a:t>Connect</a:t>
            </a:r>
            <a:r>
              <a:rPr lang="sv-SE" sz="2200" dirty="0"/>
              <a:t> </a:t>
            </a:r>
            <a:r>
              <a:rPr lang="sv-SE" sz="2200" dirty="0" err="1"/>
              <a:t>your</a:t>
            </a:r>
            <a:r>
              <a:rPr lang="sv-SE" sz="2200" dirty="0"/>
              <a:t> </a:t>
            </a:r>
            <a:r>
              <a:rPr lang="sv-SE" sz="2200" dirty="0" err="1"/>
              <a:t>current</a:t>
            </a:r>
            <a:r>
              <a:rPr lang="sv-SE" sz="2200" dirty="0"/>
              <a:t> email and </a:t>
            </a:r>
            <a:r>
              <a:rPr lang="sv-SE" sz="2200" dirty="0" err="1"/>
              <a:t>stay</a:t>
            </a:r>
            <a:r>
              <a:rPr lang="sv-SE" sz="2200" dirty="0"/>
              <a:t> </a:t>
            </a:r>
            <a:r>
              <a:rPr lang="sv-SE" sz="2200" dirty="0" err="1"/>
              <a:t>updated</a:t>
            </a:r>
            <a:endParaRPr lang="sv-SE" sz="2200" dirty="0"/>
          </a:p>
        </p:txBody>
      </p:sp>
    </p:spTree>
    <p:extLst>
      <p:ext uri="{BB962C8B-B14F-4D97-AF65-F5344CB8AC3E}">
        <p14:creationId xmlns:p14="http://schemas.microsoft.com/office/powerpoint/2010/main" val="267084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2"/>
          <p:cNvSpPr>
            <a:spLocks noGrp="1"/>
          </p:cNvSpPr>
          <p:nvPr>
            <p:ph type="title"/>
          </p:nvPr>
        </p:nvSpPr>
        <p:spPr>
          <a:xfrm>
            <a:off x="983432" y="360041"/>
            <a:ext cx="10009112" cy="476672"/>
          </a:xfrm>
        </p:spPr>
        <p:txBody>
          <a:bodyPr>
            <a:normAutofit/>
          </a:bodyPr>
          <a:lstStyle/>
          <a:p>
            <a:pPr algn="ctr"/>
            <a:r>
              <a:rPr lang="sv-SE" sz="2200" dirty="0" err="1"/>
              <a:t>Timetable</a:t>
            </a:r>
            <a:endParaRPr lang="sv-SE" sz="2200" dirty="0"/>
          </a:p>
        </p:txBody>
      </p:sp>
      <p:sp>
        <p:nvSpPr>
          <p:cNvPr id="7" name="Rectangle 5"/>
          <p:cNvSpPr/>
          <p:nvPr/>
        </p:nvSpPr>
        <p:spPr bwMode="auto">
          <a:xfrm>
            <a:off x="2063552" y="836713"/>
            <a:ext cx="8496944" cy="936104"/>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ubrik 2"/>
          <p:cNvSpPr txBox="1">
            <a:spLocks/>
          </p:cNvSpPr>
          <p:nvPr/>
        </p:nvSpPr>
        <p:spPr bwMode="auto">
          <a:xfrm>
            <a:off x="1781165" y="926869"/>
            <a:ext cx="8413644" cy="4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pPr algn="ctr"/>
            <a:r>
              <a:rPr lang="sv-SE" sz="1800" kern="0" dirty="0" err="1"/>
              <a:t>Once</a:t>
            </a:r>
            <a:r>
              <a:rPr lang="sv-SE" sz="1800" kern="0" dirty="0"/>
              <a:t> a </a:t>
            </a:r>
            <a:r>
              <a:rPr lang="sv-SE" sz="1800" kern="0" dirty="0" err="1"/>
              <a:t>timetable</a:t>
            </a:r>
            <a:r>
              <a:rPr lang="sv-SE" sz="1800" kern="0" dirty="0"/>
              <a:t> is </a:t>
            </a:r>
            <a:r>
              <a:rPr lang="sv-SE" sz="1800" kern="0" dirty="0" err="1"/>
              <a:t>published</a:t>
            </a:r>
            <a:r>
              <a:rPr lang="sv-SE" sz="1800" kern="0" dirty="0"/>
              <a:t>, </a:t>
            </a:r>
            <a:r>
              <a:rPr lang="sv-SE" sz="1800" kern="0" dirty="0" err="1"/>
              <a:t>you</a:t>
            </a:r>
            <a:r>
              <a:rPr lang="sv-SE" sz="1800" kern="0" dirty="0"/>
              <a:t> </a:t>
            </a:r>
            <a:r>
              <a:rPr lang="sv-SE" sz="1800" kern="0" dirty="0" err="1"/>
              <a:t>can</a:t>
            </a:r>
            <a:r>
              <a:rPr lang="sv-SE" sz="1800" kern="0" dirty="0"/>
              <a:t> </a:t>
            </a:r>
            <a:r>
              <a:rPr lang="sv-SE" sz="1800" kern="0" dirty="0" err="1"/>
              <a:t>find</a:t>
            </a:r>
            <a:r>
              <a:rPr lang="sv-SE" sz="1800" kern="0" dirty="0"/>
              <a:t> it </a:t>
            </a:r>
            <a:r>
              <a:rPr lang="sv-SE" sz="1800" kern="0" dirty="0">
                <a:hlinkClick r:id="rId3"/>
              </a:rPr>
              <a:t>via TimeEdit</a:t>
            </a:r>
            <a:endParaRPr lang="sv-SE" sz="1800" kern="0" dirty="0"/>
          </a:p>
          <a:p>
            <a:endParaRPr lang="sv-SE" sz="1800" kern="0" dirty="0"/>
          </a:p>
        </p:txBody>
      </p:sp>
      <p:pic>
        <p:nvPicPr>
          <p:cNvPr id="2" name="Picture 1"/>
          <p:cNvPicPr>
            <a:picLocks noChangeAspect="1"/>
          </p:cNvPicPr>
          <p:nvPr/>
        </p:nvPicPr>
        <p:blipFill>
          <a:blip r:embed="rId4"/>
          <a:stretch>
            <a:fillRect/>
          </a:stretch>
        </p:blipFill>
        <p:spPr>
          <a:xfrm>
            <a:off x="1847527" y="1522071"/>
            <a:ext cx="8280920" cy="4503345"/>
          </a:xfrm>
          <a:prstGeom prst="rect">
            <a:avLst/>
          </a:prstGeom>
        </p:spPr>
      </p:pic>
    </p:spTree>
    <p:extLst>
      <p:ext uri="{BB962C8B-B14F-4D97-AF65-F5344CB8AC3E}">
        <p14:creationId xmlns:p14="http://schemas.microsoft.com/office/powerpoint/2010/main" val="259713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cstate="screen">
            <a:extLst>
              <a:ext uri="{28A0092B-C50C-407E-A947-70E740481C1C}">
                <a14:useLocalDpi xmlns:a14="http://schemas.microsoft.com/office/drawing/2010/main"/>
              </a:ext>
            </a:extLst>
          </a:blip>
          <a:srcRect l="2265" t="-401" r="8316" b="16401"/>
          <a:stretch/>
        </p:blipFill>
        <p:spPr>
          <a:xfrm>
            <a:off x="1271464" y="188640"/>
            <a:ext cx="9577064" cy="5760640"/>
          </a:xfrm>
          <a:prstGeom prst="rect">
            <a:avLst/>
          </a:prstGeom>
        </p:spPr>
      </p:pic>
      <p:sp>
        <p:nvSpPr>
          <p:cNvPr id="5" name="textruta 4"/>
          <p:cNvSpPr txBox="1"/>
          <p:nvPr/>
        </p:nvSpPr>
        <p:spPr>
          <a:xfrm>
            <a:off x="9984432" y="332656"/>
            <a:ext cx="1872208" cy="338554"/>
          </a:xfrm>
          <a:prstGeom prst="rect">
            <a:avLst/>
          </a:prstGeom>
          <a:noFill/>
        </p:spPr>
        <p:txBody>
          <a:bodyPr wrap="square" rtlCol="0">
            <a:spAutoFit/>
          </a:bodyPr>
          <a:lstStyle/>
          <a:p>
            <a:r>
              <a:rPr lang="sv-SE" sz="1600" u="sng" dirty="0">
                <a:latin typeface="+mj-lt"/>
                <a:hlinkClick r:id="rId4"/>
              </a:rPr>
              <a:t>salstentamen.lnu.se</a:t>
            </a:r>
            <a:endParaRPr lang="sv-SE" sz="1600" dirty="0">
              <a:latin typeface="+mj-lt"/>
            </a:endParaRPr>
          </a:p>
        </p:txBody>
      </p:sp>
      <p:sp>
        <p:nvSpPr>
          <p:cNvPr id="6" name="Rektangel 5"/>
          <p:cNvSpPr/>
          <p:nvPr/>
        </p:nvSpPr>
        <p:spPr bwMode="auto">
          <a:xfrm>
            <a:off x="1400025" y="1412776"/>
            <a:ext cx="3111799" cy="648072"/>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7" name="Rektangel 6"/>
          <p:cNvSpPr/>
          <p:nvPr/>
        </p:nvSpPr>
        <p:spPr bwMode="auto">
          <a:xfrm>
            <a:off x="6168008" y="1484784"/>
            <a:ext cx="1584176" cy="576064"/>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8" name="Rektangel 7"/>
          <p:cNvSpPr/>
          <p:nvPr/>
        </p:nvSpPr>
        <p:spPr bwMode="auto">
          <a:xfrm>
            <a:off x="9336361" y="2420888"/>
            <a:ext cx="1512168" cy="360040"/>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6387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bwMode="auto">
          <a:xfrm>
            <a:off x="623392" y="1599497"/>
            <a:ext cx="4723308" cy="1944216"/>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pic>
        <p:nvPicPr>
          <p:cNvPr id="3" name="Picture 2">
            <a:extLst>
              <a:ext uri="{FF2B5EF4-FFF2-40B4-BE49-F238E27FC236}">
                <a16:creationId xmlns:a16="http://schemas.microsoft.com/office/drawing/2014/main" id="{CDE4FC02-5FD8-DF91-C9F3-B6785BEF673A}"/>
              </a:ext>
            </a:extLst>
          </p:cNvPr>
          <p:cNvPicPr>
            <a:picLocks noChangeAspect="1"/>
          </p:cNvPicPr>
          <p:nvPr/>
        </p:nvPicPr>
        <p:blipFill>
          <a:blip r:embed="rId3"/>
          <a:stretch>
            <a:fillRect/>
          </a:stretch>
        </p:blipFill>
        <p:spPr>
          <a:xfrm>
            <a:off x="0" y="-1"/>
            <a:ext cx="12192000" cy="6107723"/>
          </a:xfrm>
          <a:prstGeom prst="rect">
            <a:avLst/>
          </a:prstGeom>
        </p:spPr>
      </p:pic>
      <p:sp>
        <p:nvSpPr>
          <p:cNvPr id="7" name="textruta 6"/>
          <p:cNvSpPr txBox="1"/>
          <p:nvPr/>
        </p:nvSpPr>
        <p:spPr>
          <a:xfrm>
            <a:off x="2985046" y="2355021"/>
            <a:ext cx="4608512" cy="1631216"/>
          </a:xfrm>
          <a:prstGeom prst="rect">
            <a:avLst/>
          </a:prstGeom>
          <a:solidFill>
            <a:schemeClr val="bg1"/>
          </a:solidFill>
        </p:spPr>
        <p:txBody>
          <a:bodyPr wrap="square" rtlCol="0">
            <a:spAutoFit/>
          </a:bodyPr>
          <a:lstStyle/>
          <a:p>
            <a:pPr algn="ctr"/>
            <a:r>
              <a:rPr lang="sv-SE" sz="2000" dirty="0">
                <a:latin typeface="+mn-lt"/>
              </a:rPr>
              <a:t>The </a:t>
            </a:r>
            <a:r>
              <a:rPr lang="sv-SE" sz="2000" dirty="0" err="1">
                <a:latin typeface="+mn-lt"/>
              </a:rPr>
              <a:t>learning</a:t>
            </a:r>
            <a:r>
              <a:rPr lang="sv-SE" sz="2000" dirty="0">
                <a:latin typeface="+mn-lt"/>
              </a:rPr>
              <a:t> </a:t>
            </a:r>
            <a:r>
              <a:rPr lang="sv-SE" sz="2000" dirty="0" err="1">
                <a:latin typeface="+mn-lt"/>
              </a:rPr>
              <a:t>platform</a:t>
            </a:r>
            <a:r>
              <a:rPr lang="sv-SE" sz="2000" dirty="0">
                <a:latin typeface="+mn-lt"/>
              </a:rPr>
              <a:t> </a:t>
            </a:r>
            <a:r>
              <a:rPr lang="sv-SE" sz="2000" dirty="0" err="1">
                <a:latin typeface="+mn-lt"/>
              </a:rPr>
              <a:t>Moodle</a:t>
            </a:r>
            <a:endParaRPr lang="sv-SE" sz="2000" dirty="0">
              <a:latin typeface="+mn-lt"/>
            </a:endParaRPr>
          </a:p>
          <a:p>
            <a:endParaRPr lang="sv-SE" sz="1600" dirty="0">
              <a:latin typeface="+mn-lt"/>
            </a:endParaRPr>
          </a:p>
          <a:p>
            <a:pPr algn="ctr"/>
            <a:r>
              <a:rPr lang="sv-SE" sz="1600" dirty="0">
                <a:latin typeface="+mn-lt"/>
                <a:hlinkClick r:id="rId4"/>
              </a:rPr>
              <a:t>Programme </a:t>
            </a:r>
            <a:r>
              <a:rPr lang="sv-SE" sz="1600" dirty="0" err="1">
                <a:latin typeface="+mn-lt"/>
                <a:hlinkClick r:id="rId4"/>
              </a:rPr>
              <a:t>room</a:t>
            </a:r>
            <a:endParaRPr lang="sv-SE" sz="1600" dirty="0"/>
          </a:p>
          <a:p>
            <a:pPr algn="ctr"/>
            <a:r>
              <a:rPr lang="sv-SE" sz="1600" dirty="0">
                <a:latin typeface="+mn-lt"/>
                <a:hlinkClick r:id="rId5"/>
              </a:rPr>
              <a:t>Course </a:t>
            </a:r>
            <a:r>
              <a:rPr lang="sv-SE" sz="1600" dirty="0" err="1">
                <a:latin typeface="+mn-lt"/>
                <a:hlinkClick r:id="rId5"/>
              </a:rPr>
              <a:t>room</a:t>
            </a:r>
            <a:endParaRPr lang="sv-SE" sz="1600" dirty="0"/>
          </a:p>
          <a:p>
            <a:pPr algn="ctr"/>
            <a:r>
              <a:rPr lang="sv-SE" sz="1600" dirty="0">
                <a:latin typeface="+mn-lt"/>
                <a:hlinkClick r:id="rId6"/>
              </a:rPr>
              <a:t>Information from the </a:t>
            </a:r>
            <a:r>
              <a:rPr lang="sv-SE" sz="1600" dirty="0" err="1">
                <a:latin typeface="+mn-lt"/>
                <a:hlinkClick r:id="rId6"/>
              </a:rPr>
              <a:t>School</a:t>
            </a:r>
            <a:r>
              <a:rPr lang="sv-SE" sz="1600" dirty="0">
                <a:latin typeface="+mn-lt"/>
                <a:hlinkClick r:id="rId6"/>
              </a:rPr>
              <a:t> </a:t>
            </a:r>
            <a:r>
              <a:rPr lang="sv-SE" sz="1600" dirty="0" err="1">
                <a:latin typeface="+mn-lt"/>
                <a:hlinkClick r:id="rId6"/>
              </a:rPr>
              <a:t>of</a:t>
            </a:r>
            <a:r>
              <a:rPr lang="sv-SE" sz="1600" dirty="0">
                <a:latin typeface="+mn-lt"/>
                <a:hlinkClick r:id="rId6"/>
              </a:rPr>
              <a:t> Business and </a:t>
            </a:r>
            <a:r>
              <a:rPr lang="sv-SE" sz="1600" dirty="0" err="1">
                <a:latin typeface="+mn-lt"/>
                <a:hlinkClick r:id="rId6"/>
              </a:rPr>
              <a:t>Economics</a:t>
            </a:r>
            <a:endParaRPr lang="sv-SE" sz="1600" dirty="0">
              <a:latin typeface="+mn-lt"/>
            </a:endParaRPr>
          </a:p>
        </p:txBody>
      </p:sp>
    </p:spTree>
    <p:extLst>
      <p:ext uri="{BB962C8B-B14F-4D97-AF65-F5344CB8AC3E}">
        <p14:creationId xmlns:p14="http://schemas.microsoft.com/office/powerpoint/2010/main" val="20329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o women sitting on a bench&#10;&#10;Description automatically generated with medium confidence">
            <a:extLst>
              <a:ext uri="{FF2B5EF4-FFF2-40B4-BE49-F238E27FC236}">
                <a16:creationId xmlns:a16="http://schemas.microsoft.com/office/drawing/2014/main" id="{5E5C9177-7BFF-BA86-D759-59AD24DE75CF}"/>
              </a:ext>
            </a:extLst>
          </p:cNvPr>
          <p:cNvPicPr>
            <a:picLocks noChangeAspect="1"/>
          </p:cNvPicPr>
          <p:nvPr/>
        </p:nvPicPr>
        <p:blipFill rotWithShape="1">
          <a:blip r:embed="rId3"/>
          <a:srcRect t="18431" b="5965"/>
          <a:stretch/>
        </p:blipFill>
        <p:spPr>
          <a:xfrm flipH="1">
            <a:off x="0" y="0"/>
            <a:ext cx="12192000" cy="6309320"/>
          </a:xfrm>
          <a:prstGeom prst="rect">
            <a:avLst/>
          </a:prstGeom>
        </p:spPr>
      </p:pic>
      <p:sp>
        <p:nvSpPr>
          <p:cNvPr id="3" name="Rectangle 2"/>
          <p:cNvSpPr/>
          <p:nvPr/>
        </p:nvSpPr>
        <p:spPr bwMode="auto">
          <a:xfrm>
            <a:off x="5432702" y="548679"/>
            <a:ext cx="6048672" cy="3896321"/>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158722" name="Rectangle 2"/>
          <p:cNvSpPr>
            <a:spLocks noGrp="1" noChangeArrowheads="1"/>
          </p:cNvSpPr>
          <p:nvPr>
            <p:ph type="title"/>
          </p:nvPr>
        </p:nvSpPr>
        <p:spPr>
          <a:xfrm>
            <a:off x="5635561" y="548680"/>
            <a:ext cx="5817422" cy="869404"/>
          </a:xfrm>
        </p:spPr>
        <p:txBody>
          <a:bodyPr>
            <a:normAutofit/>
          </a:bodyPr>
          <a:lstStyle/>
          <a:p>
            <a:pPr>
              <a:defRPr/>
            </a:pPr>
            <a:r>
              <a:rPr lang="sv-SE" sz="2200" dirty="0">
                <a:hlinkClick r:id="rId4"/>
              </a:rPr>
              <a:t>Course and </a:t>
            </a:r>
            <a:r>
              <a:rPr lang="sv-SE" sz="2200" dirty="0" err="1">
                <a:hlinkClick r:id="rId4"/>
              </a:rPr>
              <a:t>programme</a:t>
            </a:r>
            <a:r>
              <a:rPr lang="sv-SE" sz="2200" dirty="0">
                <a:hlinkClick r:id="rId4"/>
              </a:rPr>
              <a:t> </a:t>
            </a:r>
            <a:r>
              <a:rPr lang="sv-SE" sz="2200" dirty="0" err="1">
                <a:hlinkClick r:id="rId4"/>
              </a:rPr>
              <a:t>syllabus</a:t>
            </a:r>
            <a:endParaRPr lang="sv-SE" sz="2200" dirty="0">
              <a:latin typeface="+mn-lt"/>
            </a:endParaRPr>
          </a:p>
        </p:txBody>
      </p:sp>
      <p:sp>
        <p:nvSpPr>
          <p:cNvPr id="158723" name="Rectangle 3"/>
          <p:cNvSpPr>
            <a:spLocks noGrp="1" noChangeArrowheads="1"/>
          </p:cNvSpPr>
          <p:nvPr>
            <p:ph idx="1"/>
          </p:nvPr>
        </p:nvSpPr>
        <p:spPr>
          <a:xfrm>
            <a:off x="5663952" y="1403646"/>
            <a:ext cx="5760640" cy="2529410"/>
          </a:xfrm>
        </p:spPr>
        <p:txBody>
          <a:bodyPr/>
          <a:lstStyle/>
          <a:p>
            <a:pPr marL="0" indent="0">
              <a:buNone/>
              <a:defRPr/>
            </a:pPr>
            <a:r>
              <a:rPr lang="sv-SE" sz="1800" dirty="0"/>
              <a:t>The </a:t>
            </a:r>
            <a:r>
              <a:rPr lang="sv-SE" sz="1800" dirty="0" err="1"/>
              <a:t>programme</a:t>
            </a:r>
            <a:r>
              <a:rPr lang="sv-SE" sz="1800" dirty="0"/>
              <a:t> </a:t>
            </a:r>
            <a:r>
              <a:rPr lang="sv-SE" sz="1800" dirty="0" err="1"/>
              <a:t>syllabus</a:t>
            </a:r>
            <a:r>
              <a:rPr lang="sv-SE" sz="1800" dirty="0"/>
              <a:t> </a:t>
            </a:r>
            <a:r>
              <a:rPr lang="sv-SE" sz="1800" dirty="0" err="1"/>
              <a:t>governs</a:t>
            </a:r>
            <a:r>
              <a:rPr lang="sv-SE" sz="1800" dirty="0"/>
              <a:t> a </a:t>
            </a:r>
            <a:r>
              <a:rPr lang="sv-SE" sz="1800" dirty="0" err="1"/>
              <a:t>programme’s</a:t>
            </a:r>
            <a:r>
              <a:rPr lang="sv-SE" sz="1800" dirty="0"/>
              <a:t> </a:t>
            </a:r>
            <a:r>
              <a:rPr lang="sv-SE" sz="1800" dirty="0" err="1"/>
              <a:t>objectives</a:t>
            </a:r>
            <a:r>
              <a:rPr lang="sv-SE" sz="1800" dirty="0"/>
              <a:t>, </a:t>
            </a:r>
            <a:r>
              <a:rPr lang="sv-SE" sz="1800" dirty="0" err="1"/>
              <a:t>structure</a:t>
            </a:r>
            <a:r>
              <a:rPr lang="sv-SE" sz="1800" dirty="0"/>
              <a:t>, </a:t>
            </a:r>
            <a:r>
              <a:rPr lang="sv-SE" sz="1800" dirty="0" err="1"/>
              <a:t>content</a:t>
            </a:r>
            <a:r>
              <a:rPr lang="sv-SE" sz="1800" dirty="0"/>
              <a:t> and </a:t>
            </a:r>
            <a:r>
              <a:rPr lang="sv-SE" sz="1800" dirty="0" err="1"/>
              <a:t>degree</a:t>
            </a:r>
            <a:r>
              <a:rPr lang="sv-SE" sz="1800" dirty="0"/>
              <a:t>.</a:t>
            </a:r>
            <a:br>
              <a:rPr lang="sv-SE" sz="1800" dirty="0"/>
            </a:br>
            <a:br>
              <a:rPr lang="sv-SE" sz="1800" dirty="0"/>
            </a:br>
            <a:r>
              <a:rPr lang="en-US" sz="1800" dirty="0"/>
              <a:t>The course syllabus governs the learning objectives, content, examination, literature etc. of the respective course. It always specifies what prerequisites must be met to be eligible to register and take the course.</a:t>
            </a:r>
          </a:p>
          <a:p>
            <a:pPr marL="0" indent="0">
              <a:buNone/>
              <a:defRPr/>
            </a:pPr>
            <a:br>
              <a:rPr lang="sv-SE" sz="1800" dirty="0"/>
            </a:br>
            <a:r>
              <a:rPr lang="en-US" sz="1800" dirty="0"/>
              <a:t>Always read through the course syllabus prior to each new course.</a:t>
            </a:r>
          </a:p>
          <a:p>
            <a:pPr marL="0" indent="0">
              <a:defRPr/>
            </a:pPr>
            <a:endParaRPr lang="sv-SE" sz="2200" dirty="0"/>
          </a:p>
        </p:txBody>
      </p:sp>
    </p:spTree>
    <p:extLst>
      <p:ext uri="{BB962C8B-B14F-4D97-AF65-F5344CB8AC3E}">
        <p14:creationId xmlns:p14="http://schemas.microsoft.com/office/powerpoint/2010/main" val="391713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Linnéuniversitetet">
      <a:dk1>
        <a:sysClr val="windowText" lastClr="000000"/>
      </a:dk1>
      <a:lt1>
        <a:sysClr val="window" lastClr="FFFFFF"/>
      </a:lt1>
      <a:dk2>
        <a:srgbClr val="333333"/>
      </a:dk2>
      <a:lt2>
        <a:srgbClr val="E0DED8"/>
      </a:lt2>
      <a:accent1>
        <a:srgbClr val="FFE000"/>
      </a:accent1>
      <a:accent2>
        <a:srgbClr val="F142BF"/>
      </a:accent2>
      <a:accent3>
        <a:srgbClr val="4CC010"/>
      </a:accent3>
      <a:accent4>
        <a:srgbClr val="B281FE"/>
      </a:accent4>
      <a:accent5>
        <a:srgbClr val="56C5FF"/>
      </a:accent5>
      <a:accent6>
        <a:srgbClr val="FF963E"/>
      </a:accent6>
      <a:hlink>
        <a:srgbClr val="0563C1"/>
      </a:hlink>
      <a:folHlink>
        <a:srgbClr val="954F72"/>
      </a:folHlink>
    </a:clrScheme>
    <a:fontScheme name="Linnéuniversitetet">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lnu-v220322.potx" id="{A13423DE-1232-46A4-BB02-E5B721966070}" vid="{358788E1-4EBA-4DB4-B489-AE6A3A41EF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en-lnu-v220322</Template>
  <TotalTime>267</TotalTime>
  <Words>3419</Words>
  <Application>Microsoft Office PowerPoint</Application>
  <PresentationFormat>Bredbild</PresentationFormat>
  <Paragraphs>428</Paragraphs>
  <Slides>27</Slides>
  <Notes>24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27</vt:i4>
      </vt:variant>
    </vt:vector>
  </HeadingPairs>
  <TitlesOfParts>
    <vt:vector size="35" baseType="lpstr">
      <vt:lpstr>ＭＳ Ｐゴシック</vt:lpstr>
      <vt:lpstr>Arial</vt:lpstr>
      <vt:lpstr>Calibri</vt:lpstr>
      <vt:lpstr>Neue Helvetica</vt:lpstr>
      <vt:lpstr>Tahoma</vt:lpstr>
      <vt:lpstr>Times New Roman</vt:lpstr>
      <vt:lpstr>Wingdings</vt:lpstr>
      <vt:lpstr>Office-tema</vt:lpstr>
      <vt:lpstr>Welcome to the School of Business and Economics at Linnaeus University </vt:lpstr>
      <vt:lpstr>PowerPoint-presentation</vt:lpstr>
      <vt:lpstr>PowerPoint-presentation</vt:lpstr>
      <vt:lpstr>PowerPoint-presentation</vt:lpstr>
      <vt:lpstr>PowerPoint-presentation</vt:lpstr>
      <vt:lpstr>Timetable</vt:lpstr>
      <vt:lpstr>PowerPoint-presentation</vt:lpstr>
      <vt:lpstr>PowerPoint-presentation</vt:lpstr>
      <vt:lpstr>Course and programme syllabus</vt:lpstr>
      <vt:lpstr>Examination</vt:lpstr>
      <vt:lpstr>Written classroom examination</vt:lpstr>
      <vt:lpstr>Failed examinations:</vt:lpstr>
      <vt:lpstr>General grading criteria for the A-F scale at the School of Business and Economics</vt:lpstr>
      <vt:lpstr>Weighing up of grades for the whole course</vt:lpstr>
      <vt:lpstr>Course evaluations</vt:lpstr>
      <vt:lpstr>PowerPoint-presentation</vt:lpstr>
      <vt:lpstr>Info center – Växjö</vt:lpstr>
      <vt:lpstr>The Education administration at the School of Business and Economics</vt:lpstr>
      <vt:lpstr>Internationalisation </vt:lpstr>
      <vt:lpstr>Student counselling at the School of Business and Economics</vt:lpstr>
      <vt:lpstr>Career counselling service</vt:lpstr>
      <vt:lpstr>Learning support for your studies</vt:lpstr>
      <vt:lpstr>The University Library and Academic Support Centre</vt:lpstr>
      <vt:lpstr>Student Welfare Office</vt:lpstr>
      <vt:lpstr>Get involved in your studies</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School of Business and Economics at Linnaeus University</dc:title>
  <dc:creator>Sanna Halvadzic</dc:creator>
  <cp:lastModifiedBy>Annie Roos</cp:lastModifiedBy>
  <cp:revision>34</cp:revision>
  <dcterms:created xsi:type="dcterms:W3CDTF">2022-07-05T15:18:30Z</dcterms:created>
  <dcterms:modified xsi:type="dcterms:W3CDTF">2024-08-26T07:32:12Z</dcterms:modified>
</cp:coreProperties>
</file>