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1" r:id="rId2"/>
  </p:sldMasterIdLst>
  <p:notesMasterIdLst>
    <p:notesMasterId r:id="rId28"/>
  </p:notesMasterIdLst>
  <p:sldIdLst>
    <p:sldId id="256" r:id="rId3"/>
    <p:sldId id="309" r:id="rId4"/>
    <p:sldId id="269" r:id="rId5"/>
    <p:sldId id="270" r:id="rId6"/>
    <p:sldId id="273" r:id="rId7"/>
    <p:sldId id="271" r:id="rId8"/>
    <p:sldId id="297" r:id="rId9"/>
    <p:sldId id="275" r:id="rId10"/>
    <p:sldId id="276" r:id="rId11"/>
    <p:sldId id="299" r:id="rId12"/>
    <p:sldId id="279" r:id="rId13"/>
    <p:sldId id="280" r:id="rId14"/>
    <p:sldId id="281" r:id="rId15"/>
    <p:sldId id="282" r:id="rId16"/>
    <p:sldId id="308" r:id="rId17"/>
    <p:sldId id="295" r:id="rId18"/>
    <p:sldId id="294" r:id="rId19"/>
    <p:sldId id="293" r:id="rId20"/>
    <p:sldId id="303" r:id="rId21"/>
    <p:sldId id="287" r:id="rId22"/>
    <p:sldId id="288" r:id="rId23"/>
    <p:sldId id="289" r:id="rId24"/>
    <p:sldId id="290" r:id="rId25"/>
    <p:sldId id="291" r:id="rId26"/>
    <p:sldId id="300" r:id="rId27"/>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71633" autoAdjust="0"/>
  </p:normalViewPr>
  <p:slideViewPr>
    <p:cSldViewPr>
      <p:cViewPr varScale="1">
        <p:scale>
          <a:sx n="74" d="100"/>
          <a:sy n="74" d="100"/>
        </p:scale>
        <p:origin x="1122" y="66"/>
      </p:cViewPr>
      <p:guideLst/>
    </p:cSldViewPr>
  </p:slideViewPr>
  <p:notesTextViewPr>
    <p:cViewPr>
      <p:scale>
        <a:sx n="1" d="1"/>
        <a:sy n="1" d="1"/>
      </p:scale>
      <p:origin x="0" y="0"/>
    </p:cViewPr>
  </p:notesTextViewPr>
  <p:sorterViewPr>
    <p:cViewPr>
      <p:scale>
        <a:sx n="200" d="100"/>
        <a:sy n="200" d="100"/>
      </p:scale>
      <p:origin x="0" y="-148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40695-0EEF-47AB-A298-4F755F1F2E65}" type="datetimeFigureOut">
              <a:rPr lang="sv-SE" smtClean="0"/>
              <a:t>2019-08-30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59744-ACC5-4125-B57F-3984B80B1062}" type="slidenum">
              <a:rPr lang="sv-SE" smtClean="0"/>
              <a:t>‹#›</a:t>
            </a:fld>
            <a:endParaRPr lang="sv-SE"/>
          </a:p>
        </p:txBody>
      </p:sp>
    </p:spTree>
    <p:extLst>
      <p:ext uri="{BB962C8B-B14F-4D97-AF65-F5344CB8AC3E}">
        <p14:creationId xmlns:p14="http://schemas.microsoft.com/office/powerpoint/2010/main" val="330658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tuitionfees@ln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nu.se/en/student/new-stud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smtClean="0"/>
              <a:t>Welcom</a:t>
            </a:r>
            <a:r>
              <a:rPr lang="sv-SE" b="1" baseline="0" dirty="0" err="1" smtClean="0"/>
              <a:t>e</a:t>
            </a:r>
            <a:r>
              <a:rPr lang="sv-SE" b="1" baseline="0" dirty="0" smtClean="0"/>
              <a:t> to the </a:t>
            </a:r>
            <a:r>
              <a:rPr lang="sv-SE" b="1" baseline="0" dirty="0" err="1" smtClean="0"/>
              <a:t>School</a:t>
            </a:r>
            <a:r>
              <a:rPr lang="sv-SE" b="1" baseline="0" dirty="0" smtClean="0"/>
              <a:t> </a:t>
            </a:r>
            <a:r>
              <a:rPr lang="sv-SE" b="1" baseline="0" dirty="0" err="1" smtClean="0"/>
              <a:t>of</a:t>
            </a:r>
            <a:r>
              <a:rPr lang="sv-SE" b="1" baseline="0" dirty="0" smtClean="0"/>
              <a:t> Business and </a:t>
            </a:r>
            <a:r>
              <a:rPr lang="sv-SE" b="1" baseline="0" dirty="0" err="1" smtClean="0"/>
              <a:t>Economics</a:t>
            </a:r>
            <a:r>
              <a:rPr lang="sv-SE" b="1" baseline="0" dirty="0" smtClean="0"/>
              <a:t> at </a:t>
            </a:r>
            <a:r>
              <a:rPr lang="sv-SE" b="1" baseline="0" dirty="0" err="1" smtClean="0"/>
              <a:t>Linnaeus</a:t>
            </a:r>
            <a:r>
              <a:rPr lang="sv-SE" b="1" baseline="0" dirty="0" smtClean="0"/>
              <a:t> University</a:t>
            </a:r>
          </a:p>
          <a:p>
            <a:endParaRPr lang="sv-SE" b="0" baseline="0" dirty="0" smtClean="0"/>
          </a:p>
          <a:p>
            <a:r>
              <a:rPr lang="sv-SE" b="0" baseline="0" dirty="0" err="1" smtClean="0"/>
              <a:t>Fill</a:t>
            </a:r>
            <a:r>
              <a:rPr lang="sv-SE" b="0" baseline="0" dirty="0" smtClean="0"/>
              <a:t> in </a:t>
            </a:r>
            <a:r>
              <a:rPr lang="sv-SE" b="0" baseline="0" dirty="0" err="1" smtClean="0"/>
              <a:t>your</a:t>
            </a:r>
            <a:r>
              <a:rPr lang="sv-SE" b="0" baseline="0" dirty="0" smtClean="0"/>
              <a:t> </a:t>
            </a:r>
            <a:r>
              <a:rPr lang="sv-SE" b="0" baseline="0" dirty="0" err="1" smtClean="0"/>
              <a:t>name</a:t>
            </a:r>
            <a:r>
              <a:rPr lang="sv-SE" b="0" baseline="0" dirty="0" smtClean="0"/>
              <a:t> and the </a:t>
            </a:r>
            <a:r>
              <a:rPr lang="sv-SE" b="0" baseline="0" dirty="0" err="1" smtClean="0"/>
              <a:t>programme</a:t>
            </a:r>
            <a:r>
              <a:rPr lang="sv-SE" b="0" baseline="0" dirty="0" smtClean="0"/>
              <a:t> </a:t>
            </a:r>
            <a:r>
              <a:rPr lang="sv-SE" b="0" baseline="0" dirty="0" err="1" smtClean="0"/>
              <a:t>title</a:t>
            </a:r>
            <a:r>
              <a:rPr lang="sv-SE" b="0" baseline="0" dirty="0" smtClean="0"/>
              <a:t> at the red text</a:t>
            </a:r>
          </a:p>
          <a:p>
            <a:endParaRPr lang="sv-SE" b="0" baseline="0" dirty="0" smtClean="0"/>
          </a:p>
          <a:p>
            <a:r>
              <a:rPr lang="sv-SE" b="0" baseline="0" dirty="0" err="1" smtClean="0"/>
              <a:t>Feel</a:t>
            </a:r>
            <a:r>
              <a:rPr lang="sv-SE" b="0" baseline="0" dirty="0" smtClean="0"/>
              <a:t> </a:t>
            </a:r>
            <a:r>
              <a:rPr lang="sv-SE" b="0" baseline="0" dirty="0" err="1" smtClean="0"/>
              <a:t>free</a:t>
            </a:r>
            <a:r>
              <a:rPr lang="sv-SE" b="0" baseline="0" dirty="0" smtClean="0"/>
              <a:t> to post </a:t>
            </a:r>
            <a:r>
              <a:rPr lang="sv-SE" b="0" baseline="0" dirty="0" err="1" smtClean="0"/>
              <a:t>this</a:t>
            </a:r>
            <a:r>
              <a:rPr lang="sv-SE" b="0" baseline="0" dirty="0" smtClean="0"/>
              <a:t> </a:t>
            </a:r>
            <a:r>
              <a:rPr lang="sv-SE" b="0" baseline="0" dirty="0" err="1" smtClean="0"/>
              <a:t>ppt</a:t>
            </a:r>
            <a:r>
              <a:rPr lang="sv-SE" b="0" baseline="0" dirty="0" smtClean="0"/>
              <a:t> in </a:t>
            </a:r>
            <a:r>
              <a:rPr lang="sv-SE" b="0" baseline="0" dirty="0" err="1" smtClean="0"/>
              <a:t>your</a:t>
            </a:r>
            <a:r>
              <a:rPr lang="sv-SE" b="0" baseline="0" dirty="0" smtClean="0"/>
              <a:t> </a:t>
            </a:r>
            <a:r>
              <a:rPr lang="sv-SE" b="0" baseline="0" dirty="0" err="1" smtClean="0"/>
              <a:t>MyMoodle</a:t>
            </a:r>
            <a:r>
              <a:rPr lang="sv-SE" b="0" baseline="0" dirty="0" smtClean="0"/>
              <a:t> </a:t>
            </a:r>
            <a:r>
              <a:rPr lang="sv-SE" b="0" baseline="0" dirty="0" err="1" smtClean="0"/>
              <a:t>course</a:t>
            </a:r>
            <a:r>
              <a:rPr lang="sv-SE" b="0" baseline="0" dirty="0" smtClean="0"/>
              <a:t> </a:t>
            </a:r>
            <a:r>
              <a:rPr lang="sv-SE" b="0" baseline="0" dirty="0" err="1" smtClean="0"/>
              <a:t>room</a:t>
            </a:r>
            <a:r>
              <a:rPr lang="sv-SE" b="0" baseline="0" dirty="0" smtClean="0"/>
              <a:t>.</a:t>
            </a:r>
            <a:endParaRPr lang="sv-SE" b="0" dirty="0" smtClean="0"/>
          </a:p>
        </p:txBody>
      </p:sp>
      <p:sp>
        <p:nvSpPr>
          <p:cNvPr id="4" name="Platshållare för bildnummer 3"/>
          <p:cNvSpPr>
            <a:spLocks noGrp="1"/>
          </p:cNvSpPr>
          <p:nvPr>
            <p:ph type="sldNum" sz="quarter" idx="10"/>
          </p:nvPr>
        </p:nvSpPr>
        <p:spPr/>
        <p:txBody>
          <a:bodyPr/>
          <a:lstStyle/>
          <a:p>
            <a:fld id="{E2F59744-ACC5-4125-B57F-3984B80B1062}" type="slidenum">
              <a:rPr lang="sv-SE" smtClean="0"/>
              <a:t>1</a:t>
            </a:fld>
            <a:endParaRPr lang="sv-SE"/>
          </a:p>
        </p:txBody>
      </p:sp>
    </p:spTree>
    <p:extLst>
      <p:ext uri="{BB962C8B-B14F-4D97-AF65-F5344CB8AC3E}">
        <p14:creationId xmlns:p14="http://schemas.microsoft.com/office/powerpoint/2010/main" val="51799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The </a:t>
            </a:r>
            <a:r>
              <a:rPr lang="sv-SE" b="1" dirty="0" err="1" smtClean="0"/>
              <a:t>School</a:t>
            </a:r>
            <a:r>
              <a:rPr lang="sv-SE" b="1" baseline="0" dirty="0" smtClean="0"/>
              <a:t> </a:t>
            </a:r>
            <a:r>
              <a:rPr lang="sv-SE" b="1" baseline="0" dirty="0" err="1" smtClean="0"/>
              <a:t>of</a:t>
            </a:r>
            <a:r>
              <a:rPr lang="sv-SE" b="1" baseline="0" dirty="0" smtClean="0"/>
              <a:t> Business and </a:t>
            </a:r>
            <a:r>
              <a:rPr lang="sv-SE" b="1" baseline="0" dirty="0" err="1" smtClean="0"/>
              <a:t>Economics</a:t>
            </a:r>
            <a:r>
              <a:rPr lang="sv-SE" b="1" baseline="0" dirty="0" smtClean="0"/>
              <a:t>’ </a:t>
            </a:r>
            <a:r>
              <a:rPr lang="sv-SE" b="1" baseline="0" dirty="0" err="1" smtClean="0"/>
              <a:t>grading</a:t>
            </a:r>
            <a:r>
              <a:rPr lang="sv-SE" b="1" baseline="0" dirty="0" smtClean="0"/>
              <a:t> </a:t>
            </a:r>
            <a:r>
              <a:rPr lang="sv-SE" b="1" baseline="0" dirty="0" err="1" smtClean="0"/>
              <a:t>scale</a:t>
            </a:r>
            <a:endParaRPr lang="sv-SE" b="1" baseline="0" dirty="0" smtClean="0"/>
          </a:p>
          <a:p>
            <a:endParaRPr lang="sv-SE" baseline="0" dirty="0" smtClean="0"/>
          </a:p>
          <a:p>
            <a:r>
              <a:rPr lang="sv-SE" baseline="0" dirty="0" smtClean="0"/>
              <a:t>The </a:t>
            </a:r>
            <a:r>
              <a:rPr lang="sv-SE" baseline="0" dirty="0" err="1" smtClean="0"/>
              <a:t>header</a:t>
            </a:r>
            <a:r>
              <a:rPr lang="sv-SE" baseline="0" dirty="0" smtClean="0"/>
              <a:t> is a </a:t>
            </a:r>
            <a:r>
              <a:rPr lang="sv-SE" baseline="0" dirty="0" err="1" smtClean="0"/>
              <a:t>link</a:t>
            </a:r>
            <a:r>
              <a:rPr lang="sv-SE" baseline="0" dirty="0" smtClean="0"/>
              <a:t> to the </a:t>
            </a:r>
            <a:r>
              <a:rPr lang="sv-SE" baseline="0" dirty="0" err="1" smtClean="0"/>
              <a:t>document</a:t>
            </a:r>
            <a:r>
              <a:rPr lang="sv-SE" baseline="0" dirty="0" smtClean="0"/>
              <a:t> </a:t>
            </a:r>
            <a:r>
              <a:rPr lang="sv-SE" baseline="0" dirty="0" err="1" smtClean="0"/>
              <a:t>of</a:t>
            </a:r>
            <a:r>
              <a:rPr lang="sv-SE" baseline="0" dirty="0" smtClean="0"/>
              <a:t> </a:t>
            </a:r>
            <a:r>
              <a:rPr lang="sv-SE" baseline="0" dirty="0" err="1" smtClean="0"/>
              <a:t>rules</a:t>
            </a:r>
            <a:r>
              <a:rPr lang="sv-SE" baseline="0" dirty="0" smtClean="0"/>
              <a:t>, </a:t>
            </a:r>
            <a:r>
              <a:rPr lang="sv-SE" baseline="0" dirty="0" err="1" smtClean="0"/>
              <a:t>which</a:t>
            </a:r>
            <a:r>
              <a:rPr lang="sv-SE" baseline="0" dirty="0" smtClean="0"/>
              <a:t> </a:t>
            </a:r>
            <a:r>
              <a:rPr lang="sv-SE" baseline="0" dirty="0" err="1" smtClean="0"/>
              <a:t>can</a:t>
            </a:r>
            <a:r>
              <a:rPr lang="sv-SE" baseline="0" dirty="0" smtClean="0"/>
              <a:t> </a:t>
            </a:r>
            <a:r>
              <a:rPr lang="sv-SE" baseline="0" dirty="0" err="1" smtClean="0"/>
              <a:t>also</a:t>
            </a:r>
            <a:r>
              <a:rPr lang="sv-SE" baseline="0" dirty="0" smtClean="0"/>
              <a:t> be </a:t>
            </a:r>
            <a:r>
              <a:rPr lang="sv-SE" baseline="0" dirty="0" err="1" smtClean="0"/>
              <a:t>found</a:t>
            </a:r>
            <a:r>
              <a:rPr lang="sv-SE" baseline="0" dirty="0" smtClean="0"/>
              <a:t> </a:t>
            </a:r>
            <a:r>
              <a:rPr lang="sv-SE" baseline="0" dirty="0" err="1" smtClean="0"/>
              <a:t>through</a:t>
            </a:r>
            <a:r>
              <a:rPr lang="sv-SE" baseline="0" dirty="0" smtClean="0"/>
              <a:t> Information from the </a:t>
            </a:r>
            <a:r>
              <a:rPr lang="sv-SE" baseline="0" dirty="0" err="1" smtClean="0"/>
              <a:t>School</a:t>
            </a:r>
            <a:r>
              <a:rPr lang="sv-SE" baseline="0" dirty="0" smtClean="0"/>
              <a:t> </a:t>
            </a:r>
            <a:r>
              <a:rPr lang="sv-SE" baseline="0" dirty="0" err="1" smtClean="0"/>
              <a:t>of</a:t>
            </a:r>
            <a:r>
              <a:rPr lang="sv-SE" baseline="0" dirty="0" smtClean="0"/>
              <a:t> Business and </a:t>
            </a:r>
            <a:r>
              <a:rPr lang="sv-SE" baseline="0" dirty="0" err="1" smtClean="0"/>
              <a:t>Economics</a:t>
            </a:r>
            <a:r>
              <a:rPr lang="sv-SE" baseline="0" dirty="0" smtClean="0"/>
              <a:t> at </a:t>
            </a:r>
            <a:r>
              <a:rPr lang="sv-SE" baseline="0" dirty="0" err="1" smtClean="0"/>
              <a:t>MyMoodle</a:t>
            </a:r>
            <a:r>
              <a:rPr lang="sv-SE" baseline="0" dirty="0" smtClean="0"/>
              <a:t>. </a:t>
            </a:r>
          </a:p>
          <a:p>
            <a:endParaRPr lang="sv-SE" baseline="0" dirty="0" smtClean="0"/>
          </a:p>
          <a:p>
            <a:r>
              <a:rPr lang="sv-SE" baseline="0" dirty="0" smtClean="0"/>
              <a:t>Talk </a:t>
            </a:r>
            <a:r>
              <a:rPr lang="sv-SE" baseline="0" dirty="0" err="1" smtClean="0"/>
              <a:t>through</a:t>
            </a:r>
            <a:r>
              <a:rPr lang="sv-SE" baseline="0" dirty="0" smtClean="0"/>
              <a:t> the different </a:t>
            </a:r>
            <a:r>
              <a:rPr lang="sv-SE" baseline="0" dirty="0" err="1" smtClean="0"/>
              <a:t>grades</a:t>
            </a:r>
            <a:r>
              <a:rPr lang="sv-SE" baseline="0" dirty="0" smtClean="0"/>
              <a:t> and note </a:t>
            </a:r>
            <a:r>
              <a:rPr lang="sv-SE" baseline="0" dirty="0" err="1" smtClean="0"/>
              <a:t>that</a:t>
            </a:r>
            <a:r>
              <a:rPr lang="sv-SE" baseline="0" dirty="0" smtClean="0"/>
              <a:t> </a:t>
            </a:r>
            <a:r>
              <a:rPr lang="sv-SE" baseline="0" dirty="0" err="1" smtClean="0"/>
              <a:t>Fx</a:t>
            </a:r>
            <a:r>
              <a:rPr lang="sv-SE" baseline="0" dirty="0" smtClean="0"/>
              <a:t> is not a </a:t>
            </a:r>
            <a:r>
              <a:rPr lang="sv-SE" baseline="0" dirty="0" err="1" smtClean="0"/>
              <a:t>possible</a:t>
            </a:r>
            <a:r>
              <a:rPr lang="sv-SE" baseline="0" dirty="0" smtClean="0"/>
              <a:t> </a:t>
            </a:r>
            <a:r>
              <a:rPr lang="sv-SE" baseline="0" dirty="0" err="1" smtClean="0"/>
              <a:t>grade</a:t>
            </a:r>
            <a:r>
              <a:rPr lang="sv-SE" baseline="0" dirty="0" smtClean="0"/>
              <a:t> to </a:t>
            </a:r>
            <a:r>
              <a:rPr lang="sv-SE" baseline="0" dirty="0" err="1" smtClean="0"/>
              <a:t>receive</a:t>
            </a:r>
            <a:r>
              <a:rPr lang="sv-SE" baseline="0" dirty="0" smtClean="0"/>
              <a:t> on a </a:t>
            </a:r>
            <a:r>
              <a:rPr lang="sv-SE" baseline="0" dirty="0" err="1" smtClean="0"/>
              <a:t>written</a:t>
            </a:r>
            <a:r>
              <a:rPr lang="sv-SE" baseline="0" dirty="0" smtClean="0"/>
              <a:t> </a:t>
            </a:r>
            <a:r>
              <a:rPr lang="sv-SE" baseline="0" dirty="0" err="1" smtClean="0"/>
              <a:t>exam</a:t>
            </a:r>
            <a:r>
              <a:rPr lang="sv-SE" baseline="0" dirty="0" smtClean="0"/>
              <a:t>.</a:t>
            </a:r>
            <a:endParaRPr lang="sv-SE" dirty="0" smtClean="0"/>
          </a:p>
        </p:txBody>
      </p:sp>
      <p:sp>
        <p:nvSpPr>
          <p:cNvPr id="4" name="Platshållare för bildnummer 3"/>
          <p:cNvSpPr>
            <a:spLocks noGrp="1"/>
          </p:cNvSpPr>
          <p:nvPr>
            <p:ph type="sldNum" sz="quarter" idx="10"/>
          </p:nvPr>
        </p:nvSpPr>
        <p:spPr/>
        <p:txBody>
          <a:bodyPr/>
          <a:lstStyle/>
          <a:p>
            <a:fld id="{E2F59744-ACC5-4125-B57F-3984B80B1062}" type="slidenum">
              <a:rPr lang="sv-SE" smtClean="0"/>
              <a:t>11</a:t>
            </a:fld>
            <a:endParaRPr lang="sv-SE"/>
          </a:p>
        </p:txBody>
      </p:sp>
    </p:spTree>
    <p:extLst>
      <p:ext uri="{BB962C8B-B14F-4D97-AF65-F5344CB8AC3E}">
        <p14:creationId xmlns:p14="http://schemas.microsoft.com/office/powerpoint/2010/main" val="18461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smtClean="0"/>
              <a:t>Grade</a:t>
            </a:r>
            <a:r>
              <a:rPr lang="sv-SE" b="1" dirty="0" smtClean="0"/>
              <a:t> </a:t>
            </a:r>
            <a:r>
              <a:rPr lang="sv-SE" b="1" dirty="0" err="1" smtClean="0"/>
              <a:t>weighting</a:t>
            </a:r>
            <a:endParaRPr lang="sv-SE" b="1" dirty="0" smtClean="0"/>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 </a:t>
            </a:r>
            <a:r>
              <a:rPr lang="sv-SE" dirty="0" err="1" smtClean="0"/>
              <a:t>course</a:t>
            </a:r>
            <a:r>
              <a:rPr lang="sv-SE" dirty="0" smtClean="0"/>
              <a:t> </a:t>
            </a:r>
            <a:r>
              <a:rPr lang="sv-SE" dirty="0" err="1" smtClean="0"/>
              <a:t>consists</a:t>
            </a:r>
            <a:r>
              <a:rPr lang="sv-SE" baseline="0" dirty="0" smtClean="0"/>
              <a:t> </a:t>
            </a:r>
            <a:r>
              <a:rPr lang="sv-SE" baseline="0" dirty="0" err="1" smtClean="0"/>
              <a:t>of</a:t>
            </a:r>
            <a:r>
              <a:rPr lang="sv-SE" baseline="0" dirty="0" smtClean="0"/>
              <a:t> different </a:t>
            </a:r>
            <a:r>
              <a:rPr lang="sv-SE" baseline="0" dirty="0" err="1" smtClean="0"/>
              <a:t>assessment</a:t>
            </a:r>
            <a:r>
              <a:rPr lang="sv-SE" baseline="0" dirty="0" smtClean="0"/>
              <a:t> tasks </a:t>
            </a:r>
            <a:r>
              <a:rPr lang="sv-SE" baseline="0" dirty="0" err="1" smtClean="0"/>
              <a:t>which</a:t>
            </a:r>
            <a:r>
              <a:rPr lang="sv-SE" baseline="0" dirty="0" smtClean="0"/>
              <a:t> </a:t>
            </a:r>
            <a:r>
              <a:rPr lang="sv-SE" baseline="0" dirty="0" err="1" smtClean="0"/>
              <a:t>are</a:t>
            </a:r>
            <a:r>
              <a:rPr lang="sv-SE" baseline="0" dirty="0" smtClean="0"/>
              <a:t> </a:t>
            </a:r>
            <a:r>
              <a:rPr lang="sv-SE" baseline="0" dirty="0" err="1" smtClean="0"/>
              <a:t>calculated</a:t>
            </a:r>
            <a:r>
              <a:rPr lang="sv-SE" baseline="0" dirty="0" smtClean="0"/>
              <a:t> to make </a:t>
            </a:r>
            <a:r>
              <a:rPr lang="sv-SE" baseline="0" dirty="0" err="1" smtClean="0"/>
              <a:t>up</a:t>
            </a:r>
            <a:r>
              <a:rPr lang="sv-SE" baseline="0" dirty="0" smtClean="0"/>
              <a:t> the final </a:t>
            </a:r>
            <a:r>
              <a:rPr lang="sv-SE" baseline="0" dirty="0" err="1" smtClean="0"/>
              <a:t>grade</a:t>
            </a:r>
            <a:r>
              <a:rPr lang="sv-SE" baseline="0" dirty="0" smtClean="0"/>
              <a:t>.</a:t>
            </a:r>
            <a:endParaRPr lang="sv-SE" dirty="0" smtClean="0"/>
          </a:p>
        </p:txBody>
      </p:sp>
      <p:sp>
        <p:nvSpPr>
          <p:cNvPr id="4" name="Platshållare för bildnummer 3"/>
          <p:cNvSpPr>
            <a:spLocks noGrp="1"/>
          </p:cNvSpPr>
          <p:nvPr>
            <p:ph type="sldNum" sz="quarter" idx="10"/>
          </p:nvPr>
        </p:nvSpPr>
        <p:spPr/>
        <p:txBody>
          <a:bodyPr/>
          <a:lstStyle/>
          <a:p>
            <a:fld id="{E2F59744-ACC5-4125-B57F-3984B80B1062}" type="slidenum">
              <a:rPr lang="sv-SE" smtClean="0"/>
              <a:t>12</a:t>
            </a:fld>
            <a:endParaRPr lang="sv-SE"/>
          </a:p>
        </p:txBody>
      </p:sp>
    </p:spTree>
    <p:extLst>
      <p:ext uri="{BB962C8B-B14F-4D97-AF65-F5344CB8AC3E}">
        <p14:creationId xmlns:p14="http://schemas.microsoft.com/office/powerpoint/2010/main" val="321128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smtClean="0"/>
              <a:t>Course </a:t>
            </a:r>
            <a:r>
              <a:rPr lang="sv-SE" b="1" dirty="0" err="1" smtClean="0"/>
              <a:t>evaluations</a:t>
            </a:r>
            <a:endParaRPr lang="sv-SE" b="1" dirty="0" smtClean="0"/>
          </a:p>
          <a:p>
            <a:endParaRPr lang="sv-SE" dirty="0" smtClean="0"/>
          </a:p>
          <a:p>
            <a:r>
              <a:rPr lang="sv-SE" dirty="0" err="1" smtClean="0"/>
              <a:t>After</a:t>
            </a:r>
            <a:r>
              <a:rPr lang="sv-SE" dirty="0" smtClean="0"/>
              <a:t> </a:t>
            </a:r>
            <a:r>
              <a:rPr lang="sv-SE" dirty="0" err="1" smtClean="0"/>
              <a:t>each</a:t>
            </a:r>
            <a:r>
              <a:rPr lang="sv-SE" baseline="0" dirty="0" smtClean="0"/>
              <a:t> and </a:t>
            </a:r>
            <a:r>
              <a:rPr lang="sv-SE" baseline="0" dirty="0" err="1" smtClean="0"/>
              <a:t>every</a:t>
            </a:r>
            <a:r>
              <a:rPr lang="sv-SE" baseline="0" dirty="0" smtClean="0"/>
              <a:t> </a:t>
            </a:r>
            <a:r>
              <a:rPr lang="sv-SE" baseline="0" dirty="0" err="1" smtClean="0"/>
              <a:t>completed</a:t>
            </a:r>
            <a:r>
              <a:rPr lang="sv-SE" baseline="0" dirty="0" smtClean="0"/>
              <a:t> </a:t>
            </a:r>
            <a:r>
              <a:rPr lang="sv-SE" baseline="0" dirty="0" err="1" smtClean="0"/>
              <a:t>course</a:t>
            </a:r>
            <a:r>
              <a:rPr lang="sv-SE" baseline="0" dirty="0" smtClean="0"/>
              <a:t>, students </a:t>
            </a:r>
            <a:r>
              <a:rPr lang="sv-SE" baseline="0" dirty="0" err="1" smtClean="0"/>
              <a:t>fill</a:t>
            </a:r>
            <a:r>
              <a:rPr lang="sv-SE" baseline="0" dirty="0" smtClean="0"/>
              <a:t> </a:t>
            </a:r>
            <a:r>
              <a:rPr lang="sv-SE" baseline="0" dirty="0" err="1" smtClean="0"/>
              <a:t>out</a:t>
            </a:r>
            <a:r>
              <a:rPr lang="sv-SE" baseline="0" dirty="0" smtClean="0"/>
              <a:t> a digital </a:t>
            </a:r>
            <a:r>
              <a:rPr lang="sv-SE" baseline="0" dirty="0" err="1" smtClean="0"/>
              <a:t>course</a:t>
            </a:r>
            <a:r>
              <a:rPr lang="sv-SE" baseline="0" dirty="0" smtClean="0"/>
              <a:t> </a:t>
            </a:r>
            <a:r>
              <a:rPr lang="sv-SE" baseline="0" dirty="0" err="1" smtClean="0"/>
              <a:t>evaluation</a:t>
            </a:r>
            <a:r>
              <a:rPr lang="sv-SE" baseline="0" dirty="0" smtClean="0"/>
              <a:t>. Stress the </a:t>
            </a:r>
            <a:r>
              <a:rPr lang="sv-SE" baseline="0" dirty="0" err="1" smtClean="0"/>
              <a:t>importance</a:t>
            </a:r>
            <a:r>
              <a:rPr lang="sv-SE" baseline="0" dirty="0" smtClean="0"/>
              <a:t> </a:t>
            </a:r>
            <a:r>
              <a:rPr lang="sv-SE" baseline="0" dirty="0" err="1" smtClean="0"/>
              <a:t>of</a:t>
            </a:r>
            <a:r>
              <a:rPr lang="sv-SE" baseline="0" dirty="0" smtClean="0"/>
              <a:t> </a:t>
            </a:r>
            <a:r>
              <a:rPr lang="sv-SE" baseline="0" dirty="0" err="1" smtClean="0"/>
              <a:t>this</a:t>
            </a:r>
            <a:r>
              <a:rPr lang="sv-SE" baseline="0" dirty="0" smtClean="0"/>
              <a:t> </a:t>
            </a:r>
            <a:r>
              <a:rPr lang="sv-SE" baseline="0" dirty="0" err="1" smtClean="0"/>
              <a:t>tool</a:t>
            </a:r>
            <a:r>
              <a:rPr lang="sv-SE" baseline="0" dirty="0" smtClean="0"/>
              <a:t>!</a:t>
            </a:r>
            <a:endParaRPr lang="sv-SE" dirty="0" smtClean="0"/>
          </a:p>
          <a:p>
            <a:endParaRPr lang="sv-SE" dirty="0" smtClean="0"/>
          </a:p>
          <a:p>
            <a:r>
              <a:rPr lang="sv-SE" baseline="0" dirty="0" smtClean="0"/>
              <a:t>Students </a:t>
            </a:r>
            <a:r>
              <a:rPr lang="sv-SE" baseline="0" dirty="0" err="1" smtClean="0"/>
              <a:t>can</a:t>
            </a:r>
            <a:r>
              <a:rPr lang="sv-SE" baseline="0" dirty="0" smtClean="0"/>
              <a:t> access prior </a:t>
            </a:r>
            <a:r>
              <a:rPr lang="sv-SE" baseline="0" dirty="0" err="1" smtClean="0"/>
              <a:t>course</a:t>
            </a:r>
            <a:r>
              <a:rPr lang="sv-SE" baseline="0" dirty="0" smtClean="0"/>
              <a:t> </a:t>
            </a:r>
            <a:r>
              <a:rPr lang="sv-SE" baseline="0" dirty="0" err="1" smtClean="0"/>
              <a:t>evaluations</a:t>
            </a:r>
            <a:r>
              <a:rPr lang="sv-SE" baseline="0" dirty="0" smtClean="0"/>
              <a:t>, via mailing arkiv@lnu.se . By </a:t>
            </a:r>
            <a:r>
              <a:rPr lang="sv-SE" baseline="0" dirty="0" err="1" smtClean="0"/>
              <a:t>doing</a:t>
            </a:r>
            <a:r>
              <a:rPr lang="sv-SE" baseline="0" dirty="0" smtClean="0"/>
              <a:t> so, </a:t>
            </a:r>
            <a:r>
              <a:rPr lang="sv-SE" baseline="0" dirty="0" err="1" smtClean="0"/>
              <a:t>they</a:t>
            </a:r>
            <a:r>
              <a:rPr lang="sv-SE" baseline="0" dirty="0" smtClean="0"/>
              <a:t> </a:t>
            </a:r>
            <a:r>
              <a:rPr lang="sv-SE" baseline="0" dirty="0" err="1" smtClean="0"/>
              <a:t>will</a:t>
            </a:r>
            <a:r>
              <a:rPr lang="sv-SE" baseline="0" dirty="0" smtClean="0"/>
              <a:t> </a:t>
            </a:r>
            <a:r>
              <a:rPr lang="sv-SE" baseline="0" dirty="0" err="1" smtClean="0"/>
              <a:t>receive</a:t>
            </a:r>
            <a:r>
              <a:rPr lang="sv-SE" baseline="0" dirty="0" smtClean="0"/>
              <a:t> a </a:t>
            </a:r>
            <a:r>
              <a:rPr lang="sv-SE" baseline="0" dirty="0" err="1" smtClean="0"/>
              <a:t>compilation</a:t>
            </a:r>
            <a:r>
              <a:rPr lang="sv-SE" baseline="0" dirty="0" smtClean="0"/>
              <a:t> in a </a:t>
            </a:r>
            <a:r>
              <a:rPr lang="sv-SE" baseline="0" dirty="0" err="1" smtClean="0"/>
              <a:t>pdf</a:t>
            </a:r>
            <a:r>
              <a:rPr lang="sv-SE" baseline="0" dirty="0" smtClean="0"/>
              <a:t> format.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13</a:t>
            </a:fld>
            <a:endParaRPr lang="sv-SE"/>
          </a:p>
        </p:txBody>
      </p:sp>
    </p:spTree>
    <p:extLst>
      <p:ext uri="{BB962C8B-B14F-4D97-AF65-F5344CB8AC3E}">
        <p14:creationId xmlns:p14="http://schemas.microsoft.com/office/powerpoint/2010/main" val="264558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smtClean="0"/>
              <a:t>Apply</a:t>
            </a:r>
            <a:r>
              <a:rPr lang="sv-SE" b="1" dirty="0" smtClean="0"/>
              <a:t> for </a:t>
            </a:r>
            <a:r>
              <a:rPr lang="sv-SE" b="1" dirty="0" err="1" smtClean="0"/>
              <a:t>your</a:t>
            </a:r>
            <a:r>
              <a:rPr lang="sv-SE" b="1" dirty="0" smtClean="0"/>
              <a:t> </a:t>
            </a:r>
            <a:r>
              <a:rPr lang="sv-SE" b="1" dirty="0" err="1" smtClean="0"/>
              <a:t>porgramme</a:t>
            </a:r>
            <a:r>
              <a:rPr lang="sv-SE" b="1" dirty="0" smtClean="0"/>
              <a:t> courses</a:t>
            </a:r>
          </a:p>
          <a:p>
            <a:endParaRPr lang="sv-SE" b="1" dirty="0" smtClean="0"/>
          </a:p>
          <a:p>
            <a:r>
              <a:rPr lang="sv-SE" b="0" dirty="0" smtClean="0"/>
              <a:t>The administration</a:t>
            </a:r>
            <a:r>
              <a:rPr lang="sv-SE" b="0" baseline="0" dirty="0" smtClean="0"/>
              <a:t> </a:t>
            </a:r>
            <a:r>
              <a:rPr lang="sv-SE" b="0" baseline="0" dirty="0" err="1" smtClean="0"/>
              <a:t>will</a:t>
            </a:r>
            <a:r>
              <a:rPr lang="sv-SE" b="0" baseline="0" dirty="0" smtClean="0"/>
              <a:t> </a:t>
            </a:r>
            <a:r>
              <a:rPr lang="sv-SE" b="0" baseline="0" dirty="0" err="1" smtClean="0"/>
              <a:t>inform</a:t>
            </a:r>
            <a:r>
              <a:rPr lang="sv-SE" b="0" baseline="0" dirty="0" smtClean="0"/>
              <a:t> via Information from the </a:t>
            </a:r>
            <a:r>
              <a:rPr lang="sv-SE" b="0" baseline="0" dirty="0" err="1" smtClean="0"/>
              <a:t>School</a:t>
            </a:r>
            <a:r>
              <a:rPr lang="sv-SE" b="0" baseline="0" dirty="0" smtClean="0"/>
              <a:t> </a:t>
            </a:r>
            <a:r>
              <a:rPr lang="sv-SE" b="0" baseline="0" dirty="0" err="1" smtClean="0"/>
              <a:t>of</a:t>
            </a:r>
            <a:r>
              <a:rPr lang="sv-SE" b="0" baseline="0" dirty="0" smtClean="0"/>
              <a:t> Business and </a:t>
            </a:r>
            <a:r>
              <a:rPr lang="sv-SE" b="0" baseline="0" dirty="0" err="1" smtClean="0"/>
              <a:t>Economics</a:t>
            </a:r>
            <a:r>
              <a:rPr lang="sv-SE" b="0" baseline="0" dirty="0" smtClean="0"/>
              <a:t> at </a:t>
            </a:r>
            <a:r>
              <a:rPr lang="sv-SE" b="0" baseline="0" dirty="0" err="1" smtClean="0"/>
              <a:t>MyMoodle</a:t>
            </a:r>
            <a:r>
              <a:rPr lang="sv-SE" b="0" baseline="0" dirty="0" smtClean="0"/>
              <a:t> </a:t>
            </a:r>
            <a:r>
              <a:rPr lang="sv-SE" b="0" baseline="0" dirty="0" err="1" smtClean="0"/>
              <a:t>which</a:t>
            </a:r>
            <a:r>
              <a:rPr lang="sv-SE" b="0" baseline="0" dirty="0" smtClean="0"/>
              <a:t> students </a:t>
            </a:r>
            <a:r>
              <a:rPr lang="sv-SE" b="0" baseline="0" dirty="0" err="1" smtClean="0"/>
              <a:t>need</a:t>
            </a:r>
            <a:r>
              <a:rPr lang="sv-SE" b="0" baseline="0" dirty="0" smtClean="0"/>
              <a:t> to </a:t>
            </a:r>
            <a:r>
              <a:rPr lang="sv-SE" b="0" baseline="0" dirty="0" err="1" smtClean="0"/>
              <a:t>apply</a:t>
            </a:r>
            <a:r>
              <a:rPr lang="sv-SE" b="0" baseline="0" dirty="0" smtClean="0"/>
              <a:t> for </a:t>
            </a:r>
            <a:r>
              <a:rPr lang="sv-SE" b="0" baseline="0" dirty="0" err="1" smtClean="0"/>
              <a:t>courses</a:t>
            </a:r>
            <a:r>
              <a:rPr lang="sv-SE" b="0" baseline="0" dirty="0" smtClean="0"/>
              <a:t> for </a:t>
            </a:r>
            <a:r>
              <a:rPr lang="sv-SE" b="0" baseline="0" dirty="0" err="1" smtClean="0"/>
              <a:t>next</a:t>
            </a:r>
            <a:r>
              <a:rPr lang="sv-SE" b="0" baseline="0" dirty="0" smtClean="0"/>
              <a:t> semester. As a student </a:t>
            </a:r>
            <a:r>
              <a:rPr lang="sv-SE" b="0" baseline="0" dirty="0" err="1" smtClean="0"/>
              <a:t>you</a:t>
            </a:r>
            <a:r>
              <a:rPr lang="sv-SE" b="0" baseline="0" dirty="0" smtClean="0"/>
              <a:t> </a:t>
            </a:r>
            <a:r>
              <a:rPr lang="sv-SE" b="0" baseline="0" dirty="0" err="1" smtClean="0"/>
              <a:t>need</a:t>
            </a:r>
            <a:r>
              <a:rPr lang="sv-SE" b="0" baseline="0" dirty="0" smtClean="0"/>
              <a:t> to </a:t>
            </a:r>
            <a:r>
              <a:rPr lang="sv-SE" b="0" baseline="0" dirty="0" err="1" smtClean="0"/>
              <a:t>apply</a:t>
            </a:r>
            <a:r>
              <a:rPr lang="sv-SE" b="0" baseline="0" dirty="0" smtClean="0"/>
              <a:t> for the </a:t>
            </a:r>
            <a:r>
              <a:rPr lang="sv-SE" b="0" baseline="0" dirty="0" err="1" smtClean="0"/>
              <a:t>courses</a:t>
            </a:r>
            <a:r>
              <a:rPr lang="sv-SE" b="0" baseline="0" dirty="0" smtClean="0"/>
              <a:t> in the </a:t>
            </a:r>
            <a:r>
              <a:rPr lang="sv-SE" b="0" baseline="0" dirty="0" err="1" smtClean="0"/>
              <a:t>upcoming</a:t>
            </a:r>
            <a:r>
              <a:rPr lang="sv-SE" b="0" baseline="0" dirty="0" smtClean="0"/>
              <a:t> semester and </a:t>
            </a:r>
            <a:r>
              <a:rPr lang="sv-SE" b="0" baseline="0" dirty="0" err="1" smtClean="0"/>
              <a:t>this</a:t>
            </a:r>
            <a:r>
              <a:rPr lang="sv-SE" b="0" baseline="0" dirty="0" smtClean="0"/>
              <a:t> is </a:t>
            </a:r>
            <a:r>
              <a:rPr lang="sv-SE" b="0" baseline="0" dirty="0" err="1" smtClean="0"/>
              <a:t>done</a:t>
            </a:r>
            <a:r>
              <a:rPr lang="sv-SE" b="0" baseline="0" dirty="0" smtClean="0"/>
              <a:t> via antagning.se/universityadminssions.se just as </a:t>
            </a:r>
            <a:r>
              <a:rPr lang="sv-SE" b="0" baseline="0" dirty="0" err="1" smtClean="0"/>
              <a:t>when</a:t>
            </a:r>
            <a:r>
              <a:rPr lang="sv-SE" b="0" baseline="0" dirty="0" smtClean="0"/>
              <a:t> </a:t>
            </a:r>
            <a:r>
              <a:rPr lang="sv-SE" b="0" baseline="0" dirty="0" err="1" smtClean="0"/>
              <a:t>they</a:t>
            </a:r>
            <a:r>
              <a:rPr lang="sv-SE" b="0" baseline="0" dirty="0" smtClean="0"/>
              <a:t> </a:t>
            </a:r>
            <a:r>
              <a:rPr lang="sv-SE" b="0" baseline="0" dirty="0" err="1" smtClean="0"/>
              <a:t>applied</a:t>
            </a:r>
            <a:r>
              <a:rPr lang="sv-SE" b="0" baseline="0" dirty="0" smtClean="0"/>
              <a:t> for </a:t>
            </a:r>
            <a:r>
              <a:rPr lang="sv-SE" b="0" baseline="0" dirty="0" err="1" smtClean="0"/>
              <a:t>their</a:t>
            </a:r>
            <a:r>
              <a:rPr lang="sv-SE" b="0" baseline="0" dirty="0" smtClean="0"/>
              <a:t> </a:t>
            </a:r>
            <a:r>
              <a:rPr lang="sv-SE" b="0" baseline="0" dirty="0" err="1" smtClean="0"/>
              <a:t>programme</a:t>
            </a:r>
            <a:r>
              <a:rPr lang="sv-SE" b="0" baseline="0" smtClean="0"/>
              <a:t>. </a:t>
            </a:r>
            <a:r>
              <a:rPr lang="sv-SE" b="0" baseline="0" dirty="0" smtClean="0"/>
              <a:t>Information </a:t>
            </a:r>
            <a:r>
              <a:rPr lang="sv-SE" b="0" baseline="0" dirty="0" err="1" smtClean="0"/>
              <a:t>which</a:t>
            </a:r>
            <a:r>
              <a:rPr lang="sv-SE" b="0" baseline="0" dirty="0" smtClean="0"/>
              <a:t> </a:t>
            </a:r>
            <a:r>
              <a:rPr lang="sv-SE" b="0" baseline="0" dirty="0" err="1" smtClean="0"/>
              <a:t>will</a:t>
            </a:r>
            <a:r>
              <a:rPr lang="sv-SE" b="0" baseline="0" dirty="0" smtClean="0"/>
              <a:t> be </a:t>
            </a:r>
            <a:r>
              <a:rPr lang="sv-SE" b="0" baseline="0" dirty="0" err="1" smtClean="0"/>
              <a:t>available</a:t>
            </a:r>
            <a:r>
              <a:rPr lang="sv-SE" b="0" baseline="0" dirty="0" smtClean="0"/>
              <a:t> on </a:t>
            </a:r>
            <a:r>
              <a:rPr lang="sv-SE" b="0" baseline="0" dirty="0" err="1" smtClean="0"/>
              <a:t>MyMoodle</a:t>
            </a:r>
            <a:r>
              <a:rPr lang="sv-SE" b="0" baseline="0" dirty="0" smtClean="0"/>
              <a:t> is:</a:t>
            </a:r>
          </a:p>
          <a:p>
            <a:pPr marL="171450" indent="-171450">
              <a:buFont typeface="Arial" panose="020B0604020202020204" pitchFamily="34" charset="0"/>
              <a:buChar char="•"/>
            </a:pPr>
            <a:r>
              <a:rPr lang="sv-SE" b="0" baseline="0" dirty="0" err="1" smtClean="0"/>
              <a:t>Which</a:t>
            </a:r>
            <a:r>
              <a:rPr lang="sv-SE" b="0" baseline="0" dirty="0" smtClean="0"/>
              <a:t> </a:t>
            </a:r>
            <a:r>
              <a:rPr lang="sv-SE" b="0" baseline="0" dirty="0" err="1" smtClean="0"/>
              <a:t>courses</a:t>
            </a:r>
            <a:r>
              <a:rPr lang="sv-SE" b="0" baseline="0" dirty="0" smtClean="0"/>
              <a:t> to </a:t>
            </a:r>
            <a:r>
              <a:rPr lang="sv-SE" b="0" baseline="0" dirty="0" err="1" smtClean="0"/>
              <a:t>apply</a:t>
            </a:r>
            <a:r>
              <a:rPr lang="sv-SE" b="0" baseline="0" dirty="0" smtClean="0"/>
              <a:t> for – </a:t>
            </a:r>
            <a:r>
              <a:rPr lang="sv-SE" b="0" baseline="0" dirty="0" err="1" smtClean="0"/>
              <a:t>with</a:t>
            </a:r>
            <a:r>
              <a:rPr lang="sv-SE" b="0" baseline="0" dirty="0" smtClean="0"/>
              <a:t> </a:t>
            </a:r>
            <a:r>
              <a:rPr lang="sv-SE" b="0" baseline="0" dirty="0" err="1" smtClean="0"/>
              <a:t>application</a:t>
            </a:r>
            <a:r>
              <a:rPr lang="sv-SE" b="0" baseline="0" dirty="0" smtClean="0"/>
              <a:t> </a:t>
            </a:r>
            <a:r>
              <a:rPr lang="sv-SE" b="0" baseline="0" dirty="0" err="1" smtClean="0"/>
              <a:t>codes</a:t>
            </a:r>
            <a:endParaRPr lang="sv-SE" b="0" baseline="0" dirty="0" smtClean="0"/>
          </a:p>
          <a:p>
            <a:pPr marL="171450" indent="-171450">
              <a:buFont typeface="Arial" panose="020B0604020202020204" pitchFamily="34" charset="0"/>
              <a:buChar char="•"/>
            </a:pPr>
            <a:r>
              <a:rPr lang="sv-SE" b="0" baseline="0" dirty="0" err="1" smtClean="0"/>
              <a:t>Instructions</a:t>
            </a:r>
            <a:r>
              <a:rPr lang="sv-SE" b="0" baseline="0" dirty="0" smtClean="0"/>
              <a:t> on </a:t>
            </a:r>
            <a:r>
              <a:rPr lang="sv-SE" b="0" baseline="0" dirty="0" err="1" smtClean="0"/>
              <a:t>how</a:t>
            </a:r>
            <a:r>
              <a:rPr lang="sv-SE" b="0" baseline="0" dirty="0" smtClean="0"/>
              <a:t> to </a:t>
            </a:r>
            <a:r>
              <a:rPr lang="sv-SE" b="0" baseline="0" dirty="0" err="1" smtClean="0"/>
              <a:t>apply</a:t>
            </a:r>
            <a:endParaRPr lang="sv-SE" b="0" baseline="0" dirty="0" smtClean="0"/>
          </a:p>
          <a:p>
            <a:pPr marL="171450" indent="-171450">
              <a:buFont typeface="Arial" panose="020B0604020202020204" pitchFamily="34" charset="0"/>
              <a:buChar char="•"/>
            </a:pPr>
            <a:r>
              <a:rPr lang="sv-SE" b="0" baseline="0" dirty="0" smtClean="0"/>
              <a:t>Contact information in </a:t>
            </a:r>
            <a:r>
              <a:rPr lang="sv-SE" b="0" baseline="0" dirty="0" err="1" smtClean="0"/>
              <a:t>case</a:t>
            </a:r>
            <a:r>
              <a:rPr lang="sv-SE" b="0" baseline="0" dirty="0" smtClean="0"/>
              <a:t> </a:t>
            </a:r>
            <a:r>
              <a:rPr lang="sv-SE" b="0" baseline="0" dirty="0" err="1" smtClean="0"/>
              <a:t>any</a:t>
            </a:r>
            <a:r>
              <a:rPr lang="sv-SE" b="0" baseline="0" dirty="0" smtClean="0"/>
              <a:t> problems </a:t>
            </a:r>
            <a:r>
              <a:rPr lang="sv-SE" b="0" baseline="0" dirty="0" err="1" smtClean="0"/>
              <a:t>arise</a:t>
            </a:r>
            <a:endParaRPr lang="sv-SE" b="0" dirty="0" smtClean="0"/>
          </a:p>
          <a:p>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14</a:t>
            </a:fld>
            <a:endParaRPr lang="sv-SE"/>
          </a:p>
        </p:txBody>
      </p:sp>
    </p:spTree>
    <p:extLst>
      <p:ext uri="{BB962C8B-B14F-4D97-AF65-F5344CB8AC3E}">
        <p14:creationId xmlns:p14="http://schemas.microsoft.com/office/powerpoint/2010/main" val="4219914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smtClean="0">
                <a:solidFill>
                  <a:schemeClr val="tx1"/>
                </a:solidFill>
                <a:effectLst/>
                <a:latin typeface="+mn-lt"/>
                <a:ea typeface="+mn-ea"/>
                <a:cs typeface="+mn-cs"/>
              </a:rPr>
              <a:t>Student </a:t>
            </a:r>
            <a:r>
              <a:rPr lang="sv-SE" sz="1200" b="1" i="0" kern="1200" dirty="0" err="1" smtClean="0">
                <a:solidFill>
                  <a:schemeClr val="tx1"/>
                </a:solidFill>
                <a:effectLst/>
                <a:latin typeface="+mn-lt"/>
                <a:ea typeface="+mn-ea"/>
                <a:cs typeface="+mn-cs"/>
              </a:rPr>
              <a:t>counselling</a:t>
            </a:r>
            <a:r>
              <a:rPr lang="sv-SE" sz="1200" b="1" i="0" kern="1200" dirty="0" smtClean="0">
                <a:solidFill>
                  <a:schemeClr val="tx1"/>
                </a:solidFill>
                <a:effectLst/>
                <a:latin typeface="+mn-lt"/>
                <a:ea typeface="+mn-ea"/>
                <a:cs typeface="+mn-cs"/>
              </a:rPr>
              <a:t> at the </a:t>
            </a:r>
            <a:r>
              <a:rPr lang="sv-SE" sz="1200" b="1" i="0" kern="1200" dirty="0" err="1" smtClean="0">
                <a:solidFill>
                  <a:schemeClr val="tx1"/>
                </a:solidFill>
                <a:effectLst/>
                <a:latin typeface="+mn-lt"/>
                <a:ea typeface="+mn-ea"/>
                <a:cs typeface="+mn-cs"/>
              </a:rPr>
              <a:t>School</a:t>
            </a:r>
            <a:r>
              <a:rPr lang="sv-SE" sz="1200" b="1" i="0" kern="1200" dirty="0" smtClean="0">
                <a:solidFill>
                  <a:schemeClr val="tx1"/>
                </a:solidFill>
                <a:effectLst/>
                <a:latin typeface="+mn-lt"/>
                <a:ea typeface="+mn-ea"/>
                <a:cs typeface="+mn-cs"/>
              </a:rPr>
              <a:t> </a:t>
            </a:r>
            <a:r>
              <a:rPr lang="sv-SE" sz="1200" b="1" i="0" kern="1200" dirty="0" err="1" smtClean="0">
                <a:solidFill>
                  <a:schemeClr val="tx1"/>
                </a:solidFill>
                <a:effectLst/>
                <a:latin typeface="+mn-lt"/>
                <a:ea typeface="+mn-ea"/>
                <a:cs typeface="+mn-cs"/>
              </a:rPr>
              <a:t>of</a:t>
            </a:r>
            <a:r>
              <a:rPr lang="sv-SE" sz="1200" b="1" i="0" kern="1200" dirty="0" smtClean="0">
                <a:solidFill>
                  <a:schemeClr val="tx1"/>
                </a:solidFill>
                <a:effectLst/>
                <a:latin typeface="+mn-lt"/>
                <a:ea typeface="+mn-ea"/>
                <a:cs typeface="+mn-cs"/>
              </a:rPr>
              <a:t> Business</a:t>
            </a:r>
            <a:r>
              <a:rPr lang="sv-SE" sz="1200" b="1" i="0" kern="1200" baseline="0" dirty="0" smtClean="0">
                <a:solidFill>
                  <a:schemeClr val="tx1"/>
                </a:solidFill>
                <a:effectLst/>
                <a:latin typeface="+mn-lt"/>
                <a:ea typeface="+mn-ea"/>
                <a:cs typeface="+mn-cs"/>
              </a:rPr>
              <a:t> </a:t>
            </a:r>
            <a:r>
              <a:rPr lang="sv-SE" sz="1200" b="1" i="0" kern="1200" baseline="0" dirty="0" err="1" smtClean="0">
                <a:solidFill>
                  <a:schemeClr val="tx1"/>
                </a:solidFill>
                <a:effectLst/>
                <a:latin typeface="+mn-lt"/>
                <a:ea typeface="+mn-ea"/>
                <a:cs typeface="+mn-cs"/>
              </a:rPr>
              <a:t>anf</a:t>
            </a:r>
            <a:r>
              <a:rPr lang="sv-SE" sz="1200" b="1" i="0" kern="1200" baseline="0" dirty="0" smtClean="0">
                <a:solidFill>
                  <a:schemeClr val="tx1"/>
                </a:solidFill>
                <a:effectLst/>
                <a:latin typeface="+mn-lt"/>
                <a:ea typeface="+mn-ea"/>
                <a:cs typeface="+mn-cs"/>
              </a:rPr>
              <a:t> </a:t>
            </a:r>
            <a:r>
              <a:rPr lang="sv-SE" sz="1200" b="1" i="0" kern="1200" baseline="0" dirty="0" err="1" smtClean="0">
                <a:solidFill>
                  <a:schemeClr val="tx1"/>
                </a:solidFill>
                <a:effectLst/>
                <a:latin typeface="+mn-lt"/>
                <a:ea typeface="+mn-ea"/>
                <a:cs typeface="+mn-cs"/>
              </a:rPr>
              <a:t>Economics</a:t>
            </a:r>
            <a:endParaRPr lang="sv-SE" sz="1200" b="1"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The </a:t>
            </a:r>
            <a:r>
              <a:rPr lang="sv-SE" sz="1200" b="0" i="0" kern="1200" dirty="0" err="1" smtClean="0">
                <a:solidFill>
                  <a:schemeClr val="tx1"/>
                </a:solidFill>
                <a:effectLst/>
                <a:latin typeface="+mn-lt"/>
                <a:ea typeface="+mn-ea"/>
                <a:cs typeface="+mn-cs"/>
              </a:rPr>
              <a:t>School</a:t>
            </a:r>
            <a:r>
              <a:rPr lang="sv-SE" sz="1200" b="0" i="0" kern="1200" dirty="0" smtClean="0">
                <a:solidFill>
                  <a:schemeClr val="tx1"/>
                </a:solidFill>
                <a:effectLst/>
                <a:latin typeface="+mn-lt"/>
                <a:ea typeface="+mn-ea"/>
                <a:cs typeface="+mn-cs"/>
              </a:rPr>
              <a:t> </a:t>
            </a:r>
            <a:r>
              <a:rPr lang="sv-SE" sz="1200" b="0" i="0" kern="1200" dirty="0" err="1" smtClean="0">
                <a:solidFill>
                  <a:schemeClr val="tx1"/>
                </a:solidFill>
                <a:effectLst/>
                <a:latin typeface="+mn-lt"/>
                <a:ea typeface="+mn-ea"/>
                <a:cs typeface="+mn-cs"/>
              </a:rPr>
              <a:t>of</a:t>
            </a:r>
            <a:r>
              <a:rPr lang="sv-SE" sz="1200" b="0" i="0" kern="1200" dirty="0" smtClean="0">
                <a:solidFill>
                  <a:schemeClr val="tx1"/>
                </a:solidFill>
                <a:effectLst/>
                <a:latin typeface="+mn-lt"/>
                <a:ea typeface="+mn-ea"/>
                <a:cs typeface="+mn-cs"/>
              </a:rPr>
              <a:t> Business and </a:t>
            </a:r>
            <a:r>
              <a:rPr lang="sv-SE" sz="1200" b="0" i="0" kern="1200" dirty="0" err="1" smtClean="0">
                <a:solidFill>
                  <a:schemeClr val="tx1"/>
                </a:solidFill>
                <a:effectLst/>
                <a:latin typeface="+mn-lt"/>
                <a:ea typeface="+mn-ea"/>
                <a:cs typeface="+mn-cs"/>
              </a:rPr>
              <a:t>Economics</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have</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two</a:t>
            </a:r>
            <a:r>
              <a:rPr lang="sv-SE" sz="1200" b="0" i="0" kern="1200" baseline="0" dirty="0" smtClean="0">
                <a:solidFill>
                  <a:schemeClr val="tx1"/>
                </a:solidFill>
                <a:effectLst/>
                <a:latin typeface="+mn-lt"/>
                <a:ea typeface="+mn-ea"/>
                <a:cs typeface="+mn-cs"/>
              </a:rPr>
              <a:t> student </a:t>
            </a:r>
            <a:r>
              <a:rPr lang="sv-SE" sz="1200" b="0" i="0" kern="1200" baseline="0" dirty="0" err="1" smtClean="0">
                <a:solidFill>
                  <a:schemeClr val="tx1"/>
                </a:solidFill>
                <a:effectLst/>
                <a:latin typeface="+mn-lt"/>
                <a:ea typeface="+mn-ea"/>
                <a:cs typeface="+mn-cs"/>
              </a:rPr>
              <a:t>counsellors</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one</a:t>
            </a:r>
            <a:r>
              <a:rPr lang="sv-SE" sz="1200" b="0" i="0" kern="1200" baseline="0" dirty="0" smtClean="0">
                <a:solidFill>
                  <a:schemeClr val="tx1"/>
                </a:solidFill>
                <a:effectLst/>
                <a:latin typeface="+mn-lt"/>
                <a:ea typeface="+mn-ea"/>
                <a:cs typeface="+mn-cs"/>
              </a:rPr>
              <a:t> in Kalmar and </a:t>
            </a:r>
            <a:r>
              <a:rPr lang="sv-SE" sz="1200" b="0" i="0" kern="1200" baseline="0" dirty="0" err="1" smtClean="0">
                <a:solidFill>
                  <a:schemeClr val="tx1"/>
                </a:solidFill>
                <a:effectLst/>
                <a:latin typeface="+mn-lt"/>
                <a:ea typeface="+mn-ea"/>
                <a:cs typeface="+mn-cs"/>
              </a:rPr>
              <a:t>one</a:t>
            </a:r>
            <a:r>
              <a:rPr lang="sv-SE" sz="1200" b="0" i="0" kern="1200" baseline="0" dirty="0" smtClean="0">
                <a:solidFill>
                  <a:schemeClr val="tx1"/>
                </a:solidFill>
                <a:effectLst/>
                <a:latin typeface="+mn-lt"/>
                <a:ea typeface="+mn-ea"/>
                <a:cs typeface="+mn-cs"/>
              </a:rPr>
              <a:t> in Växjö. </a:t>
            </a:r>
            <a:r>
              <a:rPr lang="sv-SE" sz="1200" b="0" i="0" kern="1200" baseline="0" dirty="0" err="1" smtClean="0">
                <a:solidFill>
                  <a:schemeClr val="tx1"/>
                </a:solidFill>
                <a:effectLst/>
                <a:latin typeface="+mn-lt"/>
                <a:ea typeface="+mn-ea"/>
                <a:cs typeface="+mn-cs"/>
              </a:rPr>
              <a:t>They</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can</a:t>
            </a:r>
            <a:r>
              <a:rPr lang="sv-SE" sz="1200" b="0" i="0" kern="1200" baseline="0" dirty="0" smtClean="0">
                <a:solidFill>
                  <a:schemeClr val="tx1"/>
                </a:solidFill>
                <a:effectLst/>
                <a:latin typeface="+mn-lt"/>
                <a:ea typeface="+mn-ea"/>
                <a:cs typeface="+mn-cs"/>
              </a:rPr>
              <a:t> assist in the </a:t>
            </a:r>
            <a:r>
              <a:rPr lang="sv-SE" sz="1200" b="0" i="0" kern="1200" baseline="0" dirty="0" err="1" smtClean="0">
                <a:solidFill>
                  <a:schemeClr val="tx1"/>
                </a:solidFill>
                <a:effectLst/>
                <a:latin typeface="+mn-lt"/>
                <a:ea typeface="+mn-ea"/>
                <a:cs typeface="+mn-cs"/>
              </a:rPr>
              <a:t>following</a:t>
            </a:r>
            <a:r>
              <a:rPr lang="sv-SE" sz="1200" b="0" i="0" kern="1200" baseline="0" dirty="0" smtClean="0">
                <a:solidFill>
                  <a:schemeClr val="tx1"/>
                </a:solidFill>
                <a:effectLst/>
                <a:latin typeface="+mn-lt"/>
                <a:ea typeface="+mn-ea"/>
                <a:cs typeface="+mn-cs"/>
              </a:rPr>
              <a:t>:</a:t>
            </a:r>
          </a:p>
          <a:p>
            <a:endParaRPr lang="sv-SE"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Student </a:t>
            </a:r>
            <a:r>
              <a:rPr lang="sv-SE" sz="1200" b="0" i="0" kern="1200" dirty="0" err="1" smtClean="0">
                <a:solidFill>
                  <a:schemeClr val="tx1"/>
                </a:solidFill>
                <a:effectLst/>
                <a:latin typeface="+mn-lt"/>
                <a:ea typeface="+mn-ea"/>
                <a:cs typeface="+mn-cs"/>
              </a:rPr>
              <a:t>guidance</a:t>
            </a:r>
            <a:r>
              <a:rPr lang="sv-SE" sz="1200" b="0" i="0" kern="1200" baseline="0" dirty="0" smtClean="0">
                <a:solidFill>
                  <a:schemeClr val="tx1"/>
                </a:solidFill>
                <a:effectLst/>
                <a:latin typeface="+mn-lt"/>
                <a:ea typeface="+mn-ea"/>
                <a:cs typeface="+mn-cs"/>
              </a:rPr>
              <a:t> and </a:t>
            </a:r>
            <a:r>
              <a:rPr lang="sv-SE" sz="1200" b="0" i="0" kern="1200" baseline="0" dirty="0" err="1" smtClean="0">
                <a:solidFill>
                  <a:schemeClr val="tx1"/>
                </a:solidFill>
                <a:effectLst/>
                <a:latin typeface="+mn-lt"/>
                <a:ea typeface="+mn-ea"/>
                <a:cs typeface="+mn-cs"/>
              </a:rPr>
              <a:t>individual</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study</a:t>
            </a:r>
            <a:r>
              <a:rPr lang="sv-SE" sz="1200" b="0" i="0" kern="1200" baseline="0" dirty="0" smtClean="0">
                <a:solidFill>
                  <a:schemeClr val="tx1"/>
                </a:solidFill>
                <a:effectLst/>
                <a:latin typeface="+mn-lt"/>
                <a:ea typeface="+mn-ea"/>
                <a:cs typeface="+mn-cs"/>
              </a:rPr>
              <a:t> planning,</a:t>
            </a:r>
            <a:r>
              <a:rPr lang="sv-SE" sz="1200" b="0" i="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sv-SE" sz="1200" b="0" i="0" kern="1200" dirty="0" err="1" smtClean="0">
                <a:solidFill>
                  <a:schemeClr val="tx1"/>
                </a:solidFill>
                <a:effectLst/>
                <a:latin typeface="+mn-lt"/>
                <a:ea typeface="+mn-ea"/>
                <a:cs typeface="+mn-cs"/>
              </a:rPr>
              <a:t>Electives</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within</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programmes</a:t>
            </a:r>
            <a:r>
              <a:rPr lang="sv-SE" sz="1200" b="0" i="0" kern="1200" baseline="0" dirty="0" smtClean="0">
                <a:solidFill>
                  <a:schemeClr val="tx1"/>
                </a:solidFill>
                <a:effectLst/>
                <a:latin typeface="+mn-lt"/>
                <a:ea typeface="+mn-ea"/>
                <a:cs typeface="+mn-cs"/>
              </a:rPr>
              <a:t>,</a:t>
            </a:r>
            <a:r>
              <a:rPr lang="sv-SE" sz="1200" b="0" i="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sv-SE" sz="1200" b="0" i="0" kern="1200" dirty="0" err="1" smtClean="0">
                <a:solidFill>
                  <a:schemeClr val="tx1"/>
                </a:solidFill>
                <a:effectLst/>
                <a:latin typeface="+mn-lt"/>
                <a:ea typeface="+mn-ea"/>
                <a:cs typeface="+mn-cs"/>
              </a:rPr>
              <a:t>Leave</a:t>
            </a:r>
            <a:r>
              <a:rPr lang="sv-SE" sz="1200" b="0" i="0" kern="1200" dirty="0" smtClean="0">
                <a:solidFill>
                  <a:schemeClr val="tx1"/>
                </a:solidFill>
                <a:effectLst/>
                <a:latin typeface="+mn-lt"/>
                <a:ea typeface="+mn-ea"/>
                <a:cs typeface="+mn-cs"/>
              </a:rPr>
              <a:t> from studies, </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Study</a:t>
            </a:r>
            <a:r>
              <a:rPr lang="sv-SE" sz="1200" b="0" i="0" kern="1200" baseline="0" dirty="0" smtClean="0">
                <a:solidFill>
                  <a:schemeClr val="tx1"/>
                </a:solidFill>
                <a:effectLst/>
                <a:latin typeface="+mn-lt"/>
                <a:ea typeface="+mn-ea"/>
                <a:cs typeface="+mn-cs"/>
              </a:rPr>
              <a:t> non-</a:t>
            </a:r>
            <a:r>
              <a:rPr lang="sv-SE" sz="1200" b="0" i="0" kern="1200" baseline="0" dirty="0" err="1" smtClean="0">
                <a:solidFill>
                  <a:schemeClr val="tx1"/>
                </a:solidFill>
                <a:effectLst/>
                <a:latin typeface="+mn-lt"/>
                <a:ea typeface="+mn-ea"/>
                <a:cs typeface="+mn-cs"/>
              </a:rPr>
              <a:t>completion</a:t>
            </a:r>
            <a:r>
              <a:rPr lang="sv-SE" sz="1200" b="0" i="0" kern="1200" baseline="0" dirty="0" smtClean="0">
                <a:solidFill>
                  <a:schemeClr val="tx1"/>
                </a:solidFill>
                <a:effectLst/>
                <a:latin typeface="+mn-lt"/>
                <a:ea typeface="+mn-ea"/>
                <a:cs typeface="+mn-cs"/>
              </a:rPr>
              <a:t>,</a:t>
            </a:r>
            <a:endParaRPr lang="sv-SE"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Change </a:t>
            </a:r>
            <a:r>
              <a:rPr lang="sv-SE" sz="1200" b="0" i="0" kern="1200" dirty="0" err="1" smtClean="0">
                <a:solidFill>
                  <a:schemeClr val="tx1"/>
                </a:solidFill>
                <a:effectLst/>
                <a:latin typeface="+mn-lt"/>
                <a:ea typeface="+mn-ea"/>
                <a:cs typeface="+mn-cs"/>
              </a:rPr>
              <a:t>of</a:t>
            </a:r>
            <a:r>
              <a:rPr lang="sv-SE" sz="1200" b="0" i="0" kern="1200" dirty="0" smtClean="0">
                <a:solidFill>
                  <a:schemeClr val="tx1"/>
                </a:solidFill>
                <a:effectLst/>
                <a:latin typeface="+mn-lt"/>
                <a:ea typeface="+mn-ea"/>
                <a:cs typeface="+mn-cs"/>
              </a:rPr>
              <a:t> </a:t>
            </a:r>
            <a:r>
              <a:rPr lang="sv-SE" sz="1200" b="0" i="0" kern="1200" dirty="0" err="1" smtClean="0">
                <a:solidFill>
                  <a:schemeClr val="tx1"/>
                </a:solidFill>
                <a:effectLst/>
                <a:latin typeface="+mn-lt"/>
                <a:ea typeface="+mn-ea"/>
                <a:cs typeface="+mn-cs"/>
              </a:rPr>
              <a:t>programme</a:t>
            </a:r>
            <a:r>
              <a:rPr lang="sv-SE"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sv-SE" sz="1200" b="0" i="0" kern="1200" baseline="0" dirty="0" smtClean="0">
                <a:solidFill>
                  <a:schemeClr val="tx1"/>
                </a:solidFill>
                <a:effectLst/>
                <a:latin typeface="+mn-lt"/>
                <a:ea typeface="+mn-ea"/>
                <a:cs typeface="+mn-cs"/>
              </a:rPr>
              <a:t>Etc.</a:t>
            </a:r>
            <a:endParaRPr lang="sv-SE" baseline="0" dirty="0" smtClean="0"/>
          </a:p>
          <a:p>
            <a:endParaRPr lang="sv-SE" baseline="0" dirty="0" smtClean="0"/>
          </a:p>
          <a:p>
            <a:r>
              <a:rPr lang="sv-SE" baseline="0" dirty="0" smtClean="0"/>
              <a:t>Make an </a:t>
            </a:r>
            <a:r>
              <a:rPr lang="sv-SE" baseline="0" dirty="0" err="1" smtClean="0"/>
              <a:t>appointment</a:t>
            </a:r>
            <a:r>
              <a:rPr lang="sv-SE" baseline="0" dirty="0" smtClean="0"/>
              <a:t> </a:t>
            </a:r>
            <a:r>
              <a:rPr lang="sv-SE" baseline="0" dirty="0" err="1" smtClean="0"/>
              <a:t>with</a:t>
            </a:r>
            <a:r>
              <a:rPr lang="sv-SE" baseline="0" dirty="0" smtClean="0"/>
              <a:t> the student </a:t>
            </a:r>
            <a:r>
              <a:rPr lang="sv-SE" baseline="0" dirty="0" err="1" smtClean="0"/>
              <a:t>counsellors</a:t>
            </a:r>
            <a:r>
              <a:rPr lang="sv-SE" baseline="0" dirty="0" smtClean="0"/>
              <a:t> and </a:t>
            </a:r>
            <a:r>
              <a:rPr lang="sv-SE" baseline="0" dirty="0" err="1" smtClean="0"/>
              <a:t>prepare</a:t>
            </a:r>
            <a:r>
              <a:rPr lang="sv-SE" baseline="0" dirty="0" smtClean="0"/>
              <a:t> </a:t>
            </a:r>
            <a:r>
              <a:rPr lang="sv-SE" baseline="0" dirty="0" err="1" smtClean="0"/>
              <a:t>your</a:t>
            </a:r>
            <a:r>
              <a:rPr lang="sv-SE" baseline="0" dirty="0" smtClean="0"/>
              <a:t> </a:t>
            </a:r>
            <a:r>
              <a:rPr lang="sv-SE" baseline="0" dirty="0" err="1" smtClean="0"/>
              <a:t>questions</a:t>
            </a:r>
            <a:r>
              <a:rPr lang="sv-SE" baseline="0" dirty="0" smtClean="0"/>
              <a:t> </a:t>
            </a:r>
            <a:r>
              <a:rPr lang="sv-SE" baseline="0" dirty="0" err="1" smtClean="0"/>
              <a:t>before</a:t>
            </a:r>
            <a:r>
              <a:rPr lang="sv-SE" baseline="0" dirty="0" smtClean="0"/>
              <a:t> to get the best </a:t>
            </a:r>
            <a:r>
              <a:rPr lang="sv-SE" baseline="0" dirty="0" err="1" smtClean="0"/>
              <a:t>help</a:t>
            </a:r>
            <a:r>
              <a:rPr lang="sv-SE" baseline="0" dirty="0" smtClean="0"/>
              <a:t>.</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16</a:t>
            </a:fld>
            <a:endParaRPr lang="sv-SE"/>
          </a:p>
        </p:txBody>
      </p:sp>
    </p:spTree>
    <p:extLst>
      <p:ext uri="{BB962C8B-B14F-4D97-AF65-F5344CB8AC3E}">
        <p14:creationId xmlns:p14="http://schemas.microsoft.com/office/powerpoint/2010/main" val="47079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smtClean="0"/>
              <a:t>Career</a:t>
            </a:r>
            <a:r>
              <a:rPr lang="sv-SE" b="1" dirty="0" smtClean="0"/>
              <a:t> </a:t>
            </a:r>
            <a:r>
              <a:rPr lang="sv-SE" b="1" dirty="0" err="1" smtClean="0"/>
              <a:t>counselling</a:t>
            </a:r>
            <a:r>
              <a:rPr lang="sv-SE" b="1" dirty="0" smtClean="0"/>
              <a:t> service</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The </a:t>
            </a:r>
            <a:r>
              <a:rPr lang="sv-SE" baseline="0" dirty="0" err="1" smtClean="0"/>
              <a:t>link</a:t>
            </a:r>
            <a:r>
              <a:rPr lang="sv-SE" baseline="0" dirty="0" smtClean="0"/>
              <a:t> in the </a:t>
            </a:r>
            <a:r>
              <a:rPr lang="sv-SE" baseline="0" dirty="0" err="1" smtClean="0"/>
              <a:t>header</a:t>
            </a:r>
            <a:r>
              <a:rPr lang="sv-SE" baseline="0" dirty="0" smtClean="0"/>
              <a:t> </a:t>
            </a:r>
            <a:r>
              <a:rPr lang="sv-SE" baseline="0" dirty="0" err="1" smtClean="0"/>
              <a:t>directs</a:t>
            </a:r>
            <a:r>
              <a:rPr lang="sv-SE" baseline="0" dirty="0" smtClean="0"/>
              <a:t> to the </a:t>
            </a:r>
            <a:r>
              <a:rPr lang="sv-SE" dirty="0" err="1" smtClean="0"/>
              <a:t>Career</a:t>
            </a:r>
            <a:r>
              <a:rPr lang="sv-SE" dirty="0" smtClean="0"/>
              <a:t> </a:t>
            </a:r>
            <a:r>
              <a:rPr lang="sv-SE" dirty="0" err="1" smtClean="0"/>
              <a:t>counselling</a:t>
            </a:r>
            <a:r>
              <a:rPr lang="sv-SE" dirty="0" smtClean="0"/>
              <a:t> service</a:t>
            </a:r>
          </a:p>
          <a:p>
            <a:endParaRPr lang="sv-SE" dirty="0" smtClean="0"/>
          </a:p>
          <a:p>
            <a:r>
              <a:rPr lang="sv-SE" dirty="0" err="1" smtClean="0"/>
              <a:t>Career</a:t>
            </a:r>
            <a:r>
              <a:rPr lang="sv-SE" baseline="0" dirty="0" smtClean="0"/>
              <a:t> </a:t>
            </a:r>
            <a:r>
              <a:rPr lang="sv-SE" baseline="0" dirty="0" err="1" smtClean="0"/>
              <a:t>counselling</a:t>
            </a:r>
            <a:r>
              <a:rPr lang="sv-SE" baseline="0" dirty="0" smtClean="0"/>
              <a:t> service </a:t>
            </a:r>
            <a:r>
              <a:rPr lang="sv-SE" baseline="0" dirty="0" err="1" smtClean="0"/>
              <a:t>arranges</a:t>
            </a:r>
            <a:r>
              <a:rPr lang="sv-SE" baseline="0" dirty="0" smtClean="0"/>
              <a:t> different</a:t>
            </a:r>
            <a:r>
              <a:rPr lang="sv-SE" sz="1200" b="0" i="0" kern="1200" dirty="0" smtClean="0">
                <a:solidFill>
                  <a:schemeClr val="tx1"/>
                </a:solidFill>
                <a:effectLst/>
                <a:latin typeface="+mn-lt"/>
                <a:ea typeface="+mn-ea"/>
                <a:cs typeface="+mn-cs"/>
              </a:rPr>
              <a:t> </a:t>
            </a:r>
            <a:r>
              <a:rPr lang="sv-SE" sz="1200" b="0" i="0" kern="1200" dirty="0" err="1" smtClean="0">
                <a:solidFill>
                  <a:schemeClr val="tx1"/>
                </a:solidFill>
                <a:effectLst/>
                <a:latin typeface="+mn-lt"/>
                <a:ea typeface="+mn-ea"/>
                <a:cs typeface="+mn-cs"/>
              </a:rPr>
              <a:t>Lectures</a:t>
            </a:r>
            <a:r>
              <a:rPr lang="sv-SE" sz="1200" b="0" i="0" kern="1200" dirty="0" smtClean="0">
                <a:solidFill>
                  <a:schemeClr val="tx1"/>
                </a:solidFill>
                <a:effectLst/>
                <a:latin typeface="+mn-lt"/>
                <a:ea typeface="+mn-ea"/>
                <a:cs typeface="+mn-cs"/>
              </a:rPr>
              <a:t>, workshops och events,</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such</a:t>
            </a:r>
            <a:r>
              <a:rPr lang="sv-SE" sz="1200" b="0" i="0" kern="1200" baseline="0" dirty="0" smtClean="0">
                <a:solidFill>
                  <a:schemeClr val="tx1"/>
                </a:solidFill>
                <a:effectLst/>
                <a:latin typeface="+mn-lt"/>
                <a:ea typeface="+mn-ea"/>
                <a:cs typeface="+mn-cs"/>
              </a:rPr>
              <a:t> as:</a:t>
            </a:r>
            <a:endParaRPr lang="sv-SE" sz="1200" b="0" i="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smtClean="0">
                <a:solidFill>
                  <a:schemeClr val="tx1"/>
                </a:solidFill>
                <a:effectLst/>
                <a:latin typeface="+mn-lt"/>
                <a:ea typeface="+mn-ea"/>
                <a:cs typeface="+mn-cs"/>
              </a:rPr>
              <a:t>CV-</a:t>
            </a:r>
            <a:r>
              <a:rPr lang="sv-SE" sz="1200" b="0" i="0" kern="1200" dirty="0" err="1" smtClean="0">
                <a:solidFill>
                  <a:schemeClr val="tx1"/>
                </a:solidFill>
                <a:effectLst/>
                <a:latin typeface="+mn-lt"/>
                <a:ea typeface="+mn-ea"/>
                <a:cs typeface="+mn-cs"/>
              </a:rPr>
              <a:t>writing</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help</a:t>
            </a:r>
            <a:endParaRPr lang="sv-SE" sz="1200" b="0" i="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smtClean="0">
                <a:solidFill>
                  <a:schemeClr val="tx1"/>
                </a:solidFill>
                <a:effectLst/>
                <a:latin typeface="+mn-lt"/>
                <a:ea typeface="+mn-ea"/>
                <a:cs typeface="+mn-cs"/>
              </a:rPr>
              <a:t>Career</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course</a:t>
            </a:r>
            <a:endParaRPr lang="sv-SE" sz="1200" b="0" i="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smtClean="0">
                <a:solidFill>
                  <a:schemeClr val="tx1"/>
                </a:solidFill>
                <a:effectLst/>
                <a:latin typeface="+mn-lt"/>
                <a:ea typeface="+mn-ea"/>
                <a:cs typeface="+mn-cs"/>
              </a:rPr>
              <a:t>Interview</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training</a:t>
            </a:r>
            <a:r>
              <a:rPr lang="sv-SE" sz="1200" b="0" i="0" kern="1200" baseline="0" dirty="0" smtClean="0">
                <a:solidFill>
                  <a:schemeClr val="tx1"/>
                </a:solidFill>
                <a:effectLst/>
                <a:latin typeface="+mn-lt"/>
                <a:ea typeface="+mn-ea"/>
                <a:cs typeface="+mn-cs"/>
              </a:rPr>
              <a:t> and </a:t>
            </a:r>
            <a:r>
              <a:rPr lang="sv-SE" sz="1200" b="0" i="0" kern="1200" baseline="0" dirty="0" err="1" smtClean="0">
                <a:solidFill>
                  <a:schemeClr val="tx1"/>
                </a:solidFill>
                <a:effectLst/>
                <a:latin typeface="+mn-lt"/>
                <a:ea typeface="+mn-ea"/>
                <a:cs typeface="+mn-cs"/>
              </a:rPr>
              <a:t>lectures</a:t>
            </a:r>
            <a:endParaRPr lang="sv-SE" sz="1200" b="0" i="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smtClean="0">
                <a:solidFill>
                  <a:schemeClr val="tx1"/>
                </a:solidFill>
                <a:effectLst/>
                <a:latin typeface="+mn-lt"/>
                <a:ea typeface="+mn-ea"/>
                <a:cs typeface="+mn-cs"/>
              </a:rPr>
              <a:t>Your</a:t>
            </a:r>
            <a:r>
              <a:rPr lang="sv-SE" sz="1200" b="0" i="0" kern="1200" baseline="0" dirty="0" smtClean="0">
                <a:solidFill>
                  <a:schemeClr val="tx1"/>
                </a:solidFill>
                <a:effectLst/>
                <a:latin typeface="+mn-lt"/>
                <a:ea typeface="+mn-ea"/>
                <a:cs typeface="+mn-cs"/>
              </a:rPr>
              <a:t> personal </a:t>
            </a:r>
            <a:r>
              <a:rPr lang="sv-SE" sz="1200" b="0" i="0" kern="1200" baseline="0" dirty="0" err="1" smtClean="0">
                <a:solidFill>
                  <a:schemeClr val="tx1"/>
                </a:solidFill>
                <a:effectLst/>
                <a:latin typeface="+mn-lt"/>
                <a:ea typeface="+mn-ea"/>
                <a:cs typeface="+mn-cs"/>
              </a:rPr>
              <a:t>trademark</a:t>
            </a:r>
            <a:r>
              <a:rPr lang="sv-SE" sz="1200" b="0" i="0" kern="1200" dirty="0" smtClean="0">
                <a:solidFill>
                  <a:schemeClr val="tx1"/>
                </a:solidFill>
                <a:effectLst/>
                <a:latin typeface="+mn-lt"/>
                <a:ea typeface="+mn-ea"/>
                <a:cs typeface="+mn-cs"/>
              </a:rPr>
              <a:t>- </a:t>
            </a:r>
            <a:r>
              <a:rPr lang="sv-SE" sz="1200" b="0" i="0" kern="1200" dirty="0" err="1" smtClean="0">
                <a:solidFill>
                  <a:schemeClr val="tx1"/>
                </a:solidFill>
                <a:effectLst/>
                <a:latin typeface="+mn-lt"/>
                <a:ea typeface="+mn-ea"/>
                <a:cs typeface="+mn-cs"/>
              </a:rPr>
              <a:t>lecture</a:t>
            </a:r>
            <a:endParaRPr lang="sv-SE" sz="1200" b="0" i="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smtClean="0">
                <a:solidFill>
                  <a:schemeClr val="tx1"/>
                </a:solidFill>
                <a:effectLst/>
                <a:latin typeface="+mn-lt"/>
                <a:ea typeface="+mn-ea"/>
                <a:cs typeface="+mn-cs"/>
              </a:rPr>
              <a:t>LinkedIn – </a:t>
            </a:r>
            <a:r>
              <a:rPr lang="sv-SE" sz="1200" b="0" i="0" kern="1200" dirty="0" err="1" smtClean="0">
                <a:solidFill>
                  <a:schemeClr val="tx1"/>
                </a:solidFill>
                <a:effectLst/>
                <a:latin typeface="+mn-lt"/>
                <a:ea typeface="+mn-ea"/>
                <a:cs typeface="+mn-cs"/>
              </a:rPr>
              <a:t>lecture</a:t>
            </a:r>
            <a:r>
              <a:rPr lang="sv-SE" sz="1200" b="0" i="0" kern="1200" dirty="0" smtClean="0">
                <a:solidFill>
                  <a:schemeClr val="tx1"/>
                </a:solidFill>
                <a:effectLst/>
                <a:latin typeface="+mn-lt"/>
                <a:ea typeface="+mn-ea"/>
                <a:cs typeface="+mn-cs"/>
              </a:rPr>
              <a:t> and workshop</a:t>
            </a:r>
          </a:p>
          <a:p>
            <a:endParaRPr lang="sv-SE" dirty="0" smtClean="0"/>
          </a:p>
          <a:p>
            <a:r>
              <a:rPr lang="sv-SE" dirty="0" smtClean="0"/>
              <a:t>Students </a:t>
            </a:r>
            <a:r>
              <a:rPr lang="sv-SE" dirty="0" err="1" smtClean="0"/>
              <a:t>also</a:t>
            </a:r>
            <a:r>
              <a:rPr lang="sv-SE" dirty="0" smtClean="0"/>
              <a:t> </a:t>
            </a:r>
            <a:r>
              <a:rPr lang="sv-SE" dirty="0" err="1" smtClean="0"/>
              <a:t>have</a:t>
            </a:r>
            <a:r>
              <a:rPr lang="sv-SE" dirty="0" smtClean="0"/>
              <a:t> the </a:t>
            </a:r>
            <a:r>
              <a:rPr lang="sv-SE" dirty="0" err="1" smtClean="0"/>
              <a:t>opportunity</a:t>
            </a:r>
            <a:r>
              <a:rPr lang="sv-SE" baseline="0" dirty="0" smtClean="0"/>
              <a:t> to </a:t>
            </a:r>
            <a:r>
              <a:rPr lang="sv-SE" baseline="0" dirty="0" err="1" smtClean="0"/>
              <a:t>meet</a:t>
            </a:r>
            <a:r>
              <a:rPr lang="sv-SE" baseline="0" dirty="0" smtClean="0"/>
              <a:t> a </a:t>
            </a:r>
            <a:r>
              <a:rPr lang="sv-SE" baseline="0" dirty="0" err="1" smtClean="0"/>
              <a:t>career</a:t>
            </a:r>
            <a:r>
              <a:rPr lang="sv-SE" baseline="0" dirty="0" smtClean="0"/>
              <a:t> </a:t>
            </a:r>
            <a:r>
              <a:rPr lang="sv-SE" baseline="0" dirty="0" err="1" smtClean="0"/>
              <a:t>counsellor</a:t>
            </a:r>
            <a:r>
              <a:rPr lang="sv-SE" baseline="0" dirty="0" smtClean="0"/>
              <a:t>.</a:t>
            </a:r>
            <a:endParaRPr lang="sv-SE" dirty="0" smtClean="0"/>
          </a:p>
        </p:txBody>
      </p:sp>
      <p:sp>
        <p:nvSpPr>
          <p:cNvPr id="4" name="Platshållare för bildnummer 3"/>
          <p:cNvSpPr>
            <a:spLocks noGrp="1"/>
          </p:cNvSpPr>
          <p:nvPr>
            <p:ph type="sldNum" sz="quarter" idx="10"/>
          </p:nvPr>
        </p:nvSpPr>
        <p:spPr/>
        <p:txBody>
          <a:bodyPr/>
          <a:lstStyle/>
          <a:p>
            <a:fld id="{E2F59744-ACC5-4125-B57F-3984B80B1062}" type="slidenum">
              <a:rPr lang="sv-SE" smtClean="0"/>
              <a:t>17</a:t>
            </a:fld>
            <a:endParaRPr lang="sv-SE"/>
          </a:p>
        </p:txBody>
      </p:sp>
    </p:spTree>
    <p:extLst>
      <p:ext uri="{BB962C8B-B14F-4D97-AF65-F5344CB8AC3E}">
        <p14:creationId xmlns:p14="http://schemas.microsoft.com/office/powerpoint/2010/main" val="266614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smtClean="0"/>
              <a:t>Learning support for </a:t>
            </a:r>
            <a:r>
              <a:rPr lang="sv-SE" b="1" baseline="0" dirty="0" err="1" smtClean="0"/>
              <a:t>your</a:t>
            </a:r>
            <a:r>
              <a:rPr lang="sv-SE" b="1" baseline="0" dirty="0" smtClean="0"/>
              <a:t>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are a student and have some form of disability, it is possible for you to get pedagogical support during your studies. Examples of such help are, help taking notes, sign language interpreter or extended time at examination sittings. There is a</a:t>
            </a:r>
            <a:r>
              <a:rPr lang="en-US" baseline="0" dirty="0" smtClean="0"/>
              <a:t> contact person for Kalmar and one for Växjö</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Länk i bilden för mer information om </a:t>
            </a:r>
            <a:r>
              <a:rPr lang="en-US" baseline="0" dirty="0" smtClean="0"/>
              <a:t>Learning support for your studies</a:t>
            </a:r>
          </a:p>
        </p:txBody>
      </p:sp>
      <p:sp>
        <p:nvSpPr>
          <p:cNvPr id="4" name="Platshållare för bildnummer 3"/>
          <p:cNvSpPr>
            <a:spLocks noGrp="1"/>
          </p:cNvSpPr>
          <p:nvPr>
            <p:ph type="sldNum" sz="quarter" idx="10"/>
          </p:nvPr>
        </p:nvSpPr>
        <p:spPr/>
        <p:txBody>
          <a:bodyPr/>
          <a:lstStyle/>
          <a:p>
            <a:fld id="{E2F59744-ACC5-4125-B57F-3984B80B1062}" type="slidenum">
              <a:rPr lang="sv-SE" smtClean="0"/>
              <a:t>18</a:t>
            </a:fld>
            <a:endParaRPr lang="sv-SE"/>
          </a:p>
        </p:txBody>
      </p:sp>
    </p:spTree>
    <p:extLst>
      <p:ext uri="{BB962C8B-B14F-4D97-AF65-F5344CB8AC3E}">
        <p14:creationId xmlns:p14="http://schemas.microsoft.com/office/powerpoint/2010/main" val="1077936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0" dirty="0" smtClean="0"/>
              <a:t>You</a:t>
            </a:r>
            <a:r>
              <a:rPr lang="en-US" b="0" baseline="0" dirty="0" smtClean="0"/>
              <a:t> are most welcome to contact Terese (Kalmar) and Lollo (</a:t>
            </a:r>
            <a:r>
              <a:rPr lang="en-US" b="0" baseline="0" dirty="0" err="1" smtClean="0"/>
              <a:t>Växjö</a:t>
            </a:r>
            <a:r>
              <a:rPr lang="en-US" b="0" baseline="0" dirty="0" smtClean="0"/>
              <a:t>) if you have questions regarding your studies.</a:t>
            </a:r>
            <a:endParaRPr lang="en-US" b="0" dirty="0" smtClean="0"/>
          </a:p>
          <a:p>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contact </a:t>
            </a:r>
            <a:r>
              <a:rPr lang="en-US" sz="1200" u="sng" kern="1200" dirty="0" smtClean="0">
                <a:solidFill>
                  <a:schemeClr val="tx1"/>
                </a:solidFill>
                <a:effectLst/>
                <a:latin typeface="+mn-lt"/>
                <a:ea typeface="+mn-ea"/>
                <a:cs typeface="+mn-cs"/>
                <a:hlinkClick r:id="rId3"/>
              </a:rPr>
              <a:t>tuitionfees@lnu.se</a:t>
            </a:r>
            <a:r>
              <a:rPr lang="en-US"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concerning</a:t>
            </a:r>
            <a:r>
              <a:rPr lang="sv-SE" sz="1200" kern="1200" dirty="0" smtClean="0">
                <a:solidFill>
                  <a:schemeClr val="tx1"/>
                </a:solidFill>
                <a:effectLst/>
                <a:latin typeface="+mn-lt"/>
                <a:ea typeface="+mn-ea"/>
                <a:cs typeface="+mn-cs"/>
              </a:rPr>
              <a:t> all </a:t>
            </a:r>
            <a:r>
              <a:rPr lang="sv-SE" sz="1200" kern="1200" dirty="0" err="1" smtClean="0">
                <a:solidFill>
                  <a:schemeClr val="tx1"/>
                </a:solidFill>
                <a:effectLst/>
                <a:latin typeface="+mn-lt"/>
                <a:ea typeface="+mn-ea"/>
                <a:cs typeface="+mn-cs"/>
              </a:rPr>
              <a:t>tuition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fee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matters</a:t>
            </a:r>
            <a:r>
              <a:rPr lang="sv-SE" sz="1200" kern="1200" dirty="0" smtClean="0">
                <a:solidFill>
                  <a:schemeClr val="tx1"/>
                </a:solidFill>
                <a:effectLst/>
                <a:latin typeface="+mn-lt"/>
                <a:ea typeface="+mn-ea"/>
                <a:cs typeface="+mn-cs"/>
              </a:rPr>
              <a: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Make sure you pay the tuition</a:t>
            </a:r>
            <a:r>
              <a:rPr lang="en-US" sz="1200" kern="1200" baseline="0" dirty="0" smtClean="0">
                <a:solidFill>
                  <a:schemeClr val="tx1"/>
                </a:solidFill>
                <a:effectLst/>
                <a:latin typeface="+mn-lt"/>
                <a:ea typeface="+mn-ea"/>
                <a:cs typeface="+mn-cs"/>
              </a:rPr>
              <a:t> fee in time, otherwise you may not be allowed to study the course.</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All questions regarding residence permit is to be communicated with the Swedish Migration Agency</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You need to be registered for full time studies and show good progress in your studies in order to get extension of your residence permit.</a:t>
            </a:r>
          </a:p>
          <a:p>
            <a:pPr marL="171450" lvl="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E2F59744-ACC5-4125-B57F-3984B80B1062}" type="slidenum">
              <a:rPr lang="sv-SE" smtClean="0"/>
              <a:t>19</a:t>
            </a:fld>
            <a:endParaRPr lang="sv-SE"/>
          </a:p>
        </p:txBody>
      </p:sp>
    </p:spTree>
    <p:extLst>
      <p:ext uri="{BB962C8B-B14F-4D97-AF65-F5344CB8AC3E}">
        <p14:creationId xmlns:p14="http://schemas.microsoft.com/office/powerpoint/2010/main" val="553697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The University</a:t>
            </a:r>
            <a:r>
              <a:rPr lang="sv-SE" sz="1200" b="1" kern="1200" baseline="0" dirty="0" smtClean="0">
                <a:solidFill>
                  <a:schemeClr val="tx1"/>
                </a:solidFill>
                <a:effectLst/>
                <a:latin typeface="+mn-lt"/>
                <a:ea typeface="+mn-ea"/>
                <a:cs typeface="+mn-cs"/>
              </a:rPr>
              <a:t> </a:t>
            </a:r>
            <a:r>
              <a:rPr lang="sv-SE" sz="1200" b="1" kern="1200" baseline="0" dirty="0" err="1" smtClean="0">
                <a:solidFill>
                  <a:schemeClr val="tx1"/>
                </a:solidFill>
                <a:effectLst/>
                <a:latin typeface="+mn-lt"/>
                <a:ea typeface="+mn-ea"/>
                <a:cs typeface="+mn-cs"/>
              </a:rPr>
              <a:t>Library</a:t>
            </a:r>
            <a:r>
              <a:rPr lang="sv-SE" sz="1200" b="1" kern="1200" baseline="0" dirty="0" smtClean="0">
                <a:solidFill>
                  <a:schemeClr val="tx1"/>
                </a:solidFill>
                <a:effectLst/>
                <a:latin typeface="+mn-lt"/>
                <a:ea typeface="+mn-ea"/>
                <a:cs typeface="+mn-cs"/>
              </a:rPr>
              <a:t> and </a:t>
            </a:r>
            <a:r>
              <a:rPr lang="sv-SE" sz="1200" b="1" kern="1200" baseline="0" dirty="0" err="1" smtClean="0">
                <a:solidFill>
                  <a:schemeClr val="tx1"/>
                </a:solidFill>
                <a:effectLst/>
                <a:latin typeface="+mn-lt"/>
                <a:ea typeface="+mn-ea"/>
                <a:cs typeface="+mn-cs"/>
              </a:rPr>
              <a:t>Acacemic</a:t>
            </a:r>
            <a:r>
              <a:rPr lang="sv-SE" sz="1200" b="1" kern="1200" baseline="0" dirty="0" smtClean="0">
                <a:solidFill>
                  <a:schemeClr val="tx1"/>
                </a:solidFill>
                <a:effectLst/>
                <a:latin typeface="+mn-lt"/>
                <a:ea typeface="+mn-ea"/>
                <a:cs typeface="+mn-cs"/>
              </a:rPr>
              <a:t> Support Centre</a:t>
            </a:r>
            <a:endParaRPr lang="sv-SE" sz="1200" b="1"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At</a:t>
            </a:r>
            <a:r>
              <a:rPr lang="sv-SE" sz="1200" kern="1200" baseline="0" dirty="0" smtClean="0">
                <a:solidFill>
                  <a:schemeClr val="tx1"/>
                </a:solidFill>
                <a:effectLst/>
                <a:latin typeface="+mn-lt"/>
                <a:ea typeface="+mn-ea"/>
                <a:cs typeface="+mn-cs"/>
              </a:rPr>
              <a:t> the</a:t>
            </a:r>
            <a:r>
              <a:rPr lang="sv-SE" sz="1200" kern="1200" dirty="0" smtClean="0">
                <a:solidFill>
                  <a:schemeClr val="tx1"/>
                </a:solidFill>
                <a:effectLst/>
                <a:latin typeface="+mn-lt"/>
                <a:ea typeface="+mn-ea"/>
                <a:cs typeface="+mn-cs"/>
              </a:rPr>
              <a:t> </a:t>
            </a:r>
            <a:r>
              <a:rPr lang="sv-SE" sz="1200" b="1" kern="1200" dirty="0" err="1" smtClean="0">
                <a:solidFill>
                  <a:schemeClr val="tx1"/>
                </a:solidFill>
                <a:effectLst/>
                <a:latin typeface="+mn-lt"/>
                <a:ea typeface="+mn-ea"/>
                <a:cs typeface="+mn-cs"/>
              </a:rPr>
              <a:t>university</a:t>
            </a:r>
            <a:r>
              <a:rPr lang="sv-SE" sz="1200" b="1" kern="1200" baseline="0" dirty="0" smtClean="0">
                <a:solidFill>
                  <a:schemeClr val="tx1"/>
                </a:solidFill>
                <a:effectLst/>
                <a:latin typeface="+mn-lt"/>
                <a:ea typeface="+mn-ea"/>
                <a:cs typeface="+mn-cs"/>
              </a:rPr>
              <a:t> </a:t>
            </a:r>
            <a:r>
              <a:rPr lang="sv-SE" sz="1200" b="1" kern="1200" baseline="0" dirty="0" err="1" smtClean="0">
                <a:solidFill>
                  <a:schemeClr val="tx1"/>
                </a:solidFill>
                <a:effectLst/>
                <a:latin typeface="+mn-lt"/>
                <a:ea typeface="+mn-ea"/>
                <a:cs typeface="+mn-cs"/>
              </a:rPr>
              <a:t>library</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there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are</a:t>
            </a:r>
            <a:r>
              <a:rPr lang="sv-SE" sz="1200" kern="1200" dirty="0" smtClean="0">
                <a:solidFill>
                  <a:schemeClr val="tx1"/>
                </a:solidFill>
                <a:effectLst/>
                <a:latin typeface="+mn-lt"/>
                <a:ea typeface="+mn-ea"/>
                <a:cs typeface="+mn-cs"/>
              </a:rPr>
              <a:t> a </a:t>
            </a:r>
            <a:r>
              <a:rPr lang="sv-SE" sz="1200" kern="1200" dirty="0" err="1" smtClean="0">
                <a:solidFill>
                  <a:schemeClr val="tx1"/>
                </a:solidFill>
                <a:effectLst/>
                <a:latin typeface="+mn-lt"/>
                <a:ea typeface="+mn-ea"/>
                <a:cs typeface="+mn-cs"/>
              </a:rPr>
              <a:t>large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number</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of</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places</a:t>
            </a:r>
            <a:r>
              <a:rPr lang="sv-SE" sz="1200" kern="1200" baseline="0" dirty="0" smtClean="0">
                <a:solidFill>
                  <a:schemeClr val="tx1"/>
                </a:solidFill>
                <a:effectLst/>
                <a:latin typeface="+mn-lt"/>
                <a:ea typeface="+mn-ea"/>
                <a:cs typeface="+mn-cs"/>
              </a:rPr>
              <a:t> and </a:t>
            </a:r>
            <a:r>
              <a:rPr lang="sv-SE" sz="1200" kern="1200" baseline="0" dirty="0" err="1" smtClean="0">
                <a:solidFill>
                  <a:schemeClr val="tx1"/>
                </a:solidFill>
                <a:effectLst/>
                <a:latin typeface="+mn-lt"/>
                <a:ea typeface="+mn-ea"/>
                <a:cs typeface="+mn-cs"/>
              </a:rPr>
              <a:t>rooms</a:t>
            </a:r>
            <a:r>
              <a:rPr lang="sv-SE" sz="1200" kern="1200" baseline="0" dirty="0" smtClean="0">
                <a:solidFill>
                  <a:schemeClr val="tx1"/>
                </a:solidFill>
                <a:effectLst/>
                <a:latin typeface="+mn-lt"/>
                <a:ea typeface="+mn-ea"/>
                <a:cs typeface="+mn-cs"/>
              </a:rPr>
              <a:t> to </a:t>
            </a:r>
            <a:r>
              <a:rPr lang="sv-SE" sz="1200" kern="1200" baseline="0" dirty="0" err="1" smtClean="0">
                <a:solidFill>
                  <a:schemeClr val="tx1"/>
                </a:solidFill>
                <a:effectLst/>
                <a:latin typeface="+mn-lt"/>
                <a:ea typeface="+mn-ea"/>
                <a:cs typeface="+mn-cs"/>
              </a:rPr>
              <a:t>study</a:t>
            </a:r>
            <a:r>
              <a:rPr lang="sv-SE" sz="1200" kern="1200" baseline="0" dirty="0" smtClean="0">
                <a:solidFill>
                  <a:schemeClr val="tx1"/>
                </a:solidFill>
                <a:effectLst/>
                <a:latin typeface="+mn-lt"/>
                <a:ea typeface="+mn-ea"/>
                <a:cs typeface="+mn-cs"/>
              </a:rPr>
              <a: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Some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of</a:t>
            </a:r>
            <a:r>
              <a:rPr lang="sv-SE" sz="1200" kern="1200" dirty="0" smtClean="0">
                <a:solidFill>
                  <a:schemeClr val="tx1"/>
                </a:solidFill>
                <a:effectLst/>
                <a:latin typeface="+mn-lt"/>
                <a:ea typeface="+mn-ea"/>
                <a:cs typeface="+mn-cs"/>
              </a:rPr>
              <a:t> the </a:t>
            </a:r>
            <a:r>
              <a:rPr lang="sv-SE" sz="1200" kern="1200" dirty="0" err="1" smtClean="0">
                <a:solidFill>
                  <a:schemeClr val="tx1"/>
                </a:solidFill>
                <a:effectLst/>
                <a:latin typeface="+mn-lt"/>
                <a:ea typeface="+mn-ea"/>
                <a:cs typeface="+mn-cs"/>
              </a:rPr>
              <a:t>rooms</a:t>
            </a:r>
            <a:r>
              <a:rPr lang="sv-SE" sz="1200" kern="1200" dirty="0" smtClean="0">
                <a:solidFill>
                  <a:schemeClr val="tx1"/>
                </a:solidFill>
                <a:effectLst/>
                <a:latin typeface="+mn-lt"/>
                <a:ea typeface="+mn-ea"/>
                <a:cs typeface="+mn-cs"/>
              </a:rPr>
              <a:t> and </a:t>
            </a:r>
            <a:r>
              <a:rPr lang="sv-SE" sz="1200" kern="1200" dirty="0" err="1" smtClean="0">
                <a:solidFill>
                  <a:schemeClr val="tx1"/>
                </a:solidFill>
                <a:effectLst/>
                <a:latin typeface="+mn-lt"/>
                <a:ea typeface="+mn-ea"/>
                <a:cs typeface="+mn-cs"/>
              </a:rPr>
              <a:t>seats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are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available</a:t>
            </a:r>
            <a:r>
              <a:rPr lang="sv-SE" sz="1200" kern="1200" dirty="0" smtClean="0">
                <a:solidFill>
                  <a:schemeClr val="tx1"/>
                </a:solidFill>
                <a:effectLst/>
                <a:latin typeface="+mn-lt"/>
                <a:ea typeface="+mn-ea"/>
                <a:cs typeface="+mn-cs"/>
              </a:rPr>
              <a:t> for </a:t>
            </a:r>
            <a:r>
              <a:rPr lang="sv-SE" sz="1200" kern="1200" dirty="0" err="1" smtClean="0">
                <a:solidFill>
                  <a:schemeClr val="tx1"/>
                </a:solidFill>
                <a:effectLst/>
                <a:latin typeface="+mn-lt"/>
                <a:ea typeface="+mn-ea"/>
                <a:cs typeface="+mn-cs"/>
              </a:rPr>
              <a:t>booking</a:t>
            </a:r>
            <a:r>
              <a:rPr lang="sv-SE" sz="1200" kern="1200" dirty="0" smtClean="0">
                <a:solidFill>
                  <a:schemeClr val="tx1"/>
                </a:solidFill>
                <a:effectLst/>
                <a:latin typeface="+mn-lt"/>
                <a:ea typeface="+mn-ea"/>
                <a:cs typeface="+mn-cs"/>
              </a:rPr>
              <a:t> via the </a:t>
            </a:r>
            <a:r>
              <a:rPr lang="sv-SE" sz="1200" kern="1200" dirty="0" err="1" smtClean="0">
                <a:solidFill>
                  <a:schemeClr val="tx1"/>
                </a:solidFill>
                <a:effectLst/>
                <a:latin typeface="+mn-lt"/>
                <a:ea typeface="+mn-ea"/>
                <a:cs typeface="+mn-cs"/>
              </a:rPr>
              <a:t>library’s</a:t>
            </a:r>
            <a:r>
              <a:rPr lang="sv-SE" sz="1200" kern="1200" dirty="0" smtClean="0">
                <a:solidFill>
                  <a:schemeClr val="tx1"/>
                </a:solidFill>
                <a:effectLst/>
                <a:latin typeface="+mn-lt"/>
                <a:ea typeface="+mn-ea"/>
                <a:cs typeface="+mn-cs"/>
              </a:rPr>
              <a:t> web page lnu.se/</a:t>
            </a:r>
            <a:r>
              <a:rPr lang="sv-SE" sz="1200" kern="1200" dirty="0" err="1" smtClean="0">
                <a:solidFill>
                  <a:schemeClr val="tx1"/>
                </a:solidFill>
                <a:effectLst/>
                <a:latin typeface="+mn-lt"/>
                <a:ea typeface="+mn-ea"/>
                <a:cs typeface="+mn-cs"/>
              </a:rPr>
              <a:t>ub</a:t>
            </a:r>
            <a:r>
              <a:rPr lang="sv-SE" sz="1200" kern="1200" dirty="0" smtClean="0">
                <a:solidFill>
                  <a:schemeClr val="tx1"/>
                </a:solidFill>
                <a:effectLst/>
                <a:latin typeface="+mn-lt"/>
                <a:ea typeface="+mn-ea"/>
                <a:cs typeface="+mn-cs"/>
              </a:rPr>
              <a:t>. Contact info: </a:t>
            </a:r>
            <a:r>
              <a:rPr lang="sv-SE" sz="1200" u="sng" kern="1200" dirty="0" smtClean="0">
                <a:solidFill>
                  <a:schemeClr val="tx1"/>
                </a:solidFill>
                <a:effectLst/>
                <a:latin typeface="+mn-lt"/>
                <a:ea typeface="+mn-ea"/>
                <a:cs typeface="+mn-cs"/>
                <a:hlinkClick r:id="rId3"/>
              </a:rPr>
              <a:t>ub@lnu.se</a:t>
            </a:r>
            <a:r>
              <a:rPr lang="sv-SE" sz="1200" kern="1200" dirty="0" smtClean="0">
                <a:solidFill>
                  <a:schemeClr val="tx1"/>
                </a:solidFill>
                <a:effectLst/>
                <a:latin typeface="+mn-lt"/>
                <a:ea typeface="+mn-ea"/>
                <a:cs typeface="+mn-cs"/>
              </a:rPr>
              <a:t>.</a:t>
            </a:r>
            <a:r>
              <a:rPr lang="sv-SE" sz="1200" kern="1200" baseline="0" dirty="0" smtClean="0">
                <a:solidFill>
                  <a:schemeClr val="tx1"/>
                </a:solidFill>
                <a:effectLst/>
                <a:latin typeface="+mn-lt"/>
                <a:ea typeface="+mn-ea"/>
                <a:cs typeface="+mn-cs"/>
              </a:rPr>
              <a:t> Contact the </a:t>
            </a:r>
            <a:r>
              <a:rPr lang="sv-SE" sz="1200" kern="1200" baseline="0" dirty="0" err="1" smtClean="0">
                <a:solidFill>
                  <a:schemeClr val="tx1"/>
                </a:solidFill>
                <a:effectLst/>
                <a:latin typeface="+mn-lt"/>
                <a:ea typeface="+mn-ea"/>
                <a:cs typeface="+mn-cs"/>
              </a:rPr>
              <a:t>library</a:t>
            </a:r>
            <a:r>
              <a:rPr lang="sv-SE" sz="1200" kern="1200" baseline="0" dirty="0" smtClean="0">
                <a:solidFill>
                  <a:schemeClr val="tx1"/>
                </a:solidFill>
                <a:effectLst/>
                <a:latin typeface="+mn-lt"/>
                <a:ea typeface="+mn-ea"/>
                <a:cs typeface="+mn-cs"/>
              </a:rPr>
              <a:t> for </a:t>
            </a:r>
            <a:r>
              <a:rPr lang="sv-SE" sz="1200" kern="1200" baseline="0" dirty="0" err="1" smtClean="0">
                <a:solidFill>
                  <a:schemeClr val="tx1"/>
                </a:solidFill>
                <a:effectLst/>
                <a:latin typeface="+mn-lt"/>
                <a:ea typeface="+mn-ea"/>
                <a:cs typeface="+mn-cs"/>
              </a:rPr>
              <a:t>searching</a:t>
            </a:r>
            <a:r>
              <a:rPr lang="sv-SE" sz="1200" kern="1200" baseline="0" dirty="0" smtClean="0">
                <a:solidFill>
                  <a:schemeClr val="tx1"/>
                </a:solidFill>
                <a:effectLst/>
                <a:latin typeface="+mn-lt"/>
                <a:ea typeface="+mn-ea"/>
                <a:cs typeface="+mn-cs"/>
              </a:rPr>
              <a:t> and </a:t>
            </a:r>
            <a:r>
              <a:rPr lang="sv-SE" sz="1200" kern="1200" baseline="0" dirty="0" err="1" smtClean="0">
                <a:solidFill>
                  <a:schemeClr val="tx1"/>
                </a:solidFill>
                <a:effectLst/>
                <a:latin typeface="+mn-lt"/>
                <a:ea typeface="+mn-ea"/>
                <a:cs typeface="+mn-cs"/>
              </a:rPr>
              <a:t>writing</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assistance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link</a:t>
            </a:r>
            <a:r>
              <a:rPr lang="sv-SE" sz="1200" kern="1200" baseline="0" dirty="0" smtClean="0">
                <a:solidFill>
                  <a:schemeClr val="tx1"/>
                </a:solidFill>
                <a:effectLst/>
                <a:latin typeface="+mn-lt"/>
                <a:ea typeface="+mn-ea"/>
                <a:cs typeface="+mn-cs"/>
              </a:rPr>
              <a:t> in </a:t>
            </a:r>
            <a:r>
              <a:rPr lang="sv-SE" sz="1200" kern="1200" baseline="0" dirty="0" err="1" smtClean="0">
                <a:solidFill>
                  <a:schemeClr val="tx1"/>
                </a:solidFill>
                <a:effectLst/>
                <a:latin typeface="+mn-lt"/>
                <a:ea typeface="+mn-ea"/>
                <a:cs typeface="+mn-cs"/>
              </a:rPr>
              <a:t>slide</a:t>
            </a:r>
            <a:r>
              <a:rPr lang="sv-SE" sz="1200" kern="1200" baseline="0" dirty="0" smtClean="0">
                <a:solidFill>
                  <a:schemeClr val="tx1"/>
                </a:solidFill>
                <a:effectLst/>
                <a:latin typeface="+mn-lt"/>
                <a:ea typeface="+mn-ea"/>
                <a:cs typeface="+mn-cs"/>
              </a:rPr>
              <a:t>).</a:t>
            </a:r>
            <a:endParaRPr lang="sv-SE" sz="1200" b="1" kern="1200" dirty="0" smtClean="0">
              <a:solidFill>
                <a:schemeClr val="tx1"/>
              </a:solidFill>
              <a:effectLst/>
              <a:latin typeface="+mn-lt"/>
              <a:ea typeface="+mn-ea"/>
              <a:cs typeface="+mn-cs"/>
            </a:endParaRPr>
          </a:p>
          <a:p>
            <a:endParaRPr lang="sv-SE"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effectLst/>
                <a:latin typeface="+mn-lt"/>
                <a:ea typeface="+mn-ea"/>
                <a:cs typeface="+mn-cs"/>
              </a:rPr>
              <a:t>At </a:t>
            </a:r>
            <a:r>
              <a:rPr lang="sv-SE" sz="1200" b="1" i="0" kern="1200" dirty="0" err="1" smtClean="0">
                <a:solidFill>
                  <a:schemeClr val="tx1"/>
                </a:solidFill>
                <a:effectLst/>
                <a:latin typeface="+mn-lt"/>
                <a:ea typeface="+mn-ea"/>
                <a:cs typeface="+mn-cs"/>
              </a:rPr>
              <a:t>Academic</a:t>
            </a:r>
            <a:r>
              <a:rPr lang="sv-SE" sz="1200" b="1" i="0" kern="1200" dirty="0" smtClean="0">
                <a:solidFill>
                  <a:schemeClr val="tx1"/>
                </a:solidFill>
                <a:effectLst/>
                <a:latin typeface="+mn-lt"/>
                <a:ea typeface="+mn-ea"/>
                <a:cs typeface="+mn-cs"/>
              </a:rPr>
              <a:t> support </a:t>
            </a:r>
            <a:r>
              <a:rPr lang="sv-SE" sz="1200" b="1" i="0" kern="1200" dirty="0" err="1" smtClean="0">
                <a:solidFill>
                  <a:schemeClr val="tx1"/>
                </a:solidFill>
                <a:effectLst/>
                <a:latin typeface="+mn-lt"/>
                <a:ea typeface="+mn-ea"/>
                <a:cs typeface="+mn-cs"/>
              </a:rPr>
              <a:t>centre</a:t>
            </a:r>
            <a:r>
              <a:rPr lang="sv-SE" sz="1200" b="1" i="0" kern="1200" dirty="0" smtClean="0">
                <a:solidFill>
                  <a:schemeClr val="tx1"/>
                </a:solidFill>
                <a:effectLst/>
                <a:latin typeface="+mn-lt"/>
                <a:ea typeface="+mn-ea"/>
                <a:cs typeface="+mn-cs"/>
              </a:rPr>
              <a:t> </a:t>
            </a:r>
            <a:r>
              <a:rPr lang="sv-SE" sz="1200" b="0" i="0" kern="1200" dirty="0" smtClean="0">
                <a:solidFill>
                  <a:schemeClr val="tx1"/>
                </a:solidFill>
                <a:effectLst/>
                <a:latin typeface="+mn-lt"/>
                <a:ea typeface="+mn-ea"/>
                <a:cs typeface="+mn-cs"/>
              </a:rPr>
              <a:t>students</a:t>
            </a:r>
            <a:r>
              <a:rPr lang="sv-SE" sz="1200" b="0" i="0" kern="1200" baseline="0" dirty="0" smtClean="0">
                <a:solidFill>
                  <a:schemeClr val="tx1"/>
                </a:solidFill>
                <a:effectLst/>
                <a:latin typeface="+mn-lt"/>
                <a:ea typeface="+mn-ea"/>
                <a:cs typeface="+mn-cs"/>
              </a:rPr>
              <a:t> at </a:t>
            </a:r>
            <a:r>
              <a:rPr lang="sv-SE" sz="1200" b="0" i="0" kern="1200" baseline="0" dirty="0" err="1" smtClean="0">
                <a:solidFill>
                  <a:schemeClr val="tx1"/>
                </a:solidFill>
                <a:effectLst/>
                <a:latin typeface="+mn-lt"/>
                <a:ea typeface="+mn-ea"/>
                <a:cs typeface="+mn-cs"/>
              </a:rPr>
              <a:t>bachelor</a:t>
            </a:r>
            <a:r>
              <a:rPr lang="sv-SE" sz="1200" b="0" i="0" kern="1200" baseline="0" dirty="0" smtClean="0">
                <a:solidFill>
                  <a:schemeClr val="tx1"/>
                </a:solidFill>
                <a:effectLst/>
                <a:latin typeface="+mn-lt"/>
                <a:ea typeface="+mn-ea"/>
                <a:cs typeface="+mn-cs"/>
              </a:rPr>
              <a:t> and master </a:t>
            </a:r>
            <a:r>
              <a:rPr lang="sv-SE" sz="1200" b="0" i="0" kern="1200" baseline="0" dirty="0" err="1" smtClean="0">
                <a:solidFill>
                  <a:schemeClr val="tx1"/>
                </a:solidFill>
                <a:effectLst/>
                <a:latin typeface="+mn-lt"/>
                <a:ea typeface="+mn-ea"/>
                <a:cs typeface="+mn-cs"/>
              </a:rPr>
              <a:t>levels</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of</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study</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can</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receive</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guidance</a:t>
            </a:r>
            <a:r>
              <a:rPr lang="sv-SE" sz="1200" b="0" i="0" kern="1200" baseline="0" dirty="0" smtClean="0">
                <a:solidFill>
                  <a:schemeClr val="tx1"/>
                </a:solidFill>
                <a:effectLst/>
                <a:latin typeface="+mn-lt"/>
                <a:ea typeface="+mn-ea"/>
                <a:cs typeface="+mn-cs"/>
              </a:rPr>
              <a:t> in </a:t>
            </a:r>
            <a:r>
              <a:rPr lang="sv-SE" sz="1200" b="0" i="0" kern="1200" baseline="0" dirty="0" err="1" smtClean="0">
                <a:solidFill>
                  <a:schemeClr val="tx1"/>
                </a:solidFill>
                <a:effectLst/>
                <a:latin typeface="+mn-lt"/>
                <a:ea typeface="+mn-ea"/>
                <a:cs typeface="+mn-cs"/>
              </a:rPr>
              <a:t>academic</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writing</a:t>
            </a:r>
            <a:r>
              <a:rPr lang="sv-SE" sz="1200" b="0" i="0" kern="1200" baseline="0" dirty="0" smtClean="0">
                <a:solidFill>
                  <a:schemeClr val="tx1"/>
                </a:solidFill>
                <a:effectLst/>
                <a:latin typeface="+mn-lt"/>
                <a:ea typeface="+mn-ea"/>
                <a:cs typeface="+mn-cs"/>
              </a:rPr>
              <a:t> and </a:t>
            </a:r>
            <a:r>
              <a:rPr lang="sv-SE" sz="1200" b="0" i="0" kern="1200" baseline="0" dirty="0" err="1" smtClean="0">
                <a:solidFill>
                  <a:schemeClr val="tx1"/>
                </a:solidFill>
                <a:effectLst/>
                <a:latin typeface="+mn-lt"/>
                <a:ea typeface="+mn-ea"/>
                <a:cs typeface="+mn-cs"/>
              </a:rPr>
              <a:t>study</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techniques</a:t>
            </a:r>
            <a:r>
              <a:rPr lang="sv-SE" sz="1200" b="0" i="0" kern="1200" baseline="0" dirty="0" smtClean="0">
                <a:solidFill>
                  <a:schemeClr val="tx1"/>
                </a:solidFill>
                <a:effectLst/>
                <a:latin typeface="+mn-lt"/>
                <a:ea typeface="+mn-ea"/>
                <a:cs typeface="+mn-cs"/>
              </a:rPr>
              <a:t>.</a:t>
            </a:r>
            <a:endParaRPr lang="sv-SE" sz="1200" b="0" kern="1200" dirty="0" smtClean="0">
              <a:solidFill>
                <a:schemeClr val="tx1"/>
              </a:solidFill>
              <a:effectLst/>
              <a:latin typeface="+mn-lt"/>
              <a:ea typeface="+mn-ea"/>
              <a:cs typeface="+mn-cs"/>
            </a:endParaRPr>
          </a:p>
          <a:p>
            <a:endParaRPr lang="sv-SE" b="0" dirty="0" smtClean="0"/>
          </a:p>
          <a:p>
            <a:r>
              <a:rPr lang="sv-SE" dirty="0" smtClean="0"/>
              <a:t>Show and talk</a:t>
            </a:r>
            <a:r>
              <a:rPr lang="sv-SE" baseline="0" dirty="0" smtClean="0"/>
              <a:t> </a:t>
            </a:r>
            <a:r>
              <a:rPr lang="sv-SE" baseline="0" dirty="0" err="1" smtClean="0"/>
              <a:t>about</a:t>
            </a:r>
            <a:r>
              <a:rPr lang="sv-SE" baseline="0" dirty="0" smtClean="0"/>
              <a:t> the </a:t>
            </a:r>
            <a:r>
              <a:rPr lang="sv-SE" baseline="0" dirty="0" err="1" smtClean="0"/>
              <a:t>writng</a:t>
            </a:r>
            <a:r>
              <a:rPr lang="sv-SE" baseline="0" dirty="0" smtClean="0"/>
              <a:t> guide </a:t>
            </a:r>
            <a:r>
              <a:rPr lang="sv-SE" baseline="0" dirty="0" err="1" smtClean="0"/>
              <a:t>available</a:t>
            </a:r>
            <a:r>
              <a:rPr lang="sv-SE" baseline="0" dirty="0" smtClean="0"/>
              <a:t> via the </a:t>
            </a:r>
            <a:r>
              <a:rPr lang="sv-SE" baseline="0" dirty="0" err="1" smtClean="0"/>
              <a:t>library</a:t>
            </a:r>
            <a:r>
              <a:rPr lang="sv-SE" baseline="0" dirty="0" smtClean="0"/>
              <a:t> (Link in </a:t>
            </a:r>
            <a:r>
              <a:rPr lang="sv-SE" baseline="0" dirty="0" err="1" smtClean="0"/>
              <a:t>slide</a:t>
            </a:r>
            <a:r>
              <a:rPr lang="sv-SE" baseline="0" dirty="0" smtClean="0"/>
              <a:t>), </a:t>
            </a:r>
            <a:r>
              <a:rPr lang="sv-SE" baseline="0" dirty="0" err="1" smtClean="0"/>
              <a:t>availble</a:t>
            </a:r>
            <a:r>
              <a:rPr lang="sv-SE" baseline="0" dirty="0" smtClean="0"/>
              <a:t> in </a:t>
            </a:r>
            <a:r>
              <a:rPr lang="sv-SE" baseline="0" dirty="0" err="1" smtClean="0"/>
              <a:t>both</a:t>
            </a:r>
            <a:r>
              <a:rPr lang="sv-SE" baseline="0" dirty="0" smtClean="0"/>
              <a:t> Swedish and English.</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231731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smtClean="0"/>
              <a:t>Student Welfare</a:t>
            </a:r>
            <a:r>
              <a:rPr lang="sv-SE" b="1" baseline="0" dirty="0" smtClean="0"/>
              <a:t> Office</a:t>
            </a:r>
            <a:endParaRPr lang="sv-SE" b="1" dirty="0" smtClean="0"/>
          </a:p>
          <a:p>
            <a:endParaRPr lang="sv-SE" dirty="0" smtClean="0"/>
          </a:p>
          <a:p>
            <a:r>
              <a:rPr lang="sv-SE" dirty="0" smtClean="0"/>
              <a:t>The Student</a:t>
            </a:r>
            <a:r>
              <a:rPr lang="sv-SE" baseline="0" dirty="0" smtClean="0"/>
              <a:t> Welfare Office </a:t>
            </a:r>
            <a:r>
              <a:rPr lang="sv-SE" baseline="0" dirty="0" err="1" smtClean="0"/>
              <a:t>organises</a:t>
            </a:r>
            <a:r>
              <a:rPr lang="sv-SE" baseline="0" dirty="0" smtClean="0"/>
              <a:t> </a:t>
            </a:r>
            <a:r>
              <a:rPr lang="sv-SE" baseline="0" dirty="0" err="1" smtClean="0"/>
              <a:t>several</a:t>
            </a:r>
            <a:r>
              <a:rPr lang="sv-SE" baseline="0" dirty="0" smtClean="0"/>
              <a:t> different </a:t>
            </a:r>
            <a:r>
              <a:rPr lang="sv-SE" baseline="0" dirty="0" err="1" smtClean="0"/>
              <a:t>classes</a:t>
            </a:r>
            <a:r>
              <a:rPr lang="sv-SE" baseline="0" dirty="0" smtClean="0"/>
              <a:t> for students, </a:t>
            </a:r>
            <a:r>
              <a:rPr lang="sv-SE" baseline="0" dirty="0" err="1" smtClean="0"/>
              <a:t>such</a:t>
            </a:r>
            <a:r>
              <a:rPr lang="sv-SE" baseline="0" dirty="0" smtClean="0"/>
              <a:t> as:</a:t>
            </a:r>
            <a:endParaRPr lang="sv-SE" dirty="0" smtClean="0"/>
          </a:p>
          <a:p>
            <a:pPr marL="171450" indent="-171450">
              <a:buFont typeface="Arial" panose="020B0604020202020204" pitchFamily="34" charset="0"/>
              <a:buChar char="•"/>
            </a:pPr>
            <a:r>
              <a:rPr lang="sv-SE" dirty="0" smtClean="0"/>
              <a:t>The </a:t>
            </a:r>
            <a:r>
              <a:rPr lang="sv-SE" dirty="0" err="1" smtClean="0"/>
              <a:t>power</a:t>
            </a:r>
            <a:r>
              <a:rPr lang="sv-SE" dirty="0" smtClean="0"/>
              <a:t> </a:t>
            </a:r>
            <a:r>
              <a:rPr lang="sv-SE" dirty="0" err="1" smtClean="0"/>
              <a:t>of</a:t>
            </a:r>
            <a:r>
              <a:rPr lang="sv-SE" dirty="0" smtClean="0"/>
              <a:t> yoga</a:t>
            </a:r>
          </a:p>
          <a:p>
            <a:pPr marL="171450" indent="-171450">
              <a:buFont typeface="Arial" panose="020B0604020202020204" pitchFamily="34" charset="0"/>
              <a:buChar char="•"/>
            </a:pPr>
            <a:r>
              <a:rPr lang="sv-SE" dirty="0" smtClean="0"/>
              <a:t>Våga</a:t>
            </a:r>
            <a:r>
              <a:rPr lang="sv-SE" baseline="0" dirty="0" smtClean="0"/>
              <a:t> tala</a:t>
            </a:r>
          </a:p>
          <a:p>
            <a:pPr marL="171450" indent="-171450">
              <a:buFont typeface="Arial" panose="020B0604020202020204" pitchFamily="34" charset="0"/>
              <a:buChar char="•"/>
            </a:pPr>
            <a:r>
              <a:rPr lang="sv-SE" baseline="0" dirty="0" err="1" smtClean="0"/>
              <a:t>Mindfulness</a:t>
            </a:r>
            <a:endParaRPr lang="sv-SE" baseline="0" dirty="0" smtClean="0"/>
          </a:p>
          <a:p>
            <a:pPr marL="171450" indent="-171450">
              <a:buFont typeface="Arial" panose="020B0604020202020204" pitchFamily="34" charset="0"/>
              <a:buChar char="•"/>
            </a:pPr>
            <a:endParaRPr lang="sv-SE" baseline="0" dirty="0" smtClean="0"/>
          </a:p>
          <a:p>
            <a:r>
              <a:rPr lang="sv-SE" baseline="0" dirty="0" smtClean="0"/>
              <a:t>Visit the lnu.se page for the student </a:t>
            </a:r>
            <a:r>
              <a:rPr lang="sv-SE" baseline="0" dirty="0" err="1" smtClean="0"/>
              <a:t>welfare</a:t>
            </a:r>
            <a:r>
              <a:rPr lang="sv-SE" baseline="0" dirty="0" smtClean="0"/>
              <a:t> </a:t>
            </a:r>
            <a:r>
              <a:rPr lang="sv-SE" baseline="0" dirty="0" err="1" smtClean="0"/>
              <a:t>office</a:t>
            </a:r>
            <a:r>
              <a:rPr lang="sv-SE" baseline="0" dirty="0" smtClean="0"/>
              <a:t> for </a:t>
            </a:r>
            <a:r>
              <a:rPr lang="sv-SE" baseline="0" dirty="0" err="1" smtClean="0"/>
              <a:t>contact</a:t>
            </a:r>
            <a:r>
              <a:rPr lang="sv-SE" baseline="0" dirty="0" smtClean="0"/>
              <a:t> information - </a:t>
            </a:r>
            <a:r>
              <a:rPr lang="sv-SE" baseline="0" dirty="0" err="1" smtClean="0"/>
              <a:t>webpage</a:t>
            </a:r>
            <a:r>
              <a:rPr lang="sv-SE" baseline="0" dirty="0" smtClean="0"/>
              <a:t> (</a:t>
            </a:r>
            <a:r>
              <a:rPr lang="sv-SE" baseline="0" dirty="0" err="1" smtClean="0"/>
              <a:t>link</a:t>
            </a:r>
            <a:r>
              <a:rPr lang="sv-SE" baseline="0" dirty="0" smtClean="0"/>
              <a:t> in </a:t>
            </a:r>
            <a:r>
              <a:rPr lang="sv-SE" baseline="0" dirty="0" err="1" smtClean="0"/>
              <a:t>slide</a:t>
            </a:r>
            <a:r>
              <a:rPr lang="sv-SE" baseline="0" dirty="0" smtClean="0"/>
              <a:t>) </a:t>
            </a:r>
            <a:r>
              <a:rPr lang="sv-SE" dirty="0" smtClean="0"/>
              <a:t>https://lnu.se/utbildning/under-studierna/studenthalsan/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21</a:t>
            </a:fld>
            <a:endParaRPr lang="sv-SE"/>
          </a:p>
        </p:txBody>
      </p:sp>
    </p:spTree>
    <p:extLst>
      <p:ext uri="{BB962C8B-B14F-4D97-AF65-F5344CB8AC3E}">
        <p14:creationId xmlns:p14="http://schemas.microsoft.com/office/powerpoint/2010/main" val="18305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Student at </a:t>
            </a:r>
            <a:r>
              <a:rPr lang="sv-SE" b="1" dirty="0" err="1" smtClean="0"/>
              <a:t>School</a:t>
            </a:r>
            <a:r>
              <a:rPr lang="sv-SE" b="1" dirty="0" smtClean="0"/>
              <a:t> </a:t>
            </a:r>
            <a:r>
              <a:rPr lang="sv-SE" b="1" dirty="0" err="1" smtClean="0"/>
              <a:t>of</a:t>
            </a:r>
            <a:r>
              <a:rPr lang="sv-SE" b="1" dirty="0" smtClean="0"/>
              <a:t> Business and</a:t>
            </a:r>
            <a:r>
              <a:rPr lang="sv-SE" b="1" baseline="0" dirty="0" smtClean="0"/>
              <a:t> </a:t>
            </a:r>
            <a:r>
              <a:rPr lang="sv-SE" b="1" baseline="0" dirty="0" err="1" smtClean="0"/>
              <a:t>Economics</a:t>
            </a:r>
            <a:endParaRPr lang="sv-SE" b="1" dirty="0" smtClean="0"/>
          </a:p>
          <a:p>
            <a:endParaRPr lang="sv-SE" dirty="0" smtClean="0"/>
          </a:p>
          <a:p>
            <a:r>
              <a:rPr lang="sv-SE" dirty="0" err="1" smtClean="0"/>
              <a:t>Checklist</a:t>
            </a:r>
            <a:r>
              <a:rPr lang="sv-SE" baseline="0" dirty="0" smtClean="0"/>
              <a:t> for new students</a:t>
            </a:r>
            <a:r>
              <a:rPr lang="sv-SE" dirty="0" smtClean="0"/>
              <a:t>: </a:t>
            </a:r>
            <a:r>
              <a:rPr lang="sv-SE" dirty="0" smtClean="0">
                <a:hlinkClick r:id="rId3"/>
              </a:rPr>
              <a:t>https://lnu.se/en/student/new-student/</a:t>
            </a:r>
            <a:endParaRPr lang="sv-SE" dirty="0" smtClean="0"/>
          </a:p>
          <a:p>
            <a:endParaRPr lang="sv-SE" dirty="0" smtClean="0"/>
          </a:p>
          <a:p>
            <a:r>
              <a:rPr lang="sv-SE" baseline="0" dirty="0" smtClean="0"/>
              <a:t>The </a:t>
            </a:r>
            <a:r>
              <a:rPr lang="sv-SE" baseline="0" dirty="0" err="1" smtClean="0"/>
              <a:t>following</a:t>
            </a:r>
            <a:r>
              <a:rPr lang="sv-SE" baseline="0" dirty="0" smtClean="0"/>
              <a:t> information is </a:t>
            </a:r>
            <a:r>
              <a:rPr lang="sv-SE" baseline="0" dirty="0" err="1" smtClean="0"/>
              <a:t>available</a:t>
            </a:r>
            <a:r>
              <a:rPr lang="sv-SE" baseline="0" dirty="0" smtClean="0"/>
              <a:t> via </a:t>
            </a:r>
            <a:r>
              <a:rPr lang="sv-SE" baseline="0" dirty="0" err="1" smtClean="0"/>
              <a:t>this</a:t>
            </a:r>
            <a:r>
              <a:rPr lang="sv-SE" baseline="0" dirty="0" smtClean="0"/>
              <a:t> </a:t>
            </a:r>
            <a:r>
              <a:rPr lang="sv-SE" baseline="0" dirty="0" err="1" smtClean="0"/>
              <a:t>link</a:t>
            </a:r>
            <a:r>
              <a:rPr lang="sv-SE" baseline="0" dirty="0" smtClean="0"/>
              <a:t>:</a:t>
            </a:r>
          </a:p>
          <a:p>
            <a:pPr marL="171450" indent="-171450">
              <a:buFont typeface="Arial" panose="020B0604020202020204" pitchFamily="34" charset="0"/>
              <a:buChar char="•"/>
            </a:pPr>
            <a:r>
              <a:rPr lang="sv-SE" baseline="0" dirty="0" err="1" smtClean="0"/>
              <a:t>Obtaining</a:t>
            </a:r>
            <a:r>
              <a:rPr lang="sv-SE" baseline="0" dirty="0" smtClean="0"/>
              <a:t> a student </a:t>
            </a:r>
            <a:r>
              <a:rPr lang="sv-SE" baseline="0" dirty="0" err="1" smtClean="0"/>
              <a:t>account</a:t>
            </a:r>
            <a:endParaRPr lang="sv-SE" baseline="0" dirty="0" smtClean="0"/>
          </a:p>
          <a:p>
            <a:pPr marL="171450" indent="-171450">
              <a:buFont typeface="Arial" panose="020B0604020202020204" pitchFamily="34" charset="0"/>
              <a:buChar char="•"/>
            </a:pPr>
            <a:r>
              <a:rPr lang="sv-SE" baseline="0" dirty="0" err="1" smtClean="0"/>
              <a:t>Registration</a:t>
            </a:r>
            <a:r>
              <a:rPr lang="sv-SE" baseline="0" dirty="0" smtClean="0"/>
              <a:t> – is </a:t>
            </a:r>
            <a:r>
              <a:rPr lang="sv-SE" baseline="0" dirty="0" err="1" smtClean="0"/>
              <a:t>possible</a:t>
            </a:r>
            <a:r>
              <a:rPr lang="sv-SE" baseline="0" dirty="0" smtClean="0"/>
              <a:t> </a:t>
            </a:r>
            <a:r>
              <a:rPr lang="sv-SE" baseline="0" dirty="0" err="1" smtClean="0"/>
              <a:t>one</a:t>
            </a:r>
            <a:r>
              <a:rPr lang="sv-SE" baseline="0" dirty="0" smtClean="0"/>
              <a:t> </a:t>
            </a:r>
            <a:r>
              <a:rPr lang="sv-SE" baseline="0" dirty="0" err="1" smtClean="0"/>
              <a:t>week</a:t>
            </a:r>
            <a:r>
              <a:rPr lang="sv-SE" baseline="0" dirty="0" smtClean="0"/>
              <a:t> </a:t>
            </a:r>
            <a:r>
              <a:rPr lang="sv-SE" baseline="0" dirty="0" err="1" smtClean="0"/>
              <a:t>before</a:t>
            </a:r>
            <a:r>
              <a:rPr lang="sv-SE" baseline="0" dirty="0" smtClean="0"/>
              <a:t> the </a:t>
            </a:r>
            <a:r>
              <a:rPr lang="sv-SE" baseline="0" dirty="0" err="1" smtClean="0"/>
              <a:t>course</a:t>
            </a:r>
            <a:r>
              <a:rPr lang="sv-SE" baseline="0" dirty="0" smtClean="0"/>
              <a:t> starts, must </a:t>
            </a:r>
            <a:r>
              <a:rPr lang="sv-SE" baseline="0" dirty="0" err="1" smtClean="0"/>
              <a:t>have</a:t>
            </a:r>
            <a:r>
              <a:rPr lang="sv-SE" baseline="0" dirty="0" smtClean="0"/>
              <a:t> student </a:t>
            </a:r>
            <a:r>
              <a:rPr lang="sv-SE" baseline="0" dirty="0" err="1" smtClean="0"/>
              <a:t>account</a:t>
            </a:r>
            <a:r>
              <a:rPr lang="sv-SE" baseline="0" dirty="0" smtClean="0"/>
              <a:t> to be </a:t>
            </a:r>
            <a:r>
              <a:rPr lang="sv-SE" baseline="0" dirty="0" err="1" smtClean="0"/>
              <a:t>able</a:t>
            </a:r>
            <a:r>
              <a:rPr lang="sv-SE" baseline="0" dirty="0" smtClean="0"/>
              <a:t> to register. </a:t>
            </a:r>
            <a:r>
              <a:rPr lang="sv-SE" baseline="0" dirty="0" err="1" smtClean="0"/>
              <a:t>Any</a:t>
            </a:r>
            <a:r>
              <a:rPr lang="sv-SE" baseline="0" dirty="0" smtClean="0"/>
              <a:t> </a:t>
            </a:r>
            <a:r>
              <a:rPr lang="sv-SE" baseline="0" dirty="0" err="1" smtClean="0"/>
              <a:t>issues</a:t>
            </a:r>
            <a:r>
              <a:rPr lang="sv-SE" baseline="0" dirty="0" smtClean="0"/>
              <a:t>, ask students to </a:t>
            </a:r>
            <a:r>
              <a:rPr lang="sv-SE" baseline="0" dirty="0" err="1" smtClean="0"/>
              <a:t>contact</a:t>
            </a:r>
            <a:r>
              <a:rPr lang="sv-SE" baseline="0" dirty="0" smtClean="0"/>
              <a:t> the </a:t>
            </a:r>
            <a:r>
              <a:rPr lang="sv-SE" baseline="0" dirty="0" err="1" smtClean="0"/>
              <a:t>education</a:t>
            </a:r>
            <a:r>
              <a:rPr lang="sv-SE" baseline="0" dirty="0" smtClean="0"/>
              <a:t> administration at ekonomihogskolan@lnu.se. On the </a:t>
            </a:r>
            <a:r>
              <a:rPr lang="sv-SE" baseline="0" dirty="0" err="1" smtClean="0"/>
              <a:t>next</a:t>
            </a:r>
            <a:r>
              <a:rPr lang="sv-SE" baseline="0" dirty="0" smtClean="0"/>
              <a:t> </a:t>
            </a:r>
            <a:r>
              <a:rPr lang="sv-SE" baseline="0" dirty="0" err="1" smtClean="0"/>
              <a:t>slide</a:t>
            </a:r>
            <a:r>
              <a:rPr lang="sv-SE" baseline="0" dirty="0" smtClean="0"/>
              <a:t>, </a:t>
            </a:r>
            <a:r>
              <a:rPr lang="sv-SE" baseline="0" dirty="0" err="1" smtClean="0"/>
              <a:t>you</a:t>
            </a:r>
            <a:r>
              <a:rPr lang="sv-SE" baseline="0" dirty="0" smtClean="0"/>
              <a:t> </a:t>
            </a:r>
            <a:r>
              <a:rPr lang="sv-SE" baseline="0" dirty="0" err="1" smtClean="0"/>
              <a:t>can</a:t>
            </a:r>
            <a:r>
              <a:rPr lang="sv-SE" baseline="0" dirty="0" smtClean="0"/>
              <a:t> show the students </a:t>
            </a:r>
            <a:r>
              <a:rPr lang="sv-SE" baseline="0" dirty="0" err="1" smtClean="0"/>
              <a:t>where</a:t>
            </a:r>
            <a:r>
              <a:rPr lang="sv-SE" baseline="0" dirty="0" smtClean="0"/>
              <a:t> to </a:t>
            </a:r>
            <a:r>
              <a:rPr lang="sv-SE" baseline="0" dirty="0" err="1" smtClean="0"/>
              <a:t>click</a:t>
            </a:r>
            <a:r>
              <a:rPr lang="sv-SE" baseline="0" dirty="0" smtClean="0"/>
              <a:t> to register.</a:t>
            </a:r>
          </a:p>
          <a:p>
            <a:pPr marL="171450" indent="-171450">
              <a:buFont typeface="Arial" panose="020B0604020202020204" pitchFamily="34" charset="0"/>
              <a:buChar char="•"/>
            </a:pPr>
            <a:endParaRPr lang="sv-SE" baseline="0" dirty="0" smtClean="0"/>
          </a:p>
          <a:p>
            <a:r>
              <a:rPr lang="sv-SE" baseline="0" dirty="0" err="1" smtClean="0"/>
              <a:t>Some</a:t>
            </a:r>
            <a:r>
              <a:rPr lang="sv-SE" baseline="0" dirty="0" smtClean="0"/>
              <a:t> practical information like:</a:t>
            </a:r>
          </a:p>
          <a:p>
            <a:pPr marL="171450" indent="-171450">
              <a:buFont typeface="Arial" panose="020B0604020202020204" pitchFamily="34" charset="0"/>
              <a:buChar char="•"/>
            </a:pPr>
            <a:r>
              <a:rPr lang="sv-SE" baseline="0" dirty="0" smtClean="0"/>
              <a:t>Student web</a:t>
            </a:r>
          </a:p>
          <a:p>
            <a:pPr marL="171450" indent="-171450">
              <a:buFont typeface="Arial" panose="020B0604020202020204" pitchFamily="34" charset="0"/>
              <a:buChar char="•"/>
            </a:pPr>
            <a:r>
              <a:rPr lang="sv-SE" baseline="0" dirty="0" smtClean="0"/>
              <a:t>E-mail</a:t>
            </a:r>
          </a:p>
          <a:p>
            <a:pPr marL="171450" indent="-171450">
              <a:buFont typeface="Arial" panose="020B0604020202020204" pitchFamily="34" charset="0"/>
              <a:buChar char="•"/>
            </a:pPr>
            <a:r>
              <a:rPr lang="sv-SE" baseline="0" dirty="0" smtClean="0"/>
              <a:t>Lnu-</a:t>
            </a:r>
            <a:r>
              <a:rPr lang="sv-SE" baseline="0" dirty="0" err="1" smtClean="0"/>
              <a:t>app</a:t>
            </a:r>
            <a:endParaRPr lang="sv-SE" baseline="0" dirty="0" smtClean="0"/>
          </a:p>
          <a:p>
            <a:pPr marL="171450" indent="-171450">
              <a:buFont typeface="Arial" panose="020B0604020202020204" pitchFamily="34" charset="0"/>
              <a:buChar char="•"/>
            </a:pPr>
            <a:r>
              <a:rPr lang="sv-SE" baseline="0" dirty="0" err="1" smtClean="0"/>
              <a:t>Swipe</a:t>
            </a:r>
            <a:r>
              <a:rPr lang="sv-SE" baseline="0" dirty="0" smtClean="0"/>
              <a:t> </a:t>
            </a:r>
            <a:r>
              <a:rPr lang="sv-SE" baseline="0" dirty="0" err="1" smtClean="0"/>
              <a:t>card</a:t>
            </a:r>
            <a:r>
              <a:rPr lang="sv-SE" baseline="0" dirty="0" smtClean="0"/>
              <a:t> </a:t>
            </a:r>
          </a:p>
          <a:p>
            <a:pPr marL="171450" indent="-171450">
              <a:buFont typeface="Arial" panose="020B0604020202020204" pitchFamily="34" charset="0"/>
              <a:buChar char="•"/>
            </a:pPr>
            <a:r>
              <a:rPr lang="sv-SE" baseline="0" dirty="0" smtClean="0"/>
              <a:t>etc.</a:t>
            </a:r>
          </a:p>
        </p:txBody>
      </p:sp>
      <p:sp>
        <p:nvSpPr>
          <p:cNvPr id="4" name="Platshållare för bildnummer 3"/>
          <p:cNvSpPr>
            <a:spLocks noGrp="1"/>
          </p:cNvSpPr>
          <p:nvPr>
            <p:ph type="sldNum" sz="quarter" idx="10"/>
          </p:nvPr>
        </p:nvSpPr>
        <p:spPr/>
        <p:txBody>
          <a:bodyPr/>
          <a:lstStyle/>
          <a:p>
            <a:fld id="{E2F59744-ACC5-4125-B57F-3984B80B1062}" type="slidenum">
              <a:rPr lang="sv-SE" smtClean="0"/>
              <a:t>3</a:t>
            </a:fld>
            <a:endParaRPr lang="sv-SE"/>
          </a:p>
        </p:txBody>
      </p:sp>
    </p:spTree>
    <p:extLst>
      <p:ext uri="{BB962C8B-B14F-4D97-AF65-F5344CB8AC3E}">
        <p14:creationId xmlns:p14="http://schemas.microsoft.com/office/powerpoint/2010/main" val="910520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smtClean="0"/>
              <a:t>Get </a:t>
            </a:r>
            <a:r>
              <a:rPr lang="sv-SE" b="1" dirty="0" err="1" smtClean="0"/>
              <a:t>involved</a:t>
            </a:r>
            <a:r>
              <a:rPr lang="sv-SE" b="1" dirty="0" smtClean="0"/>
              <a:t> in </a:t>
            </a:r>
            <a:r>
              <a:rPr lang="sv-SE" b="1" dirty="0" err="1" smtClean="0"/>
              <a:t>your</a:t>
            </a:r>
            <a:r>
              <a:rPr lang="sv-SE" b="1" dirty="0" smtClean="0"/>
              <a:t> studies</a:t>
            </a:r>
          </a:p>
          <a:p>
            <a:endParaRPr lang="sv-SE" dirty="0" smtClean="0"/>
          </a:p>
          <a:p>
            <a:r>
              <a:rPr lang="sv-SE" dirty="0" smtClean="0"/>
              <a:t>The student associations</a:t>
            </a:r>
            <a:r>
              <a:rPr lang="sv-SE" baseline="0" dirty="0" smtClean="0"/>
              <a:t> </a:t>
            </a:r>
            <a:r>
              <a:rPr lang="sv-SE" baseline="0" dirty="0" err="1" smtClean="0"/>
              <a:t>elect</a:t>
            </a:r>
            <a:r>
              <a:rPr lang="sv-SE" baseline="0" dirty="0" smtClean="0"/>
              <a:t> student representatives from </a:t>
            </a:r>
            <a:r>
              <a:rPr lang="sv-SE" baseline="0" dirty="0" err="1" smtClean="0"/>
              <a:t>every</a:t>
            </a:r>
            <a:r>
              <a:rPr lang="sv-SE" baseline="0" dirty="0" smtClean="0"/>
              <a:t> </a:t>
            </a:r>
            <a:r>
              <a:rPr lang="sv-SE" baseline="0" dirty="0" err="1" smtClean="0"/>
              <a:t>year</a:t>
            </a:r>
            <a:r>
              <a:rPr lang="sv-SE" baseline="0" dirty="0" smtClean="0"/>
              <a:t>.</a:t>
            </a:r>
            <a:endParaRPr lang="sv-SE" dirty="0" smtClean="0"/>
          </a:p>
          <a:p>
            <a:endParaRPr lang="sv-SE" dirty="0" smtClean="0"/>
          </a:p>
          <a:p>
            <a:r>
              <a:rPr lang="sv-SE" dirty="0" smtClean="0"/>
              <a:t>As a student, make sure</a:t>
            </a:r>
            <a:r>
              <a:rPr lang="sv-SE" baseline="0" dirty="0" smtClean="0"/>
              <a:t> to ask for </a:t>
            </a:r>
            <a:r>
              <a:rPr lang="sv-SE" baseline="0" dirty="0" err="1" smtClean="0"/>
              <a:t>when</a:t>
            </a:r>
            <a:r>
              <a:rPr lang="sv-SE" baseline="0" dirty="0" smtClean="0"/>
              <a:t> the </a:t>
            </a:r>
            <a:r>
              <a:rPr lang="sv-SE" baseline="0" dirty="0" err="1" smtClean="0"/>
              <a:t>course</a:t>
            </a:r>
            <a:r>
              <a:rPr lang="sv-SE" baseline="0" dirty="0" smtClean="0"/>
              <a:t> </a:t>
            </a:r>
            <a:r>
              <a:rPr lang="sv-SE" baseline="0" dirty="0" err="1" smtClean="0"/>
              <a:t>evaluation</a:t>
            </a:r>
            <a:r>
              <a:rPr lang="sv-SE" baseline="0" dirty="0" smtClean="0"/>
              <a:t> </a:t>
            </a:r>
            <a:r>
              <a:rPr lang="sv-SE" baseline="0" dirty="0" err="1" smtClean="0"/>
              <a:t>will</a:t>
            </a:r>
            <a:r>
              <a:rPr lang="sv-SE" baseline="0" dirty="0" smtClean="0"/>
              <a:t> be sent </a:t>
            </a:r>
            <a:r>
              <a:rPr lang="sv-SE" baseline="0" dirty="0" err="1" smtClean="0"/>
              <a:t>out</a:t>
            </a:r>
            <a:r>
              <a:rPr lang="sv-SE" baseline="0" dirty="0" smtClean="0"/>
              <a:t>, and make sure to </a:t>
            </a:r>
            <a:r>
              <a:rPr lang="sv-SE" baseline="0" dirty="0" err="1" smtClean="0"/>
              <a:t>complete</a:t>
            </a:r>
            <a:r>
              <a:rPr lang="sv-SE" baseline="0" dirty="0" smtClean="0"/>
              <a:t> the </a:t>
            </a:r>
            <a:r>
              <a:rPr lang="sv-SE" baseline="0" dirty="0" err="1" smtClean="0"/>
              <a:t>evaluation</a:t>
            </a:r>
            <a:r>
              <a:rPr lang="sv-SE" baseline="0" dirty="0" smtClean="0"/>
              <a:t> survey.</a:t>
            </a:r>
          </a:p>
          <a:p>
            <a:endParaRPr lang="sv-SE" baseline="0" dirty="0" smtClean="0"/>
          </a:p>
          <a:p>
            <a:r>
              <a:rPr lang="sv-SE" baseline="0" dirty="0" smtClean="0"/>
              <a:t>Contact the </a:t>
            </a:r>
            <a:r>
              <a:rPr lang="sv-SE" baseline="0" dirty="0" err="1" smtClean="0"/>
              <a:t>teacher</a:t>
            </a:r>
            <a:r>
              <a:rPr lang="sv-SE" baseline="0" dirty="0" smtClean="0"/>
              <a:t> </a:t>
            </a:r>
            <a:r>
              <a:rPr lang="sv-SE" baseline="0" dirty="0" err="1" smtClean="0"/>
              <a:t>directly</a:t>
            </a:r>
            <a:r>
              <a:rPr lang="sv-SE" baseline="0" dirty="0" smtClean="0"/>
              <a:t> </a:t>
            </a:r>
            <a:r>
              <a:rPr lang="sv-SE" baseline="0" dirty="0" err="1" smtClean="0"/>
              <a:t>if</a:t>
            </a:r>
            <a:r>
              <a:rPr lang="sv-SE" baseline="0" dirty="0" smtClean="0"/>
              <a:t> </a:t>
            </a:r>
            <a:r>
              <a:rPr lang="sv-SE" baseline="0" dirty="0" err="1" smtClean="0"/>
              <a:t>you</a:t>
            </a:r>
            <a:r>
              <a:rPr lang="sv-SE" baseline="0" dirty="0" smtClean="0"/>
              <a:t> </a:t>
            </a:r>
            <a:r>
              <a:rPr lang="sv-SE" baseline="0" dirty="0" err="1" smtClean="0"/>
              <a:t>experience</a:t>
            </a:r>
            <a:r>
              <a:rPr lang="sv-SE" baseline="0" dirty="0" smtClean="0"/>
              <a:t> </a:t>
            </a:r>
            <a:r>
              <a:rPr lang="sv-SE" baseline="0" dirty="0" err="1" smtClean="0"/>
              <a:t>any</a:t>
            </a:r>
            <a:r>
              <a:rPr lang="sv-SE" baseline="0" dirty="0" smtClean="0"/>
              <a:t> </a:t>
            </a:r>
            <a:r>
              <a:rPr lang="sv-SE" baseline="0" dirty="0" err="1" smtClean="0"/>
              <a:t>issues</a:t>
            </a:r>
            <a:r>
              <a:rPr lang="sv-SE" baseline="0" dirty="0" smtClean="0"/>
              <a:t>. </a:t>
            </a:r>
            <a:r>
              <a:rPr lang="sv-SE" baseline="0" dirty="0" err="1" smtClean="0"/>
              <a:t>Your</a:t>
            </a:r>
            <a:r>
              <a:rPr lang="sv-SE" baseline="0" dirty="0" smtClean="0"/>
              <a:t> </a:t>
            </a:r>
            <a:r>
              <a:rPr lang="sv-SE" baseline="0" dirty="0" err="1" smtClean="0"/>
              <a:t>programme</a:t>
            </a:r>
            <a:r>
              <a:rPr lang="sv-SE" baseline="0" dirty="0" smtClean="0"/>
              <a:t> </a:t>
            </a:r>
            <a:r>
              <a:rPr lang="sv-SE" baseline="0" dirty="0" err="1" smtClean="0"/>
              <a:t>coordinator</a:t>
            </a:r>
            <a:r>
              <a:rPr lang="sv-SE" baseline="0" dirty="0" smtClean="0"/>
              <a:t> and the Student Union (Linnéstudenterna) </a:t>
            </a:r>
            <a:r>
              <a:rPr lang="sv-SE" baseline="0" dirty="0" err="1" smtClean="0"/>
              <a:t>are</a:t>
            </a:r>
            <a:r>
              <a:rPr lang="sv-SE" baseline="0" dirty="0" smtClean="0"/>
              <a:t> </a:t>
            </a:r>
            <a:r>
              <a:rPr lang="sv-SE" baseline="0" dirty="0" err="1" smtClean="0"/>
              <a:t>also</a:t>
            </a:r>
            <a:r>
              <a:rPr lang="sv-SE" baseline="0" dirty="0" smtClean="0"/>
              <a:t> </a:t>
            </a:r>
            <a:r>
              <a:rPr lang="sv-SE" baseline="0" dirty="0" err="1" smtClean="0"/>
              <a:t>able</a:t>
            </a:r>
            <a:r>
              <a:rPr lang="sv-SE" baseline="0" dirty="0" smtClean="0"/>
              <a:t> to </a:t>
            </a:r>
            <a:r>
              <a:rPr lang="sv-SE" baseline="0" dirty="0" err="1" smtClean="0"/>
              <a:t>help</a:t>
            </a:r>
            <a:r>
              <a:rPr lang="sv-SE" baseline="0" dirty="0" smtClean="0"/>
              <a:t>. </a:t>
            </a:r>
          </a:p>
          <a:p>
            <a:endParaRPr lang="sv-SE" baseline="0" dirty="0" smtClean="0"/>
          </a:p>
          <a:p>
            <a:endParaRPr lang="sv-SE" baseline="0" dirty="0" smtClean="0"/>
          </a:p>
        </p:txBody>
      </p:sp>
      <p:sp>
        <p:nvSpPr>
          <p:cNvPr id="4" name="Platshållare för bildnummer 3"/>
          <p:cNvSpPr>
            <a:spLocks noGrp="1"/>
          </p:cNvSpPr>
          <p:nvPr>
            <p:ph type="sldNum" sz="quarter" idx="10"/>
          </p:nvPr>
        </p:nvSpPr>
        <p:spPr/>
        <p:txBody>
          <a:bodyPr/>
          <a:lstStyle/>
          <a:p>
            <a:fld id="{4970E7F1-1FC6-4112-B6DB-B43B092A1A34}" type="slidenum">
              <a:rPr lang="sv-SE" smtClean="0"/>
              <a:t>22</a:t>
            </a:fld>
            <a:endParaRPr lang="sv-SE"/>
          </a:p>
        </p:txBody>
      </p:sp>
    </p:spTree>
    <p:extLst>
      <p:ext uri="{BB962C8B-B14F-4D97-AF65-F5344CB8AC3E}">
        <p14:creationId xmlns:p14="http://schemas.microsoft.com/office/powerpoint/2010/main" val="1158661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en-US" b="1" dirty="0" smtClean="0"/>
              <a:t>The journey of education</a:t>
            </a:r>
            <a:r>
              <a:rPr lang="sv-SE" b="1" dirty="0" smtClean="0"/>
              <a:t> – </a:t>
            </a:r>
            <a:r>
              <a:rPr lang="en-US" sz="1200" b="1" i="1" dirty="0" smtClean="0"/>
              <a:t>from upper secondary school through university to career!</a:t>
            </a:r>
          </a:p>
          <a:p>
            <a:endParaRPr lang="en-US" sz="1200" i="1" dirty="0" smtClean="0"/>
          </a:p>
          <a:p>
            <a:pPr marL="171450" indent="-171450">
              <a:buFont typeface="Arial" panose="020B0604020202020204" pitchFamily="34" charset="0"/>
              <a:buChar char="•"/>
            </a:pPr>
            <a:r>
              <a:rPr lang="en-US" sz="1200" dirty="0" smtClean="0"/>
              <a:t>Your attitude and ambition affects you and your surroundings  </a:t>
            </a:r>
          </a:p>
          <a:p>
            <a:pPr marL="171450" indent="-171450">
              <a:buFont typeface="Arial" panose="020B0604020202020204" pitchFamily="34" charset="0"/>
              <a:buChar char="•"/>
            </a:pPr>
            <a:r>
              <a:rPr lang="en-US" sz="1200" dirty="0" smtClean="0"/>
              <a:t>Your responsibility!</a:t>
            </a:r>
          </a:p>
          <a:p>
            <a:pPr marL="171450" indent="-171450">
              <a:buFont typeface="Arial" panose="020B0604020202020204" pitchFamily="34" charset="0"/>
              <a:buChar char="•"/>
            </a:pPr>
            <a:r>
              <a:rPr lang="en-US" sz="1200" dirty="0" smtClean="0"/>
              <a:t>Requirements and expectations of students and from students</a:t>
            </a:r>
          </a:p>
          <a:p>
            <a:pPr marL="171450" indent="-171450">
              <a:buFont typeface="Arial" panose="020B0604020202020204" pitchFamily="34" charset="0"/>
              <a:buChar char="•"/>
            </a:pPr>
            <a:r>
              <a:rPr lang="en-US" sz="1200" dirty="0" smtClean="0"/>
              <a:t>Academic freedom</a:t>
            </a:r>
          </a:p>
          <a:p>
            <a:pPr marL="171450" indent="-171450">
              <a:buFont typeface="Arial" panose="020B0604020202020204" pitchFamily="34" charset="0"/>
              <a:buChar char="•"/>
            </a:pPr>
            <a:r>
              <a:rPr lang="en-US" sz="1200" dirty="0" smtClean="0"/>
              <a:t>Scientific knowledge</a:t>
            </a:r>
          </a:p>
          <a:p>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162563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err="1" smtClean="0"/>
              <a:t>LNU’s</a:t>
            </a:r>
            <a:r>
              <a:rPr lang="sv-SE" b="1" dirty="0" smtClean="0"/>
              <a:t> Alumni Network</a:t>
            </a:r>
          </a:p>
          <a:p>
            <a:endParaRPr lang="sv-SE" dirty="0" smtClean="0"/>
          </a:p>
          <a:p>
            <a:r>
              <a:rPr lang="sv-SE" dirty="0" smtClean="0"/>
              <a:t>The</a:t>
            </a:r>
            <a:r>
              <a:rPr lang="sv-SE" baseline="0" dirty="0" smtClean="0"/>
              <a:t> </a:t>
            </a:r>
            <a:r>
              <a:rPr lang="sv-SE" baseline="0" dirty="0" err="1" smtClean="0"/>
              <a:t>link</a:t>
            </a:r>
            <a:r>
              <a:rPr lang="sv-SE" baseline="0" dirty="0" smtClean="0"/>
              <a:t> in the </a:t>
            </a:r>
            <a:r>
              <a:rPr lang="sv-SE" baseline="0" dirty="0" err="1" smtClean="0"/>
              <a:t>header</a:t>
            </a:r>
            <a:r>
              <a:rPr lang="sv-SE" baseline="0" dirty="0" smtClean="0"/>
              <a:t> </a:t>
            </a:r>
            <a:r>
              <a:rPr lang="sv-SE" baseline="0" dirty="0" err="1" smtClean="0"/>
              <a:t>directs</a:t>
            </a:r>
            <a:r>
              <a:rPr lang="sv-SE" baseline="0" dirty="0" smtClean="0"/>
              <a:t> to a short information video (2,5 </a:t>
            </a:r>
            <a:r>
              <a:rPr lang="sv-SE" baseline="0" dirty="0" err="1" smtClean="0"/>
              <a:t>minutes</a:t>
            </a:r>
            <a:r>
              <a:rPr lang="sv-SE" baseline="0" dirty="0" smtClean="0"/>
              <a:t>) </a:t>
            </a:r>
            <a:r>
              <a:rPr lang="sv-SE" baseline="0" dirty="0" err="1" smtClean="0"/>
              <a:t>explaining</a:t>
            </a:r>
            <a:r>
              <a:rPr lang="sv-SE" baseline="0" dirty="0" smtClean="0"/>
              <a:t> </a:t>
            </a:r>
            <a:r>
              <a:rPr lang="sv-SE" baseline="0" dirty="0" err="1" smtClean="0"/>
              <a:t>what</a:t>
            </a:r>
            <a:r>
              <a:rPr lang="sv-SE" baseline="0" dirty="0" smtClean="0"/>
              <a:t> an alumni </a:t>
            </a:r>
            <a:r>
              <a:rPr lang="sv-SE" baseline="0" dirty="0" err="1" smtClean="0"/>
              <a:t>network</a:t>
            </a:r>
            <a:r>
              <a:rPr lang="sv-SE" baseline="0" dirty="0" smtClean="0"/>
              <a:t> is.</a:t>
            </a:r>
          </a:p>
          <a:p>
            <a:endParaRPr lang="sv-SE" baseline="0" dirty="0" smtClean="0"/>
          </a:p>
          <a:p>
            <a:r>
              <a:rPr lang="sv-SE" dirty="0" err="1" smtClean="0"/>
              <a:t>More</a:t>
            </a:r>
            <a:r>
              <a:rPr lang="sv-SE" dirty="0" smtClean="0"/>
              <a:t> information </a:t>
            </a:r>
            <a:r>
              <a:rPr lang="sv-SE" dirty="0" err="1" smtClean="0"/>
              <a:t>about</a:t>
            </a:r>
            <a:r>
              <a:rPr lang="sv-SE" dirty="0" smtClean="0"/>
              <a:t> the alumni </a:t>
            </a:r>
            <a:r>
              <a:rPr lang="sv-SE" dirty="0" err="1" smtClean="0"/>
              <a:t>network</a:t>
            </a:r>
            <a:r>
              <a:rPr lang="sv-SE" dirty="0" smtClean="0"/>
              <a:t> </a:t>
            </a:r>
            <a:r>
              <a:rPr lang="sv-SE" dirty="0" err="1" smtClean="0"/>
              <a:t>can</a:t>
            </a:r>
            <a:r>
              <a:rPr lang="sv-SE" dirty="0" smtClean="0"/>
              <a:t> be </a:t>
            </a:r>
            <a:r>
              <a:rPr lang="sv-SE" dirty="0" err="1" smtClean="0"/>
              <a:t>found</a:t>
            </a:r>
            <a:r>
              <a:rPr lang="sv-SE" dirty="0" smtClean="0"/>
              <a:t> on</a:t>
            </a:r>
            <a:r>
              <a:rPr lang="sv-SE" baseline="0" dirty="0" smtClean="0"/>
              <a:t> lnu.se, </a:t>
            </a:r>
            <a:r>
              <a:rPr lang="sv-SE" baseline="0" dirty="0" err="1" smtClean="0"/>
              <a:t>where</a:t>
            </a:r>
            <a:r>
              <a:rPr lang="sv-SE" baseline="0" dirty="0" smtClean="0"/>
              <a:t> </a:t>
            </a:r>
            <a:r>
              <a:rPr lang="sv-SE" baseline="0" dirty="0" err="1" smtClean="0"/>
              <a:t>they</a:t>
            </a:r>
            <a:r>
              <a:rPr lang="sv-SE" baseline="0" dirty="0" smtClean="0"/>
              <a:t> </a:t>
            </a:r>
            <a:r>
              <a:rPr lang="sv-SE" baseline="0" dirty="0" err="1" smtClean="0"/>
              <a:t>can</a:t>
            </a:r>
            <a:r>
              <a:rPr lang="sv-SE" baseline="0" dirty="0" smtClean="0"/>
              <a:t> </a:t>
            </a:r>
            <a:r>
              <a:rPr lang="sv-SE" baseline="0" dirty="0" err="1" smtClean="0"/>
              <a:t>also</a:t>
            </a:r>
            <a:r>
              <a:rPr lang="sv-SE" baseline="0" dirty="0" smtClean="0"/>
              <a:t> </a:t>
            </a:r>
            <a:r>
              <a:rPr lang="sv-SE" baseline="0" dirty="0" err="1" smtClean="0"/>
              <a:t>join</a:t>
            </a:r>
            <a:r>
              <a:rPr lang="sv-SE" baseline="0" dirty="0" smtClean="0"/>
              <a:t> the </a:t>
            </a:r>
            <a:r>
              <a:rPr lang="sv-SE" baseline="0" dirty="0" err="1" smtClean="0"/>
              <a:t>network</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70E7F1-1FC6-4112-B6DB-B43B092A1A34}" type="slidenum">
              <a:rPr kumimoji="0" lang="sv-S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7254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Don’t</a:t>
            </a:r>
            <a:r>
              <a:rPr lang="sv-SE" dirty="0" smtClean="0"/>
              <a:t> </a:t>
            </a:r>
            <a:r>
              <a:rPr lang="sv-SE" dirty="0" err="1" smtClean="0"/>
              <a:t>forget</a:t>
            </a:r>
            <a:r>
              <a:rPr lang="sv-SE" dirty="0" smtClean="0"/>
              <a:t> to </a:t>
            </a:r>
            <a:r>
              <a:rPr lang="sv-SE" dirty="0" err="1" smtClean="0"/>
              <a:t>urge</a:t>
            </a:r>
            <a:r>
              <a:rPr lang="sv-SE" dirty="0" smtClean="0"/>
              <a:t> the</a:t>
            </a:r>
            <a:r>
              <a:rPr lang="sv-SE" baseline="0" dirty="0" smtClean="0"/>
              <a:t> students to register </a:t>
            </a:r>
            <a:r>
              <a:rPr lang="sv-SE" baseline="0" dirty="0" err="1" smtClean="0"/>
              <a:t>today</a:t>
            </a:r>
            <a:r>
              <a:rPr lang="sv-SE" baseline="0" dirty="0" smtClean="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185375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Studentweb</a:t>
            </a:r>
          </a:p>
          <a:p>
            <a:endParaRPr lang="sv-SE" b="1" dirty="0" smtClean="0"/>
          </a:p>
          <a:p>
            <a:r>
              <a:rPr lang="sv-SE" b="0" baseline="0" dirty="0" err="1" smtClean="0"/>
              <a:t>This</a:t>
            </a:r>
            <a:r>
              <a:rPr lang="sv-SE" b="0" baseline="0" dirty="0" smtClean="0"/>
              <a:t> is the </a:t>
            </a:r>
            <a:r>
              <a:rPr lang="sv-SE" b="0" baseline="0" dirty="0" err="1" smtClean="0"/>
              <a:t>view</a:t>
            </a:r>
            <a:r>
              <a:rPr lang="sv-SE" b="0" baseline="0" dirty="0" smtClean="0"/>
              <a:t> </a:t>
            </a:r>
            <a:r>
              <a:rPr lang="sv-SE" b="0" baseline="0" dirty="0" err="1" smtClean="0"/>
              <a:t>when</a:t>
            </a:r>
            <a:r>
              <a:rPr lang="sv-SE" b="0" baseline="0" dirty="0" smtClean="0"/>
              <a:t> the student is </a:t>
            </a:r>
            <a:r>
              <a:rPr lang="sv-SE" b="0" baseline="0" dirty="0" err="1" smtClean="0"/>
              <a:t>logged</a:t>
            </a:r>
            <a:r>
              <a:rPr lang="sv-SE" b="0" baseline="0" dirty="0" smtClean="0"/>
              <a:t> in to lnu.se/student, and </a:t>
            </a:r>
            <a:r>
              <a:rPr lang="sv-SE" b="0" baseline="0" dirty="0" err="1" smtClean="0"/>
              <a:t>they</a:t>
            </a:r>
            <a:r>
              <a:rPr lang="sv-SE" b="0" baseline="0" dirty="0" smtClean="0"/>
              <a:t> </a:t>
            </a:r>
            <a:r>
              <a:rPr lang="sv-SE" b="0" baseline="0" dirty="0" err="1" smtClean="0"/>
              <a:t>will</a:t>
            </a:r>
            <a:r>
              <a:rPr lang="sv-SE" b="0" baseline="0" dirty="0" smtClean="0"/>
              <a:t> be </a:t>
            </a:r>
            <a:r>
              <a:rPr lang="sv-SE" b="0" baseline="0" dirty="0" err="1" smtClean="0"/>
              <a:t>able</a:t>
            </a:r>
            <a:r>
              <a:rPr lang="sv-SE" b="0" baseline="0" dirty="0" smtClean="0"/>
              <a:t> to </a:t>
            </a:r>
            <a:r>
              <a:rPr lang="sv-SE" b="0" baseline="0" dirty="0" err="1" smtClean="0"/>
              <a:t>find</a:t>
            </a:r>
            <a:r>
              <a:rPr lang="sv-SE" b="0" baseline="0" dirty="0" smtClean="0"/>
              <a:t> the </a:t>
            </a:r>
            <a:r>
              <a:rPr lang="sv-SE" b="0" baseline="0" dirty="0" err="1" smtClean="0"/>
              <a:t>following</a:t>
            </a:r>
            <a:r>
              <a:rPr lang="sv-SE" b="0" baseline="0" dirty="0" smtClean="0"/>
              <a:t>:</a:t>
            </a:r>
          </a:p>
          <a:p>
            <a:pPr marL="171450" indent="-171450">
              <a:buFont typeface="Arial" panose="020B0604020202020204" pitchFamily="34" charset="0"/>
              <a:buChar char="•"/>
            </a:pPr>
            <a:r>
              <a:rPr lang="sv-SE" b="0" baseline="0" dirty="0" smtClean="0"/>
              <a:t>My </a:t>
            </a:r>
            <a:r>
              <a:rPr lang="sv-SE" b="0" baseline="0" dirty="0" err="1" smtClean="0"/>
              <a:t>timetable</a:t>
            </a:r>
            <a:endParaRPr lang="sv-SE" b="0" baseline="0" dirty="0" smtClean="0"/>
          </a:p>
          <a:p>
            <a:pPr marL="171450" indent="-171450">
              <a:buFont typeface="Arial" panose="020B0604020202020204" pitchFamily="34" charset="0"/>
              <a:buChar char="•"/>
            </a:pPr>
            <a:r>
              <a:rPr lang="sv-SE" b="0" baseline="0" dirty="0" smtClean="0"/>
              <a:t>My courses – </a:t>
            </a:r>
            <a:r>
              <a:rPr lang="sv-SE" b="0" baseline="0" dirty="0" err="1" smtClean="0"/>
              <a:t>There</a:t>
            </a:r>
            <a:r>
              <a:rPr lang="sv-SE" b="0" baseline="0" dirty="0" smtClean="0"/>
              <a:t> is a </a:t>
            </a:r>
            <a:r>
              <a:rPr lang="sv-SE" b="0" baseline="0" dirty="0" err="1" smtClean="0"/>
              <a:t>direct</a:t>
            </a:r>
            <a:r>
              <a:rPr lang="sv-SE" b="0" baseline="0" dirty="0" smtClean="0"/>
              <a:t> </a:t>
            </a:r>
            <a:r>
              <a:rPr lang="sv-SE" b="0" baseline="0" dirty="0" err="1" smtClean="0"/>
              <a:t>link</a:t>
            </a:r>
            <a:r>
              <a:rPr lang="sv-SE" b="0" baseline="0" dirty="0" smtClean="0"/>
              <a:t> to the </a:t>
            </a:r>
            <a:r>
              <a:rPr lang="sv-SE" b="0" baseline="0" dirty="0" err="1" smtClean="0"/>
              <a:t>MyMoodle</a:t>
            </a:r>
            <a:r>
              <a:rPr lang="sv-SE" b="0" baseline="0" dirty="0" smtClean="0"/>
              <a:t> </a:t>
            </a:r>
            <a:r>
              <a:rPr lang="sv-SE" b="0" baseline="0" dirty="0" err="1" smtClean="0"/>
              <a:t>course</a:t>
            </a:r>
            <a:r>
              <a:rPr lang="sv-SE" b="0" baseline="0" dirty="0" smtClean="0"/>
              <a:t> </a:t>
            </a:r>
            <a:r>
              <a:rPr lang="sv-SE" b="0" baseline="0" dirty="0" err="1" smtClean="0"/>
              <a:t>room</a:t>
            </a:r>
            <a:r>
              <a:rPr lang="sv-SE" b="0" baseline="0" dirty="0" smtClean="0"/>
              <a:t>. </a:t>
            </a:r>
            <a:r>
              <a:rPr lang="sv-SE" b="0" baseline="0" dirty="0" err="1" smtClean="0"/>
              <a:t>When</a:t>
            </a:r>
            <a:r>
              <a:rPr lang="sv-SE" b="0" baseline="0" dirty="0" smtClean="0"/>
              <a:t> the student is </a:t>
            </a:r>
            <a:r>
              <a:rPr lang="sv-SE" b="0" baseline="0" dirty="0" err="1" smtClean="0"/>
              <a:t>registered</a:t>
            </a:r>
            <a:r>
              <a:rPr lang="sv-SE" b="0" baseline="0" dirty="0" smtClean="0"/>
              <a:t> to the </a:t>
            </a:r>
            <a:r>
              <a:rPr lang="sv-SE" b="0" baseline="0" dirty="0" err="1" smtClean="0"/>
              <a:t>course</a:t>
            </a:r>
            <a:r>
              <a:rPr lang="sv-SE" b="0" baseline="0" dirty="0" smtClean="0"/>
              <a:t> it </a:t>
            </a:r>
            <a:r>
              <a:rPr lang="sv-SE" b="0" baseline="0" dirty="0" err="1" smtClean="0"/>
              <a:t>will</a:t>
            </a:r>
            <a:r>
              <a:rPr lang="sv-SE" b="0" baseline="0" dirty="0" smtClean="0"/>
              <a:t> be </a:t>
            </a:r>
            <a:r>
              <a:rPr lang="sv-SE" b="0" baseline="0" dirty="0" err="1" smtClean="0"/>
              <a:t>visible</a:t>
            </a:r>
            <a:r>
              <a:rPr lang="sv-SE" b="0" baseline="0" dirty="0" smtClean="0"/>
              <a:t> under My Courses.</a:t>
            </a:r>
          </a:p>
          <a:p>
            <a:pPr marL="171450" indent="-171450">
              <a:buFont typeface="Arial" panose="020B0604020202020204" pitchFamily="34" charset="0"/>
              <a:buChar char="•"/>
            </a:pPr>
            <a:r>
              <a:rPr lang="sv-SE" b="0" baseline="0" dirty="0" smtClean="0"/>
              <a:t>Under </a:t>
            </a:r>
            <a:r>
              <a:rPr lang="sv-SE" b="1" baseline="0" dirty="0" smtClean="0"/>
              <a:t>Go </a:t>
            </a:r>
            <a:r>
              <a:rPr lang="sv-SE" b="1" baseline="0" dirty="0" err="1" smtClean="0"/>
              <a:t>directly</a:t>
            </a:r>
            <a:r>
              <a:rPr lang="sv-SE" b="1" baseline="0" dirty="0" smtClean="0"/>
              <a:t> to </a:t>
            </a:r>
            <a:r>
              <a:rPr lang="sv-SE" b="0" baseline="0" dirty="0" smtClean="0"/>
              <a:t>students </a:t>
            </a:r>
            <a:r>
              <a:rPr lang="sv-SE" b="0" baseline="0" dirty="0" err="1" smtClean="0"/>
              <a:t>will</a:t>
            </a:r>
            <a:r>
              <a:rPr lang="sv-SE" b="0" baseline="0" dirty="0" smtClean="0"/>
              <a:t> be </a:t>
            </a:r>
            <a:r>
              <a:rPr lang="sv-SE" b="0" baseline="0" dirty="0" err="1" smtClean="0"/>
              <a:t>directed</a:t>
            </a:r>
            <a:r>
              <a:rPr lang="sv-SE" b="0" baseline="0" dirty="0" smtClean="0"/>
              <a:t> to Ladok and </a:t>
            </a:r>
            <a:r>
              <a:rPr lang="sv-SE" b="0" baseline="0" dirty="0" err="1" smtClean="0"/>
              <a:t>will</a:t>
            </a:r>
            <a:r>
              <a:rPr lang="sv-SE" b="0" baseline="0" dirty="0" smtClean="0"/>
              <a:t> be </a:t>
            </a:r>
            <a:r>
              <a:rPr lang="sv-SE" b="0" baseline="0" dirty="0" err="1" smtClean="0"/>
              <a:t>able</a:t>
            </a:r>
            <a:r>
              <a:rPr lang="sv-SE" b="0" baseline="0" dirty="0" smtClean="0"/>
              <a:t> to </a:t>
            </a:r>
            <a:r>
              <a:rPr lang="sv-SE" b="0" baseline="0" dirty="0" err="1" smtClean="0"/>
              <a:t>find</a:t>
            </a:r>
            <a:r>
              <a:rPr lang="sv-SE" b="0" baseline="0" dirty="0" smtClean="0"/>
              <a:t> the </a:t>
            </a:r>
            <a:r>
              <a:rPr lang="sv-SE" b="0" baseline="0" dirty="0" err="1" smtClean="0"/>
              <a:t>following</a:t>
            </a:r>
            <a:r>
              <a:rPr lang="sv-SE" b="0" baseline="0" dirty="0" smtClean="0"/>
              <a:t>:</a:t>
            </a:r>
          </a:p>
          <a:p>
            <a:r>
              <a:rPr lang="sv-SE" b="1" u="sng" baseline="0" dirty="0" smtClean="0"/>
              <a:t>My Ladok:</a:t>
            </a:r>
          </a:p>
          <a:p>
            <a:pPr marL="171450" indent="-171450">
              <a:buFont typeface="Arial" panose="020B0604020202020204" pitchFamily="34" charset="0"/>
              <a:buChar char="•"/>
            </a:pPr>
            <a:r>
              <a:rPr lang="sv-SE" b="0" baseline="0" dirty="0" err="1" smtClean="0"/>
              <a:t>Registration</a:t>
            </a:r>
            <a:r>
              <a:rPr lang="sv-SE" b="0" baseline="0" dirty="0" smtClean="0"/>
              <a:t> for </a:t>
            </a:r>
            <a:r>
              <a:rPr lang="sv-SE" b="0" baseline="0" dirty="0" err="1" smtClean="0"/>
              <a:t>course</a:t>
            </a:r>
            <a:r>
              <a:rPr lang="sv-SE" b="0" baseline="0" dirty="0" smtClean="0"/>
              <a:t> – </a:t>
            </a:r>
            <a:r>
              <a:rPr lang="sv-SE" b="0" baseline="0" dirty="0" err="1" smtClean="0"/>
              <a:t>opens</a:t>
            </a:r>
            <a:r>
              <a:rPr lang="sv-SE" b="0" baseline="0" dirty="0" smtClean="0"/>
              <a:t> </a:t>
            </a:r>
            <a:r>
              <a:rPr lang="sv-SE" b="0" baseline="0" dirty="0" err="1" smtClean="0"/>
              <a:t>one</a:t>
            </a:r>
            <a:r>
              <a:rPr lang="sv-SE" b="0" baseline="0" dirty="0" smtClean="0"/>
              <a:t> </a:t>
            </a:r>
            <a:r>
              <a:rPr lang="sv-SE" b="0" baseline="0" dirty="0" err="1" smtClean="0"/>
              <a:t>week</a:t>
            </a:r>
            <a:r>
              <a:rPr lang="sv-SE" b="0" baseline="0" dirty="0" smtClean="0"/>
              <a:t> </a:t>
            </a:r>
            <a:r>
              <a:rPr lang="sv-SE" b="0" baseline="0" dirty="0" err="1" smtClean="0"/>
              <a:t>before</a:t>
            </a:r>
            <a:r>
              <a:rPr lang="sv-SE" b="0" baseline="0" dirty="0" smtClean="0"/>
              <a:t> the </a:t>
            </a:r>
            <a:r>
              <a:rPr lang="sv-SE" b="0" baseline="0" dirty="0" err="1" smtClean="0"/>
              <a:t>course</a:t>
            </a:r>
            <a:r>
              <a:rPr lang="sv-SE" b="0" baseline="0" dirty="0" smtClean="0"/>
              <a:t> starts</a:t>
            </a:r>
          </a:p>
          <a:p>
            <a:pPr marL="171450" indent="-171450">
              <a:buFont typeface="Arial" panose="020B0604020202020204" pitchFamily="34" charset="0"/>
              <a:buChar char="•"/>
            </a:pPr>
            <a:r>
              <a:rPr lang="sv-SE" b="0" baseline="0" dirty="0" err="1" smtClean="0"/>
              <a:t>View</a:t>
            </a:r>
            <a:r>
              <a:rPr lang="sv-SE" b="0" baseline="0" dirty="0" smtClean="0"/>
              <a:t> my </a:t>
            </a:r>
            <a:r>
              <a:rPr lang="sv-SE" b="0" baseline="0" dirty="0" err="1" smtClean="0"/>
              <a:t>results</a:t>
            </a:r>
            <a:endParaRPr lang="sv-SE" b="0" baseline="0" dirty="0" smtClean="0"/>
          </a:p>
          <a:p>
            <a:pPr marL="171450" indent="-171450">
              <a:buFont typeface="Arial" panose="020B0604020202020204" pitchFamily="34" charset="0"/>
              <a:buChar char="•"/>
            </a:pPr>
            <a:r>
              <a:rPr lang="sv-SE" b="0" baseline="0" dirty="0" err="1" smtClean="0"/>
              <a:t>Registration</a:t>
            </a:r>
            <a:r>
              <a:rPr lang="sv-SE" b="0" baseline="0" dirty="0" smtClean="0"/>
              <a:t> for examinations, </a:t>
            </a:r>
            <a:r>
              <a:rPr lang="sv-SE" b="0" baseline="0" dirty="0" err="1" smtClean="0"/>
              <a:t>exam</a:t>
            </a:r>
            <a:r>
              <a:rPr lang="sv-SE" b="0" baseline="0" dirty="0" smtClean="0"/>
              <a:t> at alternative </a:t>
            </a:r>
            <a:r>
              <a:rPr lang="sv-SE" b="0" baseline="0" dirty="0" err="1" smtClean="0"/>
              <a:t>location</a:t>
            </a:r>
            <a:endParaRPr lang="sv-SE" b="0" baseline="0" dirty="0" smtClean="0"/>
          </a:p>
          <a:p>
            <a:pPr marL="171450" indent="-171450">
              <a:buFont typeface="Arial" panose="020B0604020202020204" pitchFamily="34" charset="0"/>
              <a:buChar char="•"/>
            </a:pPr>
            <a:r>
              <a:rPr lang="sv-SE" b="0" baseline="0" dirty="0" smtClean="0"/>
              <a:t>Get </a:t>
            </a:r>
            <a:r>
              <a:rPr lang="sv-SE" b="0" baseline="0" dirty="0" err="1" smtClean="0"/>
              <a:t>certificate</a:t>
            </a:r>
            <a:endParaRPr lang="sv-SE" b="0" baseline="0" dirty="0" smtClean="0"/>
          </a:p>
          <a:p>
            <a:pPr marL="171450" indent="-171450">
              <a:buFont typeface="Arial" panose="020B0604020202020204" pitchFamily="34" charset="0"/>
              <a:buChar char="•"/>
            </a:pPr>
            <a:r>
              <a:rPr lang="sv-SE" b="0" baseline="0" dirty="0" smtClean="0"/>
              <a:t>Etc. </a:t>
            </a:r>
          </a:p>
          <a:p>
            <a:endParaRPr lang="sv-SE" b="0" dirty="0" smtClean="0"/>
          </a:p>
          <a:p>
            <a:r>
              <a:rPr lang="sv-SE" b="0" dirty="0" err="1" smtClean="0"/>
              <a:t>When</a:t>
            </a:r>
            <a:r>
              <a:rPr lang="sv-SE" b="0" baseline="0" dirty="0" smtClean="0"/>
              <a:t> </a:t>
            </a:r>
            <a:r>
              <a:rPr lang="sv-SE" b="0" baseline="0" dirty="0" err="1" smtClean="0"/>
              <a:t>they</a:t>
            </a:r>
            <a:r>
              <a:rPr lang="sv-SE" b="0" baseline="0" dirty="0" smtClean="0"/>
              <a:t> </a:t>
            </a:r>
            <a:r>
              <a:rPr lang="sv-SE" b="0" baseline="0" dirty="0" err="1" smtClean="0"/>
              <a:t>are</a:t>
            </a:r>
            <a:r>
              <a:rPr lang="sv-SE" b="0" baseline="0" dirty="0" smtClean="0"/>
              <a:t> </a:t>
            </a:r>
            <a:r>
              <a:rPr lang="sv-SE" b="0" baseline="0" dirty="0" err="1" smtClean="0"/>
              <a:t>logged</a:t>
            </a:r>
            <a:r>
              <a:rPr lang="sv-SE" b="0" baseline="0" dirty="0" smtClean="0"/>
              <a:t> in, </a:t>
            </a:r>
            <a:r>
              <a:rPr lang="sv-SE" b="0" baseline="0" dirty="0" err="1" smtClean="0"/>
              <a:t>they</a:t>
            </a:r>
            <a:r>
              <a:rPr lang="sv-SE" b="0" baseline="0" dirty="0" smtClean="0"/>
              <a:t> </a:t>
            </a:r>
            <a:r>
              <a:rPr lang="sv-SE" b="0" baseline="0" dirty="0" err="1" smtClean="0"/>
              <a:t>can</a:t>
            </a:r>
            <a:r>
              <a:rPr lang="sv-SE" b="0" baseline="0" dirty="0" smtClean="0"/>
              <a:t> </a:t>
            </a:r>
            <a:r>
              <a:rPr lang="sv-SE" b="0" baseline="0" dirty="0" err="1" smtClean="0"/>
              <a:t>find</a:t>
            </a:r>
            <a:r>
              <a:rPr lang="sv-SE" b="0" baseline="0" dirty="0" smtClean="0"/>
              <a:t> </a:t>
            </a:r>
            <a:r>
              <a:rPr lang="sv-SE" b="0" baseline="0" dirty="0" err="1" smtClean="0"/>
              <a:t>important</a:t>
            </a:r>
            <a:r>
              <a:rPr lang="sv-SE" b="0" baseline="0" dirty="0" smtClean="0"/>
              <a:t> information on the right hand </a:t>
            </a:r>
            <a:r>
              <a:rPr lang="sv-SE" b="0" baseline="0" dirty="0" err="1" smtClean="0"/>
              <a:t>side</a:t>
            </a:r>
            <a:r>
              <a:rPr lang="sv-SE" b="0" baseline="0" dirty="0" smtClean="0"/>
              <a:t> </a:t>
            </a:r>
            <a:r>
              <a:rPr lang="sv-SE" b="0" baseline="0" dirty="0" err="1" smtClean="0"/>
              <a:t>of</a:t>
            </a:r>
            <a:r>
              <a:rPr lang="sv-SE" b="0" baseline="0" dirty="0" smtClean="0"/>
              <a:t> the </a:t>
            </a:r>
            <a:r>
              <a:rPr lang="sv-SE" b="0" baseline="0" dirty="0" err="1" smtClean="0"/>
              <a:t>screen</a:t>
            </a:r>
            <a:r>
              <a:rPr lang="sv-SE" b="0" baseline="0" dirty="0" smtClean="0"/>
              <a:t>, </a:t>
            </a:r>
            <a:r>
              <a:rPr lang="sv-SE" b="0" baseline="0" dirty="0" err="1" smtClean="0"/>
              <a:t>such</a:t>
            </a:r>
            <a:r>
              <a:rPr lang="sv-SE" b="0" baseline="0" dirty="0" smtClean="0"/>
              <a:t> as:</a:t>
            </a:r>
          </a:p>
          <a:p>
            <a:r>
              <a:rPr lang="sv-SE" b="1" dirty="0" err="1" smtClean="0"/>
              <a:t>During</a:t>
            </a:r>
            <a:r>
              <a:rPr lang="sv-SE" b="1" dirty="0" smtClean="0"/>
              <a:t> </a:t>
            </a:r>
            <a:r>
              <a:rPr lang="sv-SE" b="1" dirty="0" err="1" smtClean="0"/>
              <a:t>your</a:t>
            </a:r>
            <a:r>
              <a:rPr lang="sv-SE" b="1" dirty="0" smtClean="0"/>
              <a:t> studies</a:t>
            </a:r>
            <a:r>
              <a:rPr lang="sv-SE" b="0" dirty="0" smtClean="0"/>
              <a:t>:</a:t>
            </a:r>
            <a:r>
              <a:rPr lang="sv-SE" b="0" baseline="0" dirty="0" smtClean="0"/>
              <a:t> </a:t>
            </a:r>
            <a:r>
              <a:rPr lang="sv-SE" b="0" baseline="0" dirty="0" err="1" smtClean="0"/>
              <a:t>Registration</a:t>
            </a:r>
            <a:r>
              <a:rPr lang="sv-SE" b="0" baseline="0" dirty="0" smtClean="0"/>
              <a:t>, </a:t>
            </a:r>
            <a:r>
              <a:rPr lang="sv-SE" b="0" baseline="0" dirty="0" err="1" smtClean="0"/>
              <a:t>Timetables</a:t>
            </a:r>
            <a:r>
              <a:rPr lang="sv-SE" b="0" baseline="0" dirty="0" smtClean="0"/>
              <a:t>, Course </a:t>
            </a:r>
            <a:r>
              <a:rPr lang="sv-SE" b="0" baseline="0" dirty="0" err="1" smtClean="0"/>
              <a:t>syllbi</a:t>
            </a:r>
            <a:r>
              <a:rPr lang="sv-SE" b="0" baseline="0" dirty="0" smtClean="0"/>
              <a:t>, IT support, </a:t>
            </a:r>
            <a:r>
              <a:rPr lang="sv-SE" b="0" baseline="0" dirty="0" err="1" smtClean="0"/>
              <a:t>registration</a:t>
            </a:r>
            <a:r>
              <a:rPr lang="sv-SE" b="0" baseline="0" dirty="0" smtClean="0"/>
              <a:t> for examination and </a:t>
            </a:r>
            <a:r>
              <a:rPr lang="sv-SE" b="0" baseline="0" dirty="0" err="1" smtClean="0"/>
              <a:t>degree</a:t>
            </a:r>
            <a:r>
              <a:rPr lang="sv-SE" b="0" baseline="0" dirty="0" smtClean="0"/>
              <a:t> </a:t>
            </a:r>
            <a:r>
              <a:rPr lang="sv-SE" b="0" baseline="0" dirty="0" err="1" smtClean="0"/>
              <a:t>project</a:t>
            </a:r>
            <a:r>
              <a:rPr lang="sv-SE" b="0" baseline="0" dirty="0" smtClean="0"/>
              <a:t> information</a:t>
            </a:r>
          </a:p>
          <a:p>
            <a:pPr marL="0" indent="0">
              <a:buFont typeface="Arial" panose="020B0604020202020204" pitchFamily="34" charset="0"/>
              <a:buNone/>
            </a:pPr>
            <a:r>
              <a:rPr lang="sv-SE" b="1" baseline="0" dirty="0" smtClean="0"/>
              <a:t>International </a:t>
            </a:r>
            <a:r>
              <a:rPr lang="sv-SE" b="1" baseline="0" dirty="0" err="1" smtClean="0"/>
              <a:t>possibilities</a:t>
            </a:r>
            <a:r>
              <a:rPr lang="sv-SE" b="1" baseline="0" dirty="0" smtClean="0"/>
              <a:t>: </a:t>
            </a:r>
            <a:r>
              <a:rPr lang="sv-SE" b="0" baseline="0" dirty="0" smtClean="0"/>
              <a:t>International Office, information </a:t>
            </a:r>
            <a:r>
              <a:rPr lang="sv-SE" b="0" baseline="0" dirty="0" err="1" smtClean="0"/>
              <a:t>abour</a:t>
            </a:r>
            <a:r>
              <a:rPr lang="sv-SE" b="0" baseline="0" dirty="0" smtClean="0"/>
              <a:t> </a:t>
            </a:r>
            <a:r>
              <a:rPr lang="sv-SE" b="0" baseline="0" dirty="0" err="1" smtClean="0"/>
              <a:t>study</a:t>
            </a:r>
            <a:r>
              <a:rPr lang="sv-SE" b="0" baseline="0" dirty="0" smtClean="0"/>
              <a:t> </a:t>
            </a:r>
            <a:r>
              <a:rPr lang="sv-SE" b="0" baseline="0" dirty="0" err="1" smtClean="0"/>
              <a:t>abroad</a:t>
            </a:r>
            <a:endParaRPr lang="sv-SE" b="0" baseline="0" dirty="0" smtClean="0"/>
          </a:p>
          <a:p>
            <a:pPr marL="0" indent="0">
              <a:buFont typeface="Arial" panose="020B0604020202020204" pitchFamily="34" charset="0"/>
              <a:buNone/>
            </a:pPr>
            <a:r>
              <a:rPr lang="sv-SE" b="1" baseline="0" dirty="0" smtClean="0"/>
              <a:t>Job and </a:t>
            </a:r>
            <a:r>
              <a:rPr lang="sv-SE" b="1" baseline="0" dirty="0" err="1" smtClean="0"/>
              <a:t>career</a:t>
            </a:r>
            <a:r>
              <a:rPr lang="sv-SE" b="1" baseline="0" dirty="0" smtClean="0"/>
              <a:t>: </a:t>
            </a:r>
            <a:r>
              <a:rPr lang="sv-SE" b="0" baseline="0" dirty="0" err="1" smtClean="0"/>
              <a:t>Activites</a:t>
            </a:r>
            <a:r>
              <a:rPr lang="sv-SE" b="0" baseline="0" dirty="0" smtClean="0"/>
              <a:t>, </a:t>
            </a:r>
            <a:r>
              <a:rPr lang="sv-SE" b="0" baseline="0" dirty="0" err="1" smtClean="0"/>
              <a:t>Mycarrer</a:t>
            </a:r>
            <a:r>
              <a:rPr lang="sv-SE" b="0" baseline="0" dirty="0" smtClean="0"/>
              <a:t>, the </a:t>
            </a:r>
            <a:r>
              <a:rPr lang="sv-SE" b="0" baseline="0" dirty="0" err="1" smtClean="0"/>
              <a:t>metor</a:t>
            </a:r>
            <a:r>
              <a:rPr lang="sv-SE" b="0" baseline="0" dirty="0" smtClean="0"/>
              <a:t> </a:t>
            </a:r>
            <a:r>
              <a:rPr lang="sv-SE" b="0" baseline="0" dirty="0" err="1" smtClean="0"/>
              <a:t>programme</a:t>
            </a:r>
            <a:r>
              <a:rPr lang="sv-SE" b="0" baseline="0" dirty="0" smtClean="0"/>
              <a:t> etc.</a:t>
            </a:r>
          </a:p>
          <a:p>
            <a:pPr marL="0" indent="0">
              <a:buFont typeface="Arial" panose="020B0604020202020204" pitchFamily="34" charset="0"/>
              <a:buNone/>
            </a:pPr>
            <a:r>
              <a:rPr lang="sv-SE" b="1" baseline="0" dirty="0" smtClean="0"/>
              <a:t>Service and support: </a:t>
            </a:r>
            <a:r>
              <a:rPr lang="sv-SE" b="0" baseline="0" dirty="0" smtClean="0"/>
              <a:t>info center, </a:t>
            </a:r>
            <a:r>
              <a:rPr lang="sv-SE" b="0" baseline="0" dirty="0" err="1" smtClean="0"/>
              <a:t>Technical</a:t>
            </a:r>
            <a:r>
              <a:rPr lang="sv-SE" b="0" baseline="0" dirty="0" smtClean="0"/>
              <a:t> support, student services, etc. </a:t>
            </a:r>
          </a:p>
          <a:p>
            <a:pPr marL="0" indent="0">
              <a:buFont typeface="Arial" panose="020B0604020202020204" pitchFamily="34" charset="0"/>
              <a:buNone/>
            </a:pPr>
            <a:endParaRPr lang="sv-SE" b="0" baseline="0" dirty="0" smtClean="0"/>
          </a:p>
          <a:p>
            <a:pPr marL="0" indent="0">
              <a:buFont typeface="Arial" panose="020B0604020202020204" pitchFamily="34" charset="0"/>
              <a:buNone/>
            </a:pPr>
            <a:r>
              <a:rPr lang="sv-SE" b="0" baseline="0" dirty="0" err="1" smtClean="0"/>
              <a:t>While</a:t>
            </a:r>
            <a:r>
              <a:rPr lang="sv-SE" b="0" baseline="0" dirty="0" smtClean="0"/>
              <a:t> </a:t>
            </a:r>
            <a:r>
              <a:rPr lang="sv-SE" b="0" baseline="0" dirty="0" err="1" smtClean="0"/>
              <a:t>logged</a:t>
            </a:r>
            <a:r>
              <a:rPr lang="sv-SE" b="0" baseline="0" dirty="0" smtClean="0"/>
              <a:t> in </a:t>
            </a:r>
            <a:r>
              <a:rPr lang="sv-SE" b="0" baseline="0" dirty="0" err="1" smtClean="0"/>
              <a:t>they</a:t>
            </a:r>
            <a:r>
              <a:rPr lang="sv-SE" b="0" baseline="0" dirty="0" smtClean="0"/>
              <a:t> </a:t>
            </a:r>
            <a:r>
              <a:rPr lang="sv-SE" b="0" baseline="0" dirty="0" err="1" smtClean="0"/>
              <a:t>can</a:t>
            </a:r>
            <a:r>
              <a:rPr lang="sv-SE" b="0" baseline="0" dirty="0" smtClean="0"/>
              <a:t> </a:t>
            </a:r>
            <a:r>
              <a:rPr lang="sv-SE" b="0" baseline="0" dirty="0" err="1" smtClean="0"/>
              <a:t>also</a:t>
            </a:r>
            <a:r>
              <a:rPr lang="sv-SE" b="0" baseline="0" dirty="0" smtClean="0"/>
              <a:t> </a:t>
            </a:r>
            <a:r>
              <a:rPr lang="sv-SE" b="0" baseline="0" dirty="0" err="1" smtClean="0"/>
              <a:t>find</a:t>
            </a:r>
            <a:r>
              <a:rPr lang="sv-SE" b="0" baseline="0" dirty="0" smtClean="0"/>
              <a:t> My student </a:t>
            </a:r>
            <a:r>
              <a:rPr lang="sv-SE" b="0" baseline="0" dirty="0" err="1" smtClean="0"/>
              <a:t>news</a:t>
            </a:r>
            <a:r>
              <a:rPr lang="sv-SE" b="0" baseline="0" dirty="0" smtClean="0"/>
              <a:t>, </a:t>
            </a:r>
            <a:r>
              <a:rPr lang="sv-SE" b="0" baseline="0" dirty="0" err="1" smtClean="0"/>
              <a:t>where</a:t>
            </a:r>
            <a:r>
              <a:rPr lang="sv-SE" b="0" baseline="0" dirty="0" smtClean="0"/>
              <a:t> information </a:t>
            </a:r>
            <a:r>
              <a:rPr lang="sv-SE" b="0" baseline="0" dirty="0" err="1" smtClean="0"/>
              <a:t>regarding</a:t>
            </a:r>
            <a:r>
              <a:rPr lang="sv-SE" b="0" baseline="0" dirty="0" smtClean="0"/>
              <a:t> </a:t>
            </a:r>
            <a:r>
              <a:rPr lang="sv-SE" b="0" baseline="0" dirty="0" err="1" smtClean="0"/>
              <a:t>them</a:t>
            </a:r>
            <a:r>
              <a:rPr lang="sv-SE" b="0" baseline="0" dirty="0" smtClean="0"/>
              <a:t> is </a:t>
            </a:r>
            <a:r>
              <a:rPr lang="sv-SE" b="0" baseline="0" dirty="0" err="1" smtClean="0"/>
              <a:t>published</a:t>
            </a:r>
            <a:r>
              <a:rPr lang="sv-SE" b="0" baseline="0" dirty="0" smtClean="0"/>
              <a:t>, </a:t>
            </a:r>
            <a:r>
              <a:rPr lang="sv-SE" b="0" baseline="0" dirty="0" err="1" smtClean="0"/>
              <a:t>such</a:t>
            </a:r>
            <a:r>
              <a:rPr lang="sv-SE" b="0" baseline="0" dirty="0" smtClean="0"/>
              <a:t> as </a:t>
            </a:r>
            <a:r>
              <a:rPr lang="sv-SE" b="0" baseline="0" dirty="0" err="1" smtClean="0"/>
              <a:t>open</a:t>
            </a:r>
            <a:r>
              <a:rPr lang="sv-SE" b="0" baseline="0" dirty="0" smtClean="0"/>
              <a:t> </a:t>
            </a:r>
            <a:r>
              <a:rPr lang="sv-SE" b="0" baseline="0" dirty="0" err="1" smtClean="0"/>
              <a:t>lectures</a:t>
            </a:r>
            <a:r>
              <a:rPr lang="sv-SE" b="0" baseline="0" dirty="0" smtClean="0"/>
              <a:t> or </a:t>
            </a:r>
            <a:r>
              <a:rPr lang="sv-SE" b="0" baseline="0" dirty="0" err="1" smtClean="0"/>
              <a:t>reminders</a:t>
            </a:r>
            <a:r>
              <a:rPr lang="sv-SE" b="0" baseline="0" dirty="0" smtClean="0"/>
              <a:t>.</a:t>
            </a:r>
          </a:p>
        </p:txBody>
      </p:sp>
      <p:sp>
        <p:nvSpPr>
          <p:cNvPr id="4" name="Platshållare för bildnummer 3"/>
          <p:cNvSpPr>
            <a:spLocks noGrp="1"/>
          </p:cNvSpPr>
          <p:nvPr>
            <p:ph type="sldNum" sz="quarter" idx="10"/>
          </p:nvPr>
        </p:nvSpPr>
        <p:spPr/>
        <p:txBody>
          <a:bodyPr/>
          <a:lstStyle/>
          <a:p>
            <a:fld id="{E2F59744-ACC5-4125-B57F-3984B80B1062}" type="slidenum">
              <a:rPr lang="sv-SE" smtClean="0"/>
              <a:t>4</a:t>
            </a:fld>
            <a:endParaRPr lang="sv-SE"/>
          </a:p>
        </p:txBody>
      </p:sp>
    </p:spTree>
    <p:extLst>
      <p:ext uri="{BB962C8B-B14F-4D97-AF65-F5344CB8AC3E}">
        <p14:creationId xmlns:p14="http://schemas.microsoft.com/office/powerpoint/2010/main" val="369631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sv-SE" sz="1200" b="1" dirty="0" err="1" smtClean="0"/>
              <a:t>Timetable</a:t>
            </a:r>
            <a:endParaRPr lang="sv-SE" sz="1200" b="1" dirty="0" smtClean="0"/>
          </a:p>
          <a:p>
            <a:pPr marL="0" indent="0">
              <a:defRPr/>
            </a:pPr>
            <a:endParaRPr lang="sv-SE" sz="1200" dirty="0" smtClean="0"/>
          </a:p>
          <a:p>
            <a:pPr marL="0" indent="0">
              <a:defRPr/>
            </a:pPr>
            <a:r>
              <a:rPr lang="sv-SE" sz="1200" dirty="0" err="1" smtClean="0"/>
              <a:t>Once</a:t>
            </a:r>
            <a:r>
              <a:rPr lang="sv-SE" sz="1200" dirty="0" smtClean="0"/>
              <a:t> the student is</a:t>
            </a:r>
            <a:r>
              <a:rPr lang="sv-SE" sz="1200" baseline="0" dirty="0" smtClean="0"/>
              <a:t> </a:t>
            </a:r>
            <a:r>
              <a:rPr lang="sv-SE" sz="1200" baseline="0" dirty="0" err="1" smtClean="0"/>
              <a:t>registered</a:t>
            </a:r>
            <a:r>
              <a:rPr lang="sv-SE" sz="1200" baseline="0" dirty="0" smtClean="0"/>
              <a:t> to a </a:t>
            </a:r>
            <a:r>
              <a:rPr lang="sv-SE" sz="1200" baseline="0" dirty="0" err="1" smtClean="0"/>
              <a:t>course</a:t>
            </a:r>
            <a:r>
              <a:rPr lang="sv-SE" sz="1200" baseline="0" dirty="0" smtClean="0"/>
              <a:t>, </a:t>
            </a:r>
            <a:r>
              <a:rPr lang="sv-SE" sz="1200" baseline="0" dirty="0" err="1" smtClean="0"/>
              <a:t>he</a:t>
            </a:r>
            <a:r>
              <a:rPr lang="sv-SE" sz="1200" baseline="0" dirty="0" smtClean="0"/>
              <a:t> or </a:t>
            </a:r>
            <a:r>
              <a:rPr lang="sv-SE" sz="1200" baseline="0" dirty="0" err="1" smtClean="0"/>
              <a:t>she</a:t>
            </a:r>
            <a:r>
              <a:rPr lang="sv-SE" sz="1200" baseline="0" dirty="0" smtClean="0"/>
              <a:t> </a:t>
            </a:r>
            <a:r>
              <a:rPr lang="sv-SE" sz="1200" baseline="0" dirty="0" err="1" smtClean="0"/>
              <a:t>can</a:t>
            </a:r>
            <a:r>
              <a:rPr lang="sv-SE" sz="1200" baseline="0" dirty="0" smtClean="0"/>
              <a:t> access a </a:t>
            </a:r>
            <a:r>
              <a:rPr lang="sv-SE" sz="1200" baseline="0" dirty="0" err="1" smtClean="0"/>
              <a:t>personalized</a:t>
            </a:r>
            <a:r>
              <a:rPr lang="sv-SE" sz="1200" baseline="0" dirty="0" smtClean="0"/>
              <a:t> </a:t>
            </a:r>
            <a:r>
              <a:rPr lang="sv-SE" sz="1200" baseline="0" dirty="0" err="1" smtClean="0"/>
              <a:t>timetable</a:t>
            </a:r>
            <a:r>
              <a:rPr lang="sv-SE" sz="1200" baseline="0" dirty="0" smtClean="0"/>
              <a:t> via ”My full </a:t>
            </a:r>
            <a:r>
              <a:rPr lang="sv-SE" sz="1200" baseline="0" dirty="0" err="1" smtClean="0"/>
              <a:t>timetable</a:t>
            </a:r>
            <a:r>
              <a:rPr lang="sv-SE" sz="1200" baseline="0" dirty="0" smtClean="0"/>
              <a:t>. </a:t>
            </a:r>
            <a:r>
              <a:rPr lang="sv-SE" sz="1200" baseline="0" dirty="0" err="1" smtClean="0"/>
              <a:t>Again</a:t>
            </a:r>
            <a:r>
              <a:rPr lang="sv-SE" sz="1200" baseline="0" dirty="0" smtClean="0"/>
              <a:t>, the student must be </a:t>
            </a:r>
            <a:r>
              <a:rPr lang="sv-SE" sz="1200" baseline="0" dirty="0" err="1" smtClean="0"/>
              <a:t>registered</a:t>
            </a:r>
            <a:r>
              <a:rPr lang="sv-SE" sz="1200" baseline="0" dirty="0" smtClean="0"/>
              <a:t> in order to be </a:t>
            </a:r>
            <a:r>
              <a:rPr lang="sv-SE" sz="1200" baseline="0" dirty="0" err="1" smtClean="0"/>
              <a:t>able</a:t>
            </a:r>
            <a:r>
              <a:rPr lang="sv-SE" sz="1200" baseline="0" dirty="0" smtClean="0"/>
              <a:t> to access the </a:t>
            </a:r>
            <a:r>
              <a:rPr lang="sv-SE" sz="1200" baseline="0" dirty="0" err="1" smtClean="0"/>
              <a:t>timetable</a:t>
            </a:r>
            <a:r>
              <a:rPr lang="sv-SE" sz="1200" baseline="0" dirty="0" smtClean="0"/>
              <a:t> on lnu.se/student.</a:t>
            </a:r>
          </a:p>
          <a:p>
            <a:pPr marL="0" indent="0">
              <a:defRPr/>
            </a:pPr>
            <a:endParaRPr lang="sv-SE" sz="1200" baseline="0" dirty="0" smtClean="0"/>
          </a:p>
          <a:p>
            <a:pPr marL="0" indent="0">
              <a:defRPr/>
            </a:pPr>
            <a:r>
              <a:rPr lang="sv-SE" sz="1200" baseline="0" dirty="0" smtClean="0"/>
              <a:t>If a student </a:t>
            </a:r>
            <a:r>
              <a:rPr lang="sv-SE" sz="1200" baseline="0" dirty="0" err="1" smtClean="0"/>
              <a:t>wants</a:t>
            </a:r>
            <a:r>
              <a:rPr lang="sv-SE" sz="1200" baseline="0" dirty="0" smtClean="0"/>
              <a:t> to check a </a:t>
            </a:r>
            <a:r>
              <a:rPr lang="sv-SE" sz="1200" baseline="0" dirty="0" err="1" smtClean="0"/>
              <a:t>course</a:t>
            </a:r>
            <a:r>
              <a:rPr lang="sv-SE" sz="1200" baseline="0" dirty="0" smtClean="0"/>
              <a:t> </a:t>
            </a:r>
            <a:r>
              <a:rPr lang="sv-SE" sz="1200" baseline="0" dirty="0" err="1" smtClean="0"/>
              <a:t>timetable</a:t>
            </a:r>
            <a:r>
              <a:rPr lang="sv-SE" sz="1200" baseline="0" dirty="0" smtClean="0"/>
              <a:t> prior to the </a:t>
            </a:r>
            <a:r>
              <a:rPr lang="sv-SE" sz="1200" baseline="0" dirty="0" err="1" smtClean="0"/>
              <a:t>registration</a:t>
            </a:r>
            <a:r>
              <a:rPr lang="sv-SE" sz="1200" baseline="0" dirty="0" smtClean="0"/>
              <a:t> period </a:t>
            </a:r>
            <a:r>
              <a:rPr lang="sv-SE" sz="1200" baseline="0" dirty="0" err="1" smtClean="0"/>
              <a:t>of</a:t>
            </a:r>
            <a:r>
              <a:rPr lang="sv-SE" sz="1200" baseline="0" dirty="0" smtClean="0"/>
              <a:t> said </a:t>
            </a:r>
            <a:r>
              <a:rPr lang="sv-SE" sz="1200" baseline="0" dirty="0" err="1" smtClean="0"/>
              <a:t>course</a:t>
            </a:r>
            <a:r>
              <a:rPr lang="sv-SE" sz="1200" baseline="0" dirty="0" smtClean="0"/>
              <a:t>, </a:t>
            </a:r>
            <a:r>
              <a:rPr lang="sv-SE" sz="1200" baseline="0" dirty="0" err="1" smtClean="0"/>
              <a:t>this</a:t>
            </a:r>
            <a:r>
              <a:rPr lang="sv-SE" sz="1200" baseline="0" dirty="0" smtClean="0"/>
              <a:t> </a:t>
            </a:r>
            <a:r>
              <a:rPr lang="sv-SE" sz="1200" baseline="0" dirty="0" err="1" smtClean="0"/>
              <a:t>can</a:t>
            </a:r>
            <a:r>
              <a:rPr lang="sv-SE" sz="1200" baseline="0" dirty="0" smtClean="0"/>
              <a:t> be done via TimeEdit. </a:t>
            </a:r>
            <a:r>
              <a:rPr lang="sv-SE" sz="1200" baseline="0" dirty="0" err="1" smtClean="0"/>
              <a:t>Beware</a:t>
            </a:r>
            <a:r>
              <a:rPr lang="sv-SE" sz="1200" baseline="0" dirty="0" smtClean="0"/>
              <a:t> </a:t>
            </a:r>
            <a:r>
              <a:rPr lang="sv-SE" sz="1200" baseline="0" dirty="0" err="1" smtClean="0"/>
              <a:t>that</a:t>
            </a:r>
            <a:r>
              <a:rPr lang="sv-SE" sz="1200" baseline="0" dirty="0" smtClean="0"/>
              <a:t> </a:t>
            </a:r>
            <a:r>
              <a:rPr lang="sv-SE" sz="1200" baseline="0" dirty="0" err="1" smtClean="0"/>
              <a:t>timetables</a:t>
            </a:r>
            <a:r>
              <a:rPr lang="sv-SE" sz="1200" baseline="0" dirty="0" smtClean="0"/>
              <a:t> on TimeEdit </a:t>
            </a:r>
            <a:r>
              <a:rPr lang="sv-SE" sz="1200" baseline="0" dirty="0" err="1" smtClean="0"/>
              <a:t>are</a:t>
            </a:r>
            <a:r>
              <a:rPr lang="sv-SE" sz="1200" baseline="0" dirty="0" smtClean="0"/>
              <a:t> </a:t>
            </a:r>
            <a:r>
              <a:rPr lang="sv-SE" sz="1200" baseline="0" dirty="0" err="1" smtClean="0"/>
              <a:t>usually</a:t>
            </a:r>
            <a:r>
              <a:rPr lang="sv-SE" sz="1200" baseline="0" dirty="0" smtClean="0"/>
              <a:t> </a:t>
            </a:r>
            <a:r>
              <a:rPr lang="sv-SE" sz="1200" baseline="0" dirty="0" err="1" smtClean="0"/>
              <a:t>published</a:t>
            </a:r>
            <a:r>
              <a:rPr lang="sv-SE" sz="1200" baseline="0" dirty="0" smtClean="0"/>
              <a:t>, at the </a:t>
            </a:r>
            <a:r>
              <a:rPr lang="sv-SE" sz="1200" baseline="0" dirty="0" err="1" smtClean="0"/>
              <a:t>earliest</a:t>
            </a:r>
            <a:r>
              <a:rPr lang="sv-SE" sz="1200" baseline="0" dirty="0" smtClean="0"/>
              <a:t>, </a:t>
            </a:r>
            <a:r>
              <a:rPr lang="sv-SE" sz="1200" baseline="0" dirty="0" err="1" smtClean="0"/>
              <a:t>one</a:t>
            </a:r>
            <a:r>
              <a:rPr lang="sv-SE" sz="1200" baseline="0" dirty="0" smtClean="0"/>
              <a:t> </a:t>
            </a:r>
            <a:r>
              <a:rPr lang="sv-SE" sz="1200" baseline="0" dirty="0" err="1" smtClean="0"/>
              <a:t>month</a:t>
            </a:r>
            <a:r>
              <a:rPr lang="sv-SE" sz="1200" baseline="0" dirty="0" smtClean="0"/>
              <a:t> prior to </a:t>
            </a:r>
            <a:r>
              <a:rPr lang="sv-SE" sz="1200" baseline="0" dirty="0" err="1" smtClean="0"/>
              <a:t>course</a:t>
            </a:r>
            <a:r>
              <a:rPr lang="sv-SE" sz="1200" baseline="0" dirty="0" smtClean="0"/>
              <a:t> start.</a:t>
            </a:r>
            <a:endParaRPr lang="sv-SE" sz="1200" dirty="0" smtClean="0"/>
          </a:p>
          <a:p>
            <a:endParaRPr lang="sv-SE" dirty="0"/>
          </a:p>
        </p:txBody>
      </p:sp>
      <p:sp>
        <p:nvSpPr>
          <p:cNvPr id="4" name="Slide Number Placeholder 3"/>
          <p:cNvSpPr>
            <a:spLocks noGrp="1"/>
          </p:cNvSpPr>
          <p:nvPr>
            <p:ph type="sldNum" sz="quarter" idx="10"/>
          </p:nvPr>
        </p:nvSpPr>
        <p:spPr/>
        <p:txBody>
          <a:bodyPr/>
          <a:lstStyle/>
          <a:p>
            <a:fld id="{4970E7F1-1FC6-4112-B6DB-B43B092A1A34}" type="slidenum">
              <a:rPr lang="sv-SE" smtClean="0"/>
              <a:t>5</a:t>
            </a:fld>
            <a:endParaRPr lang="sv-SE"/>
          </a:p>
        </p:txBody>
      </p:sp>
    </p:spTree>
    <p:extLst>
      <p:ext uri="{BB962C8B-B14F-4D97-AF65-F5344CB8AC3E}">
        <p14:creationId xmlns:p14="http://schemas.microsoft.com/office/powerpoint/2010/main" val="209754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Ladok</a:t>
            </a:r>
          </a:p>
          <a:p>
            <a:endParaRPr lang="sv-SE" dirty="0" smtClean="0"/>
          </a:p>
          <a:p>
            <a:r>
              <a:rPr lang="sv-SE" b="0" dirty="0" smtClean="0"/>
              <a:t>Students</a:t>
            </a:r>
            <a:r>
              <a:rPr lang="sv-SE" b="0" baseline="0" dirty="0" smtClean="0"/>
              <a:t> </a:t>
            </a:r>
            <a:r>
              <a:rPr lang="sv-SE" b="0" baseline="0" dirty="0" err="1" smtClean="0"/>
              <a:t>will</a:t>
            </a:r>
            <a:r>
              <a:rPr lang="sv-SE" b="0" baseline="0" dirty="0" smtClean="0"/>
              <a:t> be </a:t>
            </a:r>
            <a:r>
              <a:rPr lang="sv-SE" b="0" baseline="0" dirty="0" err="1" smtClean="0"/>
              <a:t>directed</a:t>
            </a:r>
            <a:r>
              <a:rPr lang="sv-SE" b="0" baseline="0" dirty="0" smtClean="0"/>
              <a:t> </a:t>
            </a:r>
            <a:r>
              <a:rPr lang="sv-SE" b="0" baseline="0" dirty="0" err="1" smtClean="0"/>
              <a:t>here</a:t>
            </a:r>
            <a:r>
              <a:rPr lang="sv-SE" b="0" baseline="0" dirty="0" smtClean="0"/>
              <a:t> from </a:t>
            </a:r>
            <a:r>
              <a:rPr lang="sv-SE" b="0" baseline="0" dirty="0" err="1" smtClean="0"/>
              <a:t>their</a:t>
            </a:r>
            <a:r>
              <a:rPr lang="sv-SE" b="0" baseline="0" dirty="0" smtClean="0"/>
              <a:t> student web (</a:t>
            </a:r>
            <a:r>
              <a:rPr lang="sv-SE" b="0" baseline="0" dirty="0" err="1" smtClean="0"/>
              <a:t>slide</a:t>
            </a:r>
            <a:r>
              <a:rPr lang="sv-SE" b="0" baseline="0" dirty="0" smtClean="0"/>
              <a:t> 3). </a:t>
            </a:r>
            <a:r>
              <a:rPr lang="sv-SE" b="0" baseline="0" dirty="0" err="1" smtClean="0"/>
              <a:t>They</a:t>
            </a:r>
            <a:r>
              <a:rPr lang="sv-SE" b="0" baseline="0" dirty="0" smtClean="0"/>
              <a:t> </a:t>
            </a:r>
            <a:r>
              <a:rPr lang="sv-SE" b="0" baseline="0" dirty="0" err="1" smtClean="0"/>
              <a:t>can</a:t>
            </a:r>
            <a:r>
              <a:rPr lang="sv-SE" b="0" baseline="0" dirty="0" smtClean="0"/>
              <a:t> do the </a:t>
            </a:r>
            <a:r>
              <a:rPr lang="sv-SE" b="0" baseline="0" dirty="0" err="1" smtClean="0"/>
              <a:t>following</a:t>
            </a:r>
            <a:r>
              <a:rPr lang="sv-SE" b="0" baseline="0" dirty="0" smtClean="0"/>
              <a:t>:</a:t>
            </a:r>
          </a:p>
          <a:p>
            <a:pPr marL="171450" indent="-171450">
              <a:buFont typeface="Arial" panose="020B0604020202020204" pitchFamily="34" charset="0"/>
              <a:buChar char="•"/>
            </a:pPr>
            <a:r>
              <a:rPr lang="sv-SE" b="0" baseline="0" dirty="0" err="1" smtClean="0"/>
              <a:t>Registration</a:t>
            </a:r>
            <a:r>
              <a:rPr lang="sv-SE" b="0" baseline="0" dirty="0" smtClean="0"/>
              <a:t> for </a:t>
            </a:r>
            <a:r>
              <a:rPr lang="sv-SE" b="0" baseline="0" dirty="0" err="1" smtClean="0"/>
              <a:t>course</a:t>
            </a:r>
            <a:r>
              <a:rPr lang="sv-SE" b="0" baseline="0" dirty="0" smtClean="0"/>
              <a:t> – </a:t>
            </a:r>
            <a:r>
              <a:rPr lang="sv-SE" b="0" baseline="0" dirty="0" err="1" smtClean="0"/>
              <a:t>opens</a:t>
            </a:r>
            <a:r>
              <a:rPr lang="sv-SE" b="0" baseline="0" dirty="0" smtClean="0"/>
              <a:t> </a:t>
            </a:r>
            <a:r>
              <a:rPr lang="sv-SE" b="0" baseline="0" dirty="0" err="1" smtClean="0"/>
              <a:t>one</a:t>
            </a:r>
            <a:r>
              <a:rPr lang="sv-SE" b="0" baseline="0" dirty="0" smtClean="0"/>
              <a:t> </a:t>
            </a:r>
            <a:r>
              <a:rPr lang="sv-SE" b="0" baseline="0" dirty="0" err="1" smtClean="0"/>
              <a:t>week</a:t>
            </a:r>
            <a:r>
              <a:rPr lang="sv-SE" b="0" baseline="0" dirty="0" smtClean="0"/>
              <a:t> </a:t>
            </a:r>
            <a:r>
              <a:rPr lang="sv-SE" b="0" baseline="0" dirty="0" err="1" smtClean="0"/>
              <a:t>before</a:t>
            </a:r>
            <a:r>
              <a:rPr lang="sv-SE" b="0" baseline="0" dirty="0" smtClean="0"/>
              <a:t> the </a:t>
            </a:r>
            <a:r>
              <a:rPr lang="sv-SE" b="0" baseline="0" dirty="0" err="1" smtClean="0"/>
              <a:t>course</a:t>
            </a:r>
            <a:r>
              <a:rPr lang="sv-SE" b="0" baseline="0" dirty="0" smtClean="0"/>
              <a:t> starts.</a:t>
            </a:r>
          </a:p>
          <a:p>
            <a:pPr marL="171450" indent="-171450">
              <a:buFont typeface="Arial" panose="020B0604020202020204" pitchFamily="34" charset="0"/>
              <a:buChar char="•"/>
            </a:pPr>
            <a:r>
              <a:rPr lang="sv-SE" b="0" baseline="0" dirty="0" err="1" smtClean="0"/>
              <a:t>View</a:t>
            </a:r>
            <a:r>
              <a:rPr lang="sv-SE" b="0" baseline="0" dirty="0" smtClean="0"/>
              <a:t> my </a:t>
            </a:r>
            <a:r>
              <a:rPr lang="sv-SE" b="0" baseline="0" dirty="0" err="1" smtClean="0"/>
              <a:t>results</a:t>
            </a:r>
            <a:endParaRPr lang="sv-SE" b="0" baseline="0" dirty="0" smtClean="0"/>
          </a:p>
          <a:p>
            <a:pPr marL="171450" indent="-171450">
              <a:buFont typeface="Arial" panose="020B0604020202020204" pitchFamily="34" charset="0"/>
              <a:buChar char="•"/>
            </a:pPr>
            <a:r>
              <a:rPr lang="sv-SE" b="0" baseline="0" dirty="0" err="1" smtClean="0"/>
              <a:t>Registration</a:t>
            </a:r>
            <a:r>
              <a:rPr lang="sv-SE" b="0" baseline="0" dirty="0" smtClean="0"/>
              <a:t> for examinations</a:t>
            </a:r>
          </a:p>
          <a:p>
            <a:pPr marL="171450" indent="-171450">
              <a:buFont typeface="Arial" panose="020B0604020202020204" pitchFamily="34" charset="0"/>
              <a:buChar char="•"/>
            </a:pPr>
            <a:r>
              <a:rPr lang="sv-SE" b="0" baseline="0" dirty="0" smtClean="0"/>
              <a:t>Get </a:t>
            </a:r>
            <a:r>
              <a:rPr lang="sv-SE" b="0" baseline="0" dirty="0" err="1" smtClean="0"/>
              <a:t>certificates</a:t>
            </a:r>
            <a:endParaRPr lang="sv-SE" b="0" baseline="0" dirty="0" smtClean="0"/>
          </a:p>
          <a:p>
            <a:pPr marL="171450" indent="-171450">
              <a:buFont typeface="Arial" panose="020B0604020202020204" pitchFamily="34" charset="0"/>
              <a:buChar char="•"/>
            </a:pPr>
            <a:r>
              <a:rPr lang="sv-SE" b="0" baseline="0" dirty="0" smtClean="0"/>
              <a:t>Etc. </a:t>
            </a:r>
          </a:p>
        </p:txBody>
      </p:sp>
      <p:sp>
        <p:nvSpPr>
          <p:cNvPr id="4" name="Platshållare för bildnummer 3"/>
          <p:cNvSpPr>
            <a:spLocks noGrp="1"/>
          </p:cNvSpPr>
          <p:nvPr>
            <p:ph type="sldNum" sz="quarter" idx="10"/>
          </p:nvPr>
        </p:nvSpPr>
        <p:spPr/>
        <p:txBody>
          <a:bodyPr/>
          <a:lstStyle/>
          <a:p>
            <a:fld id="{E2F59744-ACC5-4125-B57F-3984B80B1062}" type="slidenum">
              <a:rPr lang="sv-SE" smtClean="0"/>
              <a:t>6</a:t>
            </a:fld>
            <a:endParaRPr lang="sv-SE"/>
          </a:p>
        </p:txBody>
      </p:sp>
    </p:spTree>
    <p:extLst>
      <p:ext uri="{BB962C8B-B14F-4D97-AF65-F5344CB8AC3E}">
        <p14:creationId xmlns:p14="http://schemas.microsoft.com/office/powerpoint/2010/main" val="50088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err="1" smtClean="0">
                <a:solidFill>
                  <a:srgbClr val="FF0000"/>
                </a:solidFill>
              </a:rPr>
              <a:t>Add</a:t>
            </a:r>
            <a:r>
              <a:rPr lang="sv-SE" b="0" dirty="0" smtClean="0">
                <a:solidFill>
                  <a:srgbClr val="FF0000"/>
                </a:solidFill>
              </a:rPr>
              <a:t> the </a:t>
            </a:r>
            <a:r>
              <a:rPr lang="sv-SE" b="0" dirty="0" err="1" smtClean="0">
                <a:solidFill>
                  <a:srgbClr val="FF0000"/>
                </a:solidFill>
              </a:rPr>
              <a:t>link</a:t>
            </a:r>
            <a:r>
              <a:rPr lang="sv-SE" b="0" baseline="0" dirty="0" smtClean="0">
                <a:solidFill>
                  <a:srgbClr val="FF0000"/>
                </a:solidFill>
              </a:rPr>
              <a:t> to </a:t>
            </a:r>
            <a:r>
              <a:rPr lang="sv-SE" b="0" baseline="0" dirty="0" err="1" smtClean="0">
                <a:solidFill>
                  <a:srgbClr val="FF0000"/>
                </a:solidFill>
              </a:rPr>
              <a:t>your</a:t>
            </a:r>
            <a:r>
              <a:rPr lang="sv-SE" b="0" baseline="0" dirty="0" smtClean="0">
                <a:solidFill>
                  <a:srgbClr val="FF0000"/>
                </a:solidFill>
              </a:rPr>
              <a:t> </a:t>
            </a:r>
            <a:r>
              <a:rPr lang="sv-SE" b="0" baseline="0" dirty="0" err="1" smtClean="0">
                <a:solidFill>
                  <a:srgbClr val="FF0000"/>
                </a:solidFill>
              </a:rPr>
              <a:t>programme</a:t>
            </a:r>
            <a:r>
              <a:rPr lang="sv-SE" b="0" baseline="0" dirty="0" smtClean="0">
                <a:solidFill>
                  <a:srgbClr val="FF0000"/>
                </a:solidFill>
              </a:rPr>
              <a:t> </a:t>
            </a:r>
            <a:r>
              <a:rPr lang="sv-SE" b="0" baseline="0" dirty="0" err="1" smtClean="0">
                <a:solidFill>
                  <a:srgbClr val="FF0000"/>
                </a:solidFill>
              </a:rPr>
              <a:t>room</a:t>
            </a:r>
            <a:r>
              <a:rPr lang="sv-SE" b="0" baseline="0" dirty="0" smtClean="0">
                <a:solidFill>
                  <a:srgbClr val="FF0000"/>
                </a:solidFill>
              </a:rPr>
              <a:t> at the </a:t>
            </a:r>
            <a:r>
              <a:rPr lang="sv-SE" b="0" baseline="0" dirty="0" err="1" smtClean="0">
                <a:solidFill>
                  <a:srgbClr val="FF0000"/>
                </a:solidFill>
              </a:rPr>
              <a:t>first</a:t>
            </a:r>
            <a:r>
              <a:rPr lang="sv-SE" b="0" baseline="0" dirty="0" smtClean="0">
                <a:solidFill>
                  <a:srgbClr val="FF0000"/>
                </a:solidFill>
              </a:rPr>
              <a:t> </a:t>
            </a:r>
            <a:r>
              <a:rPr lang="sv-SE" b="0" baseline="0" dirty="0" err="1" smtClean="0">
                <a:solidFill>
                  <a:srgbClr val="FF0000"/>
                </a:solidFill>
              </a:rPr>
              <a:t>row</a:t>
            </a:r>
            <a:r>
              <a:rPr lang="sv-SE" b="0" baseline="0" dirty="0" smtClean="0">
                <a:solidFill>
                  <a:srgbClr val="FF0000"/>
                </a:solidFill>
              </a:rPr>
              <a:t> </a:t>
            </a:r>
            <a:r>
              <a:rPr lang="sv-SE" b="0" baseline="0" dirty="0" err="1" smtClean="0">
                <a:solidFill>
                  <a:srgbClr val="FF0000"/>
                </a:solidFill>
              </a:rPr>
              <a:t>of</a:t>
            </a:r>
            <a:r>
              <a:rPr lang="sv-SE" b="0" baseline="0" dirty="0" smtClean="0">
                <a:solidFill>
                  <a:srgbClr val="FF0000"/>
                </a:solidFill>
              </a:rPr>
              <a:t> red text.</a:t>
            </a:r>
          </a:p>
          <a:p>
            <a:r>
              <a:rPr lang="sv-SE" b="0" baseline="0" dirty="0" err="1" smtClean="0">
                <a:solidFill>
                  <a:srgbClr val="FF0000"/>
                </a:solidFill>
              </a:rPr>
              <a:t>Add</a:t>
            </a:r>
            <a:r>
              <a:rPr lang="sv-SE" b="0" baseline="0" dirty="0" smtClean="0">
                <a:solidFill>
                  <a:srgbClr val="FF0000"/>
                </a:solidFill>
              </a:rPr>
              <a:t> the </a:t>
            </a:r>
            <a:r>
              <a:rPr lang="sv-SE" b="0" baseline="0" dirty="0" err="1" smtClean="0">
                <a:solidFill>
                  <a:srgbClr val="FF0000"/>
                </a:solidFill>
              </a:rPr>
              <a:t>link</a:t>
            </a:r>
            <a:r>
              <a:rPr lang="sv-SE" b="0" baseline="0" dirty="0" smtClean="0">
                <a:solidFill>
                  <a:srgbClr val="FF0000"/>
                </a:solidFill>
              </a:rPr>
              <a:t> to the </a:t>
            </a:r>
            <a:r>
              <a:rPr lang="sv-SE" b="0" baseline="0" dirty="0" err="1" smtClean="0">
                <a:solidFill>
                  <a:srgbClr val="FF0000"/>
                </a:solidFill>
              </a:rPr>
              <a:t>first</a:t>
            </a:r>
            <a:r>
              <a:rPr lang="sv-SE" b="0" baseline="0" dirty="0" smtClean="0">
                <a:solidFill>
                  <a:srgbClr val="FF0000"/>
                </a:solidFill>
              </a:rPr>
              <a:t> </a:t>
            </a:r>
            <a:r>
              <a:rPr lang="sv-SE" b="0" baseline="0" dirty="0" err="1" smtClean="0">
                <a:solidFill>
                  <a:srgbClr val="FF0000"/>
                </a:solidFill>
              </a:rPr>
              <a:t>course</a:t>
            </a:r>
            <a:r>
              <a:rPr lang="sv-SE" b="0" baseline="0" dirty="0" smtClean="0">
                <a:solidFill>
                  <a:srgbClr val="FF0000"/>
                </a:solidFill>
              </a:rPr>
              <a:t> </a:t>
            </a:r>
            <a:r>
              <a:rPr lang="sv-SE" b="0" baseline="0" dirty="0" err="1" smtClean="0">
                <a:solidFill>
                  <a:srgbClr val="FF0000"/>
                </a:solidFill>
              </a:rPr>
              <a:t>room</a:t>
            </a:r>
            <a:r>
              <a:rPr lang="sv-SE" b="0" baseline="0" dirty="0" smtClean="0">
                <a:solidFill>
                  <a:srgbClr val="FF0000"/>
                </a:solidFill>
              </a:rPr>
              <a:t> at the second </a:t>
            </a:r>
            <a:r>
              <a:rPr lang="sv-SE" b="0" baseline="0" dirty="0" err="1" smtClean="0">
                <a:solidFill>
                  <a:srgbClr val="FF0000"/>
                </a:solidFill>
              </a:rPr>
              <a:t>row</a:t>
            </a:r>
            <a:r>
              <a:rPr lang="sv-SE" b="0" baseline="0" dirty="0" smtClean="0">
                <a:solidFill>
                  <a:srgbClr val="FF0000"/>
                </a:solidFill>
              </a:rPr>
              <a:t> </a:t>
            </a:r>
            <a:r>
              <a:rPr lang="sv-SE" b="0" baseline="0" dirty="0" err="1" smtClean="0">
                <a:solidFill>
                  <a:srgbClr val="FF0000"/>
                </a:solidFill>
              </a:rPr>
              <a:t>of</a:t>
            </a:r>
            <a:r>
              <a:rPr lang="sv-SE" b="0" baseline="0" dirty="0" smtClean="0">
                <a:solidFill>
                  <a:srgbClr val="FF0000"/>
                </a:solidFill>
              </a:rPr>
              <a:t> red text.</a:t>
            </a:r>
            <a:endParaRPr lang="sv-SE" b="0" dirty="0" smtClean="0">
              <a:solidFill>
                <a:srgbClr val="FF0000"/>
              </a:solidFill>
            </a:endParaRPr>
          </a:p>
          <a:p>
            <a:endParaRPr lang="sv-SE" b="1" dirty="0" smtClean="0"/>
          </a:p>
          <a:p>
            <a:r>
              <a:rPr lang="sv-SE" b="1" dirty="0" err="1" smtClean="0"/>
              <a:t>Her</a:t>
            </a:r>
            <a:r>
              <a:rPr lang="sv-SE" b="1" baseline="0" dirty="0" err="1" smtClean="0"/>
              <a:t>e</a:t>
            </a:r>
            <a:r>
              <a:rPr lang="sv-SE" b="1" baseline="0" dirty="0" smtClean="0"/>
              <a:t> </a:t>
            </a:r>
            <a:r>
              <a:rPr lang="sv-SE" b="1" baseline="0" dirty="0" err="1" smtClean="0"/>
              <a:t>you</a:t>
            </a:r>
            <a:r>
              <a:rPr lang="sv-SE" b="1" baseline="0" dirty="0" smtClean="0"/>
              <a:t> </a:t>
            </a:r>
            <a:r>
              <a:rPr lang="sv-SE" b="1" baseline="0" dirty="0" err="1" smtClean="0"/>
              <a:t>can</a:t>
            </a:r>
            <a:r>
              <a:rPr lang="sv-SE" b="1" baseline="0" dirty="0" smtClean="0"/>
              <a:t> </a:t>
            </a:r>
            <a:r>
              <a:rPr lang="sv-SE" b="1" baseline="0" dirty="0" err="1" smtClean="0"/>
              <a:t>find</a:t>
            </a:r>
            <a:r>
              <a:rPr lang="sv-SE" b="1" baseline="0" dirty="0" smtClean="0"/>
              <a:t> student </a:t>
            </a:r>
            <a:r>
              <a:rPr lang="sv-SE" b="1" baseline="0" dirty="0" err="1" smtClean="0"/>
              <a:t>related</a:t>
            </a:r>
            <a:r>
              <a:rPr lang="sv-SE" b="1" baseline="0" dirty="0" smtClean="0"/>
              <a:t> information</a:t>
            </a:r>
            <a:endParaRPr lang="sv-SE" b="1" dirty="0" smtClean="0"/>
          </a:p>
          <a:p>
            <a:endParaRPr lang="sv-SE" dirty="0" smtClean="0"/>
          </a:p>
          <a:p>
            <a:r>
              <a:rPr lang="sv-SE" dirty="0" smtClean="0"/>
              <a:t>LNU </a:t>
            </a:r>
            <a:r>
              <a:rPr lang="sv-SE" dirty="0" err="1" smtClean="0"/>
              <a:t>uses</a:t>
            </a:r>
            <a:r>
              <a:rPr lang="sv-SE" dirty="0" smtClean="0"/>
              <a:t> the </a:t>
            </a:r>
            <a:r>
              <a:rPr lang="sv-SE" dirty="0" err="1" smtClean="0"/>
              <a:t>platform</a:t>
            </a:r>
            <a:r>
              <a:rPr lang="sv-SE" dirty="0" smtClean="0"/>
              <a:t> </a:t>
            </a:r>
            <a:r>
              <a:rPr lang="sv-SE" dirty="0" err="1" smtClean="0"/>
              <a:t>MyMoodle</a:t>
            </a:r>
            <a:r>
              <a:rPr lang="sv-SE" dirty="0" smtClean="0"/>
              <a:t>, </a:t>
            </a:r>
            <a:r>
              <a:rPr lang="sv-SE" dirty="0" err="1" smtClean="0"/>
              <a:t>which</a:t>
            </a:r>
            <a:r>
              <a:rPr lang="sv-SE" dirty="0" smtClean="0"/>
              <a:t> is a digital </a:t>
            </a:r>
            <a:r>
              <a:rPr lang="sv-SE" dirty="0" err="1" smtClean="0"/>
              <a:t>course</a:t>
            </a:r>
            <a:r>
              <a:rPr lang="sv-SE" dirty="0" smtClean="0"/>
              <a:t>- and program </a:t>
            </a:r>
            <a:r>
              <a:rPr lang="sv-SE" dirty="0" err="1" smtClean="0"/>
              <a:t>platform</a:t>
            </a:r>
            <a:r>
              <a:rPr lang="sv-SE" dirty="0" smtClean="0"/>
              <a:t>. </a:t>
            </a:r>
          </a:p>
          <a:p>
            <a:endParaRPr lang="sv-SE" dirty="0" smtClean="0"/>
          </a:p>
          <a:p>
            <a:r>
              <a:rPr lang="sv-SE" dirty="0" err="1" smtClean="0"/>
              <a:t>Feel</a:t>
            </a:r>
            <a:r>
              <a:rPr lang="sv-SE" dirty="0" smtClean="0"/>
              <a:t> </a:t>
            </a:r>
            <a:r>
              <a:rPr lang="sv-SE" dirty="0" err="1" smtClean="0"/>
              <a:t>free</a:t>
            </a:r>
            <a:r>
              <a:rPr lang="sv-SE" dirty="0" smtClean="0"/>
              <a:t> to present</a:t>
            </a:r>
            <a:r>
              <a:rPr lang="sv-SE" baseline="0" dirty="0" smtClean="0"/>
              <a:t> the different </a:t>
            </a:r>
            <a:r>
              <a:rPr lang="sv-SE" baseline="0" dirty="0" err="1" smtClean="0"/>
              <a:t>platforms</a:t>
            </a:r>
            <a:r>
              <a:rPr lang="sv-SE" baseline="0" dirty="0" smtClean="0"/>
              <a:t> </a:t>
            </a:r>
            <a:r>
              <a:rPr lang="sv-SE" baseline="0" dirty="0" err="1" smtClean="0"/>
              <a:t>of</a:t>
            </a:r>
            <a:r>
              <a:rPr lang="sv-SE" baseline="0" dirty="0" smtClean="0"/>
              <a:t> </a:t>
            </a:r>
            <a:r>
              <a:rPr lang="sv-SE" baseline="0" dirty="0" err="1" smtClean="0"/>
              <a:t>MYMoodle</a:t>
            </a:r>
            <a:r>
              <a:rPr lang="sv-SE" baseline="0" dirty="0" smtClean="0"/>
              <a:t>:</a:t>
            </a:r>
          </a:p>
          <a:p>
            <a:pPr marL="171450" indent="-171450">
              <a:buFont typeface="Arial" panose="020B0604020202020204" pitchFamily="34" charset="0"/>
              <a:buChar char="•"/>
            </a:pPr>
            <a:r>
              <a:rPr lang="sv-SE" baseline="0" dirty="0" err="1" smtClean="0"/>
              <a:t>Programme</a:t>
            </a:r>
            <a:endParaRPr lang="sv-SE" baseline="0" dirty="0" smtClean="0"/>
          </a:p>
          <a:p>
            <a:pPr marL="171450" indent="-171450">
              <a:buFont typeface="Arial" panose="020B0604020202020204" pitchFamily="34" charset="0"/>
              <a:buChar char="•"/>
            </a:pPr>
            <a:r>
              <a:rPr lang="sv-SE" baseline="0" dirty="0" smtClean="0"/>
              <a:t>Course</a:t>
            </a:r>
            <a:endParaRPr lang="sv-SE" dirty="0" smtClean="0"/>
          </a:p>
          <a:p>
            <a:endParaRPr lang="sv-SE" dirty="0" smtClean="0"/>
          </a:p>
          <a:p>
            <a:r>
              <a:rPr lang="sv-SE" dirty="0" smtClean="0"/>
              <a:t>Attention! Make sure to present </a:t>
            </a:r>
            <a:r>
              <a:rPr lang="sv-SE" b="1" dirty="0" smtClean="0"/>
              <a:t>Information from the </a:t>
            </a:r>
            <a:r>
              <a:rPr lang="sv-SE" b="1" dirty="0" err="1" smtClean="0"/>
              <a:t>School</a:t>
            </a:r>
            <a:r>
              <a:rPr lang="sv-SE" b="1" baseline="0" dirty="0" smtClean="0"/>
              <a:t> </a:t>
            </a:r>
            <a:r>
              <a:rPr lang="sv-SE" b="1" baseline="0" dirty="0" err="1" smtClean="0"/>
              <a:t>of</a:t>
            </a:r>
            <a:r>
              <a:rPr lang="sv-SE" b="1" baseline="0" dirty="0" smtClean="0"/>
              <a:t> Business and </a:t>
            </a:r>
            <a:r>
              <a:rPr lang="sv-SE" b="1" baseline="0" dirty="0" err="1" smtClean="0"/>
              <a:t>Economics</a:t>
            </a:r>
            <a:r>
              <a:rPr lang="sv-SE" b="1" baseline="0" dirty="0" smtClean="0"/>
              <a:t> </a:t>
            </a:r>
            <a:r>
              <a:rPr lang="sv-SE" baseline="0" dirty="0" smtClean="0"/>
              <a:t>(</a:t>
            </a:r>
            <a:r>
              <a:rPr lang="sv-SE" baseline="0" dirty="0" err="1" smtClean="0"/>
              <a:t>link</a:t>
            </a:r>
            <a:r>
              <a:rPr lang="sv-SE" baseline="0" dirty="0" smtClean="0"/>
              <a:t> in </a:t>
            </a:r>
            <a:r>
              <a:rPr lang="sv-SE" baseline="0" dirty="0" err="1" smtClean="0"/>
              <a:t>slide</a:t>
            </a:r>
            <a:r>
              <a:rPr lang="sv-SE" baseline="0" dirty="0" smtClean="0"/>
              <a:t>). </a:t>
            </a:r>
            <a:r>
              <a:rPr lang="sv-SE" baseline="0" dirty="0" err="1" smtClean="0"/>
              <a:t>Here</a:t>
            </a:r>
            <a:r>
              <a:rPr lang="sv-SE" baseline="0" dirty="0" smtClean="0"/>
              <a:t>, students </a:t>
            </a:r>
            <a:r>
              <a:rPr lang="sv-SE" baseline="0" dirty="0" err="1" smtClean="0"/>
              <a:t>can</a:t>
            </a:r>
            <a:r>
              <a:rPr lang="sv-SE" baseline="0" dirty="0" smtClean="0"/>
              <a:t> </a:t>
            </a:r>
            <a:r>
              <a:rPr lang="sv-SE" baseline="0" dirty="0" err="1" smtClean="0"/>
              <a:t>find</a:t>
            </a:r>
            <a:r>
              <a:rPr lang="sv-SE" baseline="0" dirty="0" smtClean="0"/>
              <a:t> information </a:t>
            </a:r>
            <a:r>
              <a:rPr lang="sv-SE" baseline="0" dirty="0" err="1" smtClean="0"/>
              <a:t>about</a:t>
            </a:r>
            <a:r>
              <a:rPr lang="sv-SE" baseline="0" dirty="0" smtClean="0"/>
              <a:t>:</a:t>
            </a:r>
          </a:p>
          <a:p>
            <a:pPr marL="171450" indent="-171450">
              <a:buFont typeface="Arial" panose="020B0604020202020204" pitchFamily="34" charset="0"/>
              <a:buChar char="•"/>
            </a:pPr>
            <a:r>
              <a:rPr lang="sv-SE" dirty="0" smtClean="0"/>
              <a:t>Term- and </a:t>
            </a:r>
            <a:r>
              <a:rPr lang="sv-SE" dirty="0" err="1" smtClean="0"/>
              <a:t>course</a:t>
            </a:r>
            <a:r>
              <a:rPr lang="sv-SE" dirty="0" smtClean="0"/>
              <a:t> periods</a:t>
            </a:r>
          </a:p>
          <a:p>
            <a:pPr marL="171450" indent="-171450">
              <a:buFont typeface="Arial" panose="020B0604020202020204" pitchFamily="34" charset="0"/>
              <a:buChar char="•"/>
            </a:pPr>
            <a:r>
              <a:rPr lang="sv-SE" dirty="0" smtClean="0"/>
              <a:t>Information </a:t>
            </a:r>
            <a:r>
              <a:rPr lang="sv-SE" dirty="0" err="1" smtClean="0"/>
              <a:t>rergarding</a:t>
            </a:r>
            <a:r>
              <a:rPr lang="sv-SE" dirty="0" smtClean="0"/>
              <a:t> </a:t>
            </a:r>
            <a:r>
              <a:rPr lang="sv-SE" dirty="0" err="1" smtClean="0"/>
              <a:t>qualification</a:t>
            </a:r>
            <a:r>
              <a:rPr lang="sv-SE" baseline="0" dirty="0" smtClean="0"/>
              <a:t> </a:t>
            </a:r>
            <a:r>
              <a:rPr lang="sv-SE" baseline="0" dirty="0" err="1" smtClean="0"/>
              <a:t>requirments</a:t>
            </a:r>
            <a:r>
              <a:rPr lang="sv-SE" baseline="0" dirty="0" smtClean="0"/>
              <a:t> and </a:t>
            </a:r>
            <a:r>
              <a:rPr lang="sv-SE" baseline="0" dirty="0" err="1" smtClean="0"/>
              <a:t>conditions</a:t>
            </a:r>
            <a:r>
              <a:rPr lang="sv-SE" baseline="0" dirty="0" smtClean="0"/>
              <a:t>, as </a:t>
            </a:r>
            <a:r>
              <a:rPr lang="sv-SE" baseline="0" dirty="0" err="1" smtClean="0"/>
              <a:t>well</a:t>
            </a:r>
            <a:r>
              <a:rPr lang="sv-SE" baseline="0" dirty="0" smtClean="0"/>
              <a:t> as </a:t>
            </a:r>
            <a:r>
              <a:rPr lang="sv-SE" baseline="0" dirty="0" err="1" smtClean="0"/>
              <a:t>course</a:t>
            </a:r>
            <a:r>
              <a:rPr lang="sv-SE" baseline="0" dirty="0" smtClean="0"/>
              <a:t> options </a:t>
            </a:r>
            <a:r>
              <a:rPr lang="sv-SE" baseline="0" dirty="0" err="1" smtClean="0"/>
              <a:t>within</a:t>
            </a:r>
            <a:r>
              <a:rPr lang="sv-SE" baseline="0" dirty="0" smtClean="0"/>
              <a:t> </a:t>
            </a:r>
            <a:r>
              <a:rPr lang="sv-SE" baseline="0" dirty="0" err="1" smtClean="0"/>
              <a:t>programmes</a:t>
            </a:r>
            <a:endParaRPr lang="sv-SE" baseline="0" dirty="0" smtClean="0"/>
          </a:p>
          <a:p>
            <a:pPr marL="171450" indent="-171450">
              <a:buFont typeface="Arial" panose="020B0604020202020204" pitchFamily="34" charset="0"/>
              <a:buChar char="•"/>
            </a:pPr>
            <a:r>
              <a:rPr lang="sv-SE" baseline="0" dirty="0" err="1" smtClean="0"/>
              <a:t>Exam</a:t>
            </a:r>
            <a:r>
              <a:rPr lang="sv-SE" baseline="0" dirty="0" smtClean="0"/>
              <a:t> </a:t>
            </a:r>
            <a:r>
              <a:rPr lang="sv-SE" baseline="0" dirty="0" err="1" smtClean="0"/>
              <a:t>registrations</a:t>
            </a:r>
            <a:r>
              <a:rPr lang="sv-SE" baseline="0" dirty="0" smtClean="0"/>
              <a:t> and </a:t>
            </a:r>
            <a:r>
              <a:rPr lang="sv-SE" baseline="0" dirty="0" err="1" smtClean="0"/>
              <a:t>exam</a:t>
            </a:r>
            <a:r>
              <a:rPr lang="sv-SE" baseline="0" dirty="0" smtClean="0"/>
              <a:t> </a:t>
            </a:r>
            <a:r>
              <a:rPr lang="sv-SE" baseline="0" dirty="0" err="1" smtClean="0"/>
              <a:t>timetable</a:t>
            </a:r>
            <a:endParaRPr lang="sv-SE" baseline="0" dirty="0" smtClean="0"/>
          </a:p>
          <a:p>
            <a:pPr marL="171450" indent="-171450">
              <a:buFont typeface="Arial" panose="020B0604020202020204" pitchFamily="34" charset="0"/>
              <a:buChar char="•"/>
            </a:pPr>
            <a:r>
              <a:rPr lang="sv-SE" baseline="0" dirty="0" err="1" smtClean="0"/>
              <a:t>Examples</a:t>
            </a:r>
            <a:r>
              <a:rPr lang="sv-SE" baseline="0" dirty="0" smtClean="0"/>
              <a:t> </a:t>
            </a:r>
            <a:r>
              <a:rPr lang="sv-SE" baseline="0" dirty="0" err="1" smtClean="0"/>
              <a:t>of</a:t>
            </a:r>
            <a:r>
              <a:rPr lang="sv-SE" baseline="0" dirty="0" smtClean="0"/>
              <a:t> prior </a:t>
            </a:r>
            <a:r>
              <a:rPr lang="sv-SE" baseline="0" dirty="0" err="1" smtClean="0"/>
              <a:t>exams</a:t>
            </a:r>
            <a:r>
              <a:rPr lang="sv-SE" baseline="0" dirty="0" smtClean="0"/>
              <a:t> </a:t>
            </a:r>
          </a:p>
          <a:p>
            <a:pPr marL="171450" indent="-171450">
              <a:buFont typeface="Arial" panose="020B0604020202020204" pitchFamily="34" charset="0"/>
              <a:buChar char="•"/>
            </a:pPr>
            <a:r>
              <a:rPr lang="sv-SE" baseline="0" dirty="0" err="1" smtClean="0"/>
              <a:t>Help</a:t>
            </a:r>
            <a:r>
              <a:rPr lang="sv-SE" baseline="0" dirty="0" smtClean="0"/>
              <a:t> and support for </a:t>
            </a:r>
            <a:r>
              <a:rPr lang="sv-SE" baseline="0" dirty="0" err="1" smtClean="0"/>
              <a:t>academic</a:t>
            </a:r>
            <a:r>
              <a:rPr lang="sv-SE" baseline="0" dirty="0" smtClean="0"/>
              <a:t> </a:t>
            </a:r>
            <a:r>
              <a:rPr lang="sv-SE" baseline="0" dirty="0" err="1" smtClean="0"/>
              <a:t>writing</a:t>
            </a:r>
            <a:endParaRPr lang="sv-SE" baseline="0" dirty="0" smtClean="0"/>
          </a:p>
        </p:txBody>
      </p:sp>
      <p:sp>
        <p:nvSpPr>
          <p:cNvPr id="4" name="Platshållare för bildnummer 3"/>
          <p:cNvSpPr>
            <a:spLocks noGrp="1"/>
          </p:cNvSpPr>
          <p:nvPr>
            <p:ph type="sldNum" sz="quarter" idx="10"/>
          </p:nvPr>
        </p:nvSpPr>
        <p:spPr/>
        <p:txBody>
          <a:bodyPr/>
          <a:lstStyle/>
          <a:p>
            <a:fld id="{E2F59744-ACC5-4125-B57F-3984B80B1062}" type="slidenum">
              <a:rPr lang="sv-SE" smtClean="0"/>
              <a:t>7</a:t>
            </a:fld>
            <a:endParaRPr lang="sv-SE"/>
          </a:p>
        </p:txBody>
      </p:sp>
    </p:spTree>
    <p:extLst>
      <p:ext uri="{BB962C8B-B14F-4D97-AF65-F5344CB8AC3E}">
        <p14:creationId xmlns:p14="http://schemas.microsoft.com/office/powerpoint/2010/main" val="380825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smtClean="0"/>
              <a:t>Course and </a:t>
            </a:r>
            <a:r>
              <a:rPr lang="sv-SE" b="1" dirty="0" err="1" smtClean="0"/>
              <a:t>programme</a:t>
            </a:r>
            <a:r>
              <a:rPr lang="sv-SE" b="1" dirty="0" smtClean="0"/>
              <a:t> </a:t>
            </a:r>
            <a:r>
              <a:rPr lang="sv-SE" b="1" dirty="0" err="1" smtClean="0"/>
              <a:t>syllabi</a:t>
            </a:r>
            <a:endParaRPr lang="sv-SE" b="1" dirty="0" smtClean="0"/>
          </a:p>
          <a:p>
            <a:endParaRPr lang="sv-SE" dirty="0" smtClean="0"/>
          </a:p>
          <a:p>
            <a:r>
              <a:rPr lang="sv-SE" dirty="0" smtClean="0"/>
              <a:t>Show the students </a:t>
            </a:r>
            <a:r>
              <a:rPr lang="sv-SE" dirty="0" err="1" smtClean="0"/>
              <a:t>where</a:t>
            </a:r>
            <a:r>
              <a:rPr lang="sv-SE" dirty="0" smtClean="0"/>
              <a:t> to</a:t>
            </a:r>
            <a:r>
              <a:rPr lang="sv-SE" baseline="0" dirty="0" smtClean="0"/>
              <a:t> </a:t>
            </a:r>
            <a:r>
              <a:rPr lang="sv-SE" baseline="0" dirty="0" err="1" smtClean="0"/>
              <a:t>find</a:t>
            </a:r>
            <a:r>
              <a:rPr lang="sv-SE" baseline="0" dirty="0" smtClean="0"/>
              <a:t> program- and </a:t>
            </a:r>
            <a:r>
              <a:rPr lang="sv-SE" baseline="0" dirty="0" err="1" smtClean="0"/>
              <a:t>course</a:t>
            </a:r>
            <a:r>
              <a:rPr lang="sv-SE" baseline="0" dirty="0" smtClean="0"/>
              <a:t> </a:t>
            </a:r>
            <a:r>
              <a:rPr lang="sv-SE" baseline="0" dirty="0" err="1" smtClean="0"/>
              <a:t>syllabi</a:t>
            </a:r>
            <a:r>
              <a:rPr lang="sv-SE" baseline="0" dirty="0" smtClean="0"/>
              <a:t>, </a:t>
            </a:r>
            <a:r>
              <a:rPr lang="sv-SE" baseline="0" dirty="0" err="1" smtClean="0"/>
              <a:t>namely</a:t>
            </a:r>
            <a:r>
              <a:rPr lang="sv-SE" baseline="0" dirty="0" smtClean="0"/>
              <a:t> via the </a:t>
            </a:r>
            <a:r>
              <a:rPr lang="sv-SE" baseline="0" dirty="0" err="1" smtClean="0"/>
              <a:t>following</a:t>
            </a:r>
            <a:r>
              <a:rPr lang="sv-SE" baseline="0" dirty="0" smtClean="0"/>
              <a:t> </a:t>
            </a:r>
            <a:r>
              <a:rPr lang="sv-SE" baseline="0" dirty="0" err="1" smtClean="0"/>
              <a:t>link</a:t>
            </a:r>
            <a:r>
              <a:rPr lang="sv-SE" baseline="0" dirty="0" smtClean="0"/>
              <a:t>:</a:t>
            </a:r>
          </a:p>
          <a:p>
            <a:r>
              <a:rPr lang="sv-SE" dirty="0" smtClean="0"/>
              <a:t>https://lnu.se/en/education/during-your-studies/studentweb/course-and-programme-syllabi/</a:t>
            </a:r>
          </a:p>
          <a:p>
            <a:endParaRPr lang="sv-SE" dirty="0" smtClean="0"/>
          </a:p>
          <a:p>
            <a:r>
              <a:rPr lang="sv-SE" dirty="0" err="1" smtClean="0"/>
              <a:t>Important</a:t>
            </a:r>
            <a:r>
              <a:rPr lang="sv-SE" dirty="0" smtClean="0"/>
              <a:t> to show</a:t>
            </a:r>
            <a:r>
              <a:rPr lang="sv-SE" baseline="0" dirty="0" smtClean="0"/>
              <a:t> in the </a:t>
            </a:r>
            <a:r>
              <a:rPr lang="sv-SE" baseline="0" dirty="0" err="1" smtClean="0"/>
              <a:t>course</a:t>
            </a:r>
            <a:r>
              <a:rPr lang="sv-SE" baseline="0" dirty="0" smtClean="0"/>
              <a:t> </a:t>
            </a:r>
            <a:r>
              <a:rPr lang="sv-SE" baseline="0" dirty="0" err="1" smtClean="0"/>
              <a:t>syllbus</a:t>
            </a:r>
            <a:r>
              <a:rPr lang="sv-SE" baseline="0" dirty="0" smtClean="0"/>
              <a:t> is:</a:t>
            </a:r>
          </a:p>
          <a:p>
            <a:pPr marL="171450" indent="-171450">
              <a:buFont typeface="Arial" panose="020B0604020202020204" pitchFamily="34" charset="0"/>
              <a:buChar char="•"/>
            </a:pPr>
            <a:r>
              <a:rPr lang="en-US" dirty="0" smtClean="0"/>
              <a:t>Prerequisites</a:t>
            </a:r>
            <a:r>
              <a:rPr lang="en-US" baseline="0" dirty="0" smtClean="0"/>
              <a:t> - </a:t>
            </a:r>
            <a:r>
              <a:rPr lang="sv-SE" baseline="0" dirty="0" err="1" smtClean="0"/>
              <a:t>Mention</a:t>
            </a:r>
            <a:r>
              <a:rPr lang="sv-SE" baseline="0" dirty="0" smtClean="0"/>
              <a:t> </a:t>
            </a:r>
            <a:r>
              <a:rPr lang="sv-SE" baseline="0" dirty="0" err="1" smtClean="0"/>
              <a:t>that</a:t>
            </a:r>
            <a:r>
              <a:rPr lang="sv-SE" baseline="0" dirty="0" smtClean="0"/>
              <a:t> the </a:t>
            </a:r>
            <a:r>
              <a:rPr lang="sv-SE" baseline="0" dirty="0" err="1" smtClean="0"/>
              <a:t>student’s</a:t>
            </a:r>
            <a:r>
              <a:rPr lang="sv-SE" baseline="0" dirty="0" smtClean="0"/>
              <a:t> prior courses and </a:t>
            </a:r>
            <a:r>
              <a:rPr lang="sv-SE" baseline="0" dirty="0" err="1" smtClean="0"/>
              <a:t>credits</a:t>
            </a:r>
            <a:r>
              <a:rPr lang="sv-SE" baseline="0" dirty="0" smtClean="0"/>
              <a:t> </a:t>
            </a:r>
            <a:r>
              <a:rPr lang="sv-SE" baseline="0" dirty="0" err="1" smtClean="0"/>
              <a:t>determine</a:t>
            </a:r>
            <a:r>
              <a:rPr lang="sv-SE" baseline="0" dirty="0" smtClean="0"/>
              <a:t> </a:t>
            </a:r>
            <a:r>
              <a:rPr lang="sv-SE" baseline="0" dirty="0" err="1" smtClean="0"/>
              <a:t>whether</a:t>
            </a:r>
            <a:r>
              <a:rPr lang="sv-SE" baseline="0" dirty="0" smtClean="0"/>
              <a:t> or not the student is </a:t>
            </a:r>
            <a:r>
              <a:rPr lang="sv-SE" baseline="0" dirty="0" err="1" smtClean="0"/>
              <a:t>eligible</a:t>
            </a:r>
            <a:r>
              <a:rPr lang="sv-SE" baseline="0" dirty="0" smtClean="0"/>
              <a:t> for a </a:t>
            </a:r>
            <a:r>
              <a:rPr lang="sv-SE" baseline="0" dirty="0" err="1" smtClean="0"/>
              <a:t>course</a:t>
            </a:r>
            <a:r>
              <a:rPr lang="sv-SE" baseline="0" dirty="0" smtClean="0"/>
              <a:t> (show </a:t>
            </a:r>
            <a:r>
              <a:rPr lang="sv-SE" baseline="0" dirty="0" err="1" smtClean="0"/>
              <a:t>where</a:t>
            </a:r>
            <a:r>
              <a:rPr lang="sv-SE" baseline="0" dirty="0" smtClean="0"/>
              <a:t> in the </a:t>
            </a:r>
            <a:r>
              <a:rPr lang="sv-SE" baseline="0" dirty="0" err="1" smtClean="0"/>
              <a:t>course</a:t>
            </a:r>
            <a:r>
              <a:rPr lang="sv-SE" baseline="0" dirty="0" smtClean="0"/>
              <a:t> </a:t>
            </a:r>
            <a:r>
              <a:rPr lang="sv-SE" baseline="0" dirty="0" err="1" smtClean="0"/>
              <a:t>syllabus</a:t>
            </a:r>
            <a:r>
              <a:rPr lang="sv-SE" baseline="0" dirty="0" smtClean="0"/>
              <a:t> </a:t>
            </a:r>
            <a:r>
              <a:rPr lang="sv-SE" baseline="0" dirty="0" err="1" smtClean="0"/>
              <a:t>this</a:t>
            </a:r>
            <a:r>
              <a:rPr lang="sv-SE" baseline="0" dirty="0" smtClean="0"/>
              <a:t> is </a:t>
            </a:r>
            <a:r>
              <a:rPr lang="sv-SE" baseline="0" dirty="0" err="1" smtClean="0"/>
              <a:t>mentioned</a:t>
            </a:r>
            <a:r>
              <a:rPr lang="sv-SE" baseline="0" dirty="0" smtClean="0"/>
              <a:t>). In </a:t>
            </a:r>
            <a:r>
              <a:rPr lang="sv-SE" baseline="0" dirty="0" err="1" smtClean="0"/>
              <a:t>other</a:t>
            </a:r>
            <a:r>
              <a:rPr lang="sv-SE" baseline="0" dirty="0" smtClean="0"/>
              <a:t> </a:t>
            </a:r>
            <a:r>
              <a:rPr lang="sv-SE" baseline="0" dirty="0" err="1" smtClean="0"/>
              <a:t>words</a:t>
            </a:r>
            <a:r>
              <a:rPr lang="sv-SE" baseline="0" dirty="0" smtClean="0"/>
              <a:t>, a student </a:t>
            </a:r>
            <a:r>
              <a:rPr lang="sv-SE" baseline="0" dirty="0" err="1" smtClean="0"/>
              <a:t>can</a:t>
            </a:r>
            <a:r>
              <a:rPr lang="sv-SE" baseline="0" dirty="0" smtClean="0"/>
              <a:t> be </a:t>
            </a:r>
            <a:r>
              <a:rPr lang="sv-SE" baseline="0" dirty="0" err="1" smtClean="0"/>
              <a:t>denied</a:t>
            </a:r>
            <a:r>
              <a:rPr lang="sv-SE" baseline="0" dirty="0" smtClean="0"/>
              <a:t> access to a </a:t>
            </a:r>
            <a:r>
              <a:rPr lang="sv-SE" baseline="0" dirty="0" err="1" smtClean="0"/>
              <a:t>course</a:t>
            </a:r>
            <a:r>
              <a:rPr lang="sv-SE" baseline="0" dirty="0" smtClean="0"/>
              <a:t>, </a:t>
            </a:r>
            <a:r>
              <a:rPr lang="sv-SE" baseline="0" dirty="0" err="1" smtClean="0"/>
              <a:t>if</a:t>
            </a:r>
            <a:r>
              <a:rPr lang="sv-SE" baseline="0" dirty="0" smtClean="0"/>
              <a:t> said student </a:t>
            </a:r>
            <a:r>
              <a:rPr lang="sv-SE" baseline="0" dirty="0" err="1" smtClean="0"/>
              <a:t>does</a:t>
            </a:r>
            <a:r>
              <a:rPr lang="sv-SE" baseline="0" dirty="0" smtClean="0"/>
              <a:t> not </a:t>
            </a:r>
            <a:r>
              <a:rPr lang="sv-SE" baseline="0" dirty="0" err="1" smtClean="0"/>
              <a:t>meet</a:t>
            </a:r>
            <a:r>
              <a:rPr lang="sv-SE" baseline="0" dirty="0" smtClean="0"/>
              <a:t> the </a:t>
            </a:r>
            <a:r>
              <a:rPr lang="sv-SE" baseline="0" dirty="0" err="1" smtClean="0"/>
              <a:t>requirements</a:t>
            </a:r>
            <a:r>
              <a:rPr lang="sv-SE" baseline="0" dirty="0" smtClean="0"/>
              <a:t> and terms for </a:t>
            </a:r>
            <a:r>
              <a:rPr lang="sv-SE" baseline="0" dirty="0" err="1" smtClean="0"/>
              <a:t>that</a:t>
            </a:r>
            <a:r>
              <a:rPr lang="sv-SE" baseline="0" dirty="0" smtClean="0"/>
              <a:t> </a:t>
            </a:r>
            <a:r>
              <a:rPr lang="sv-SE" baseline="0" dirty="0" err="1" smtClean="0"/>
              <a:t>course</a:t>
            </a:r>
            <a:r>
              <a:rPr lang="sv-SE" baseline="0" dirty="0" smtClean="0"/>
              <a:t>. </a:t>
            </a:r>
          </a:p>
          <a:p>
            <a:pPr marL="171450" indent="-171450">
              <a:buFont typeface="Arial" panose="020B0604020202020204" pitchFamily="34" charset="0"/>
              <a:buChar char="•"/>
            </a:pPr>
            <a:r>
              <a:rPr lang="sv-SE" baseline="0" dirty="0" err="1" smtClean="0"/>
              <a:t>Also</a:t>
            </a:r>
            <a:r>
              <a:rPr lang="sv-SE" baseline="0" dirty="0" smtClean="0"/>
              <a:t>, make sure to show the students </a:t>
            </a:r>
            <a:r>
              <a:rPr lang="sv-SE" baseline="0" dirty="0" err="1" smtClean="0"/>
              <a:t>where</a:t>
            </a:r>
            <a:r>
              <a:rPr lang="sv-SE" baseline="0" dirty="0" smtClean="0"/>
              <a:t> to </a:t>
            </a:r>
            <a:r>
              <a:rPr lang="sv-SE" baseline="0" dirty="0" err="1" smtClean="0"/>
              <a:t>find</a:t>
            </a:r>
            <a:r>
              <a:rPr lang="sv-SE" baseline="0" dirty="0" smtClean="0"/>
              <a:t> the </a:t>
            </a:r>
            <a:r>
              <a:rPr lang="sv-SE" baseline="0" dirty="0" err="1" smtClean="0"/>
              <a:t>course</a:t>
            </a:r>
            <a:r>
              <a:rPr lang="sv-SE" baseline="0" dirty="0" smtClean="0"/>
              <a:t> </a:t>
            </a:r>
            <a:r>
              <a:rPr lang="sv-SE" baseline="0" dirty="0" err="1" smtClean="0"/>
              <a:t>literature</a:t>
            </a:r>
            <a:r>
              <a:rPr lang="sv-SE" baseline="0" dirty="0" smtClean="0"/>
              <a:t> in the </a:t>
            </a:r>
            <a:r>
              <a:rPr lang="sv-SE" baseline="0" dirty="0" err="1" smtClean="0"/>
              <a:t>course</a:t>
            </a:r>
            <a:r>
              <a:rPr lang="sv-SE" baseline="0" dirty="0" smtClean="0"/>
              <a:t> </a:t>
            </a:r>
            <a:r>
              <a:rPr lang="sv-SE" baseline="0" dirty="0" err="1" smtClean="0"/>
              <a:t>syllabus</a:t>
            </a:r>
            <a:r>
              <a:rPr lang="sv-SE" baseline="0" dirty="0" smtClean="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8</a:t>
            </a:fld>
            <a:endParaRPr lang="sv-SE"/>
          </a:p>
        </p:txBody>
      </p:sp>
    </p:spTree>
    <p:extLst>
      <p:ext uri="{BB962C8B-B14F-4D97-AF65-F5344CB8AC3E}">
        <p14:creationId xmlns:p14="http://schemas.microsoft.com/office/powerpoint/2010/main" val="252708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smtClean="0"/>
              <a:t>Course examination</a:t>
            </a:r>
          </a:p>
          <a:p>
            <a:endParaRPr lang="sv-SE" baseline="0" dirty="0" smtClean="0"/>
          </a:p>
          <a:p>
            <a:r>
              <a:rPr lang="sv-SE" baseline="0" dirty="0" smtClean="0"/>
              <a:t>List the different </a:t>
            </a:r>
            <a:r>
              <a:rPr lang="sv-SE" baseline="0" dirty="0" err="1" smtClean="0"/>
              <a:t>types</a:t>
            </a:r>
            <a:r>
              <a:rPr lang="sv-SE" baseline="0" dirty="0" smtClean="0"/>
              <a:t> </a:t>
            </a:r>
            <a:r>
              <a:rPr lang="sv-SE" baseline="0" dirty="0" err="1" smtClean="0"/>
              <a:t>of</a:t>
            </a:r>
            <a:r>
              <a:rPr lang="sv-SE" baseline="0" dirty="0" smtClean="0"/>
              <a:t> </a:t>
            </a:r>
            <a:r>
              <a:rPr lang="sv-SE" baseline="0" dirty="0" err="1" smtClean="0"/>
              <a:t>course</a:t>
            </a:r>
            <a:r>
              <a:rPr lang="sv-SE" baseline="0" dirty="0" smtClean="0"/>
              <a:t> examination, </a:t>
            </a:r>
            <a:r>
              <a:rPr lang="sv-SE" baseline="0" dirty="0" err="1" smtClean="0"/>
              <a:t>such</a:t>
            </a:r>
            <a:r>
              <a:rPr lang="sv-SE" baseline="0" dirty="0" smtClean="0"/>
              <a:t> as:</a:t>
            </a:r>
          </a:p>
          <a:p>
            <a:pPr marL="171450" indent="-171450">
              <a:buFont typeface="Arial" panose="020B0604020202020204" pitchFamily="34" charset="0"/>
              <a:buChar char="•"/>
            </a:pPr>
            <a:r>
              <a:rPr lang="sv-SE" baseline="0" dirty="0" err="1" smtClean="0"/>
              <a:t>Written</a:t>
            </a:r>
            <a:r>
              <a:rPr lang="sv-SE" baseline="0" dirty="0" smtClean="0"/>
              <a:t> </a:t>
            </a:r>
            <a:r>
              <a:rPr lang="sv-SE" baseline="0" dirty="0" err="1" smtClean="0"/>
              <a:t>exam</a:t>
            </a:r>
            <a:r>
              <a:rPr lang="sv-SE" baseline="0" dirty="0" smtClean="0"/>
              <a:t>, </a:t>
            </a:r>
          </a:p>
          <a:p>
            <a:pPr marL="171450" indent="-171450">
              <a:buFont typeface="Arial" panose="020B0604020202020204" pitchFamily="34" charset="0"/>
              <a:buChar char="•"/>
            </a:pPr>
            <a:r>
              <a:rPr lang="sv-SE" baseline="0" dirty="0" err="1" smtClean="0"/>
              <a:t>Take-home</a:t>
            </a:r>
            <a:r>
              <a:rPr lang="sv-SE" baseline="0" dirty="0" smtClean="0"/>
              <a:t> examination,</a:t>
            </a:r>
          </a:p>
          <a:p>
            <a:pPr marL="171450" indent="-171450">
              <a:buFont typeface="Arial" panose="020B0604020202020204" pitchFamily="34" charset="0"/>
              <a:buChar char="•"/>
            </a:pPr>
            <a:r>
              <a:rPr lang="sv-SE" baseline="0" dirty="0" err="1" smtClean="0"/>
              <a:t>Written</a:t>
            </a:r>
            <a:r>
              <a:rPr lang="sv-SE" baseline="0" dirty="0" smtClean="0"/>
              <a:t> </a:t>
            </a:r>
            <a:r>
              <a:rPr lang="sv-SE" baseline="0" dirty="0" err="1" smtClean="0"/>
              <a:t>assignment</a:t>
            </a:r>
            <a:r>
              <a:rPr lang="sv-SE" baseline="0" dirty="0" smtClean="0"/>
              <a:t>, </a:t>
            </a:r>
          </a:p>
          <a:p>
            <a:pPr marL="171450" indent="-171450">
              <a:buFont typeface="Arial" panose="020B0604020202020204" pitchFamily="34" charset="0"/>
              <a:buChar char="•"/>
            </a:pPr>
            <a:r>
              <a:rPr lang="sv-SE" baseline="0" dirty="0" err="1" smtClean="0"/>
              <a:t>Quiz</a:t>
            </a:r>
            <a:r>
              <a:rPr lang="sv-SE" baseline="0" dirty="0" smtClean="0"/>
              <a:t>, </a:t>
            </a:r>
          </a:p>
          <a:p>
            <a:pPr marL="171450" indent="-171450">
              <a:buFont typeface="Arial" panose="020B0604020202020204" pitchFamily="34" charset="0"/>
              <a:buChar char="•"/>
            </a:pPr>
            <a:r>
              <a:rPr lang="sv-SE" baseline="0" dirty="0" smtClean="0"/>
              <a:t>Digital </a:t>
            </a:r>
            <a:r>
              <a:rPr lang="sv-SE" baseline="0" dirty="0" err="1" smtClean="0"/>
              <a:t>exam</a:t>
            </a:r>
            <a:r>
              <a:rPr lang="sv-SE" baseline="0" dirty="0" smtClean="0"/>
              <a:t>, </a:t>
            </a:r>
          </a:p>
          <a:p>
            <a:pPr marL="171450" indent="-171450">
              <a:buFont typeface="Arial" panose="020B0604020202020204" pitchFamily="34" charset="0"/>
              <a:buChar char="•"/>
            </a:pPr>
            <a:r>
              <a:rPr lang="sv-SE" baseline="0" dirty="0" smtClean="0"/>
              <a:t>Case,</a:t>
            </a:r>
          </a:p>
          <a:p>
            <a:pPr marL="171450" indent="-171450">
              <a:buFont typeface="Arial" panose="020B0604020202020204" pitchFamily="34" charset="0"/>
              <a:buChar char="•"/>
            </a:pPr>
            <a:r>
              <a:rPr lang="sv-SE" baseline="0" dirty="0" smtClean="0"/>
              <a:t>etc.</a:t>
            </a:r>
          </a:p>
          <a:p>
            <a:endParaRPr lang="sv-SE" baseline="0" dirty="0" smtClean="0"/>
          </a:p>
          <a:p>
            <a:pPr marL="0" indent="0">
              <a:buFont typeface="Arial" panose="020B0604020202020204" pitchFamily="34" charset="0"/>
              <a:buNone/>
            </a:pPr>
            <a:r>
              <a:rPr lang="sv-SE" baseline="0" dirty="0" err="1" smtClean="0"/>
              <a:t>Feel</a:t>
            </a:r>
            <a:r>
              <a:rPr lang="sv-SE" baseline="0" dirty="0" smtClean="0"/>
              <a:t> </a:t>
            </a:r>
            <a:r>
              <a:rPr lang="sv-SE" baseline="0" dirty="0" err="1" smtClean="0"/>
              <a:t>free</a:t>
            </a:r>
            <a:r>
              <a:rPr lang="sv-SE" baseline="0" dirty="0" smtClean="0"/>
              <a:t> to make an </a:t>
            </a:r>
            <a:r>
              <a:rPr lang="sv-SE" baseline="0" dirty="0" err="1" smtClean="0"/>
              <a:t>example</a:t>
            </a:r>
            <a:r>
              <a:rPr lang="sv-SE" baseline="0" dirty="0" smtClean="0"/>
              <a:t> </a:t>
            </a:r>
            <a:r>
              <a:rPr lang="sv-SE" baseline="0" dirty="0" err="1" smtClean="0"/>
              <a:t>of</a:t>
            </a:r>
            <a:r>
              <a:rPr lang="sv-SE" baseline="0" dirty="0" smtClean="0"/>
              <a:t> the </a:t>
            </a:r>
            <a:r>
              <a:rPr lang="sv-SE" baseline="0" dirty="0" err="1" smtClean="0"/>
              <a:t>first</a:t>
            </a:r>
            <a:r>
              <a:rPr lang="sv-SE" baseline="0" dirty="0" smtClean="0"/>
              <a:t> </a:t>
            </a:r>
            <a:r>
              <a:rPr lang="sv-SE" baseline="0" dirty="0" err="1" smtClean="0"/>
              <a:t>course</a:t>
            </a:r>
            <a:r>
              <a:rPr lang="sv-SE" baseline="0" dirty="0" smtClean="0"/>
              <a:t> and </a:t>
            </a:r>
            <a:r>
              <a:rPr lang="sv-SE" baseline="0" dirty="0" err="1" smtClean="0"/>
              <a:t>its</a:t>
            </a:r>
            <a:r>
              <a:rPr lang="sv-SE" baseline="0" dirty="0" smtClean="0"/>
              <a:t> forms </a:t>
            </a:r>
            <a:r>
              <a:rPr lang="sv-SE" baseline="0" dirty="0" err="1" smtClean="0"/>
              <a:t>of</a:t>
            </a:r>
            <a:r>
              <a:rPr lang="sv-SE" baseline="0" dirty="0" smtClean="0"/>
              <a:t> examinations and present </a:t>
            </a:r>
            <a:r>
              <a:rPr lang="sv-SE" baseline="0" dirty="0" err="1" smtClean="0"/>
              <a:t>its</a:t>
            </a:r>
            <a:r>
              <a:rPr lang="sv-SE" baseline="0" dirty="0" smtClean="0"/>
              <a:t> </a:t>
            </a:r>
            <a:r>
              <a:rPr lang="sv-SE" baseline="0" dirty="0" err="1" smtClean="0"/>
              <a:t>course</a:t>
            </a:r>
            <a:r>
              <a:rPr lang="sv-SE" baseline="0" dirty="0" smtClean="0"/>
              <a:t> </a:t>
            </a:r>
            <a:r>
              <a:rPr lang="sv-SE" baseline="0" dirty="0" err="1" smtClean="0"/>
              <a:t>syllabus</a:t>
            </a:r>
            <a:r>
              <a:rPr lang="sv-SE" baseline="0" dirty="0" smtClean="0"/>
              <a:t>.</a:t>
            </a:r>
          </a:p>
          <a:p>
            <a:pPr marL="0" indent="0">
              <a:buFont typeface="Arial" panose="020B0604020202020204" pitchFamily="34" charset="0"/>
              <a:buNone/>
            </a:pPr>
            <a:endParaRPr lang="sv-S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err="1" smtClean="0"/>
              <a:t>Important</a:t>
            </a:r>
            <a:r>
              <a:rPr lang="sv-SE" baseline="0" dirty="0" smtClean="0"/>
              <a:t> to </a:t>
            </a:r>
            <a:r>
              <a:rPr lang="sv-SE" baseline="0" dirty="0" err="1" smtClean="0"/>
              <a:t>mention</a:t>
            </a:r>
            <a:r>
              <a:rPr lang="sv-SE" baseline="0" dirty="0" smtClean="0"/>
              <a:t> is: </a:t>
            </a:r>
            <a:r>
              <a:rPr lang="sv-SE" dirty="0" smtClean="0"/>
              <a:t>If </a:t>
            </a:r>
            <a:r>
              <a:rPr lang="sv-SE" dirty="0" err="1" smtClean="0"/>
              <a:t>you</a:t>
            </a:r>
            <a:r>
              <a:rPr lang="sv-SE" dirty="0" smtClean="0"/>
              <a:t> </a:t>
            </a:r>
            <a:r>
              <a:rPr lang="sv-SE" dirty="0" err="1" smtClean="0"/>
              <a:t>recived</a:t>
            </a:r>
            <a:r>
              <a:rPr lang="sv-SE" dirty="0" smtClean="0"/>
              <a:t> a </a:t>
            </a:r>
            <a:r>
              <a:rPr lang="sv-SE" dirty="0" err="1" smtClean="0"/>
              <a:t>passing</a:t>
            </a:r>
            <a:r>
              <a:rPr lang="sv-SE" dirty="0" smtClean="0"/>
              <a:t> </a:t>
            </a:r>
            <a:r>
              <a:rPr lang="sv-SE" dirty="0" err="1" smtClean="0"/>
              <a:t>grade</a:t>
            </a:r>
            <a:r>
              <a:rPr lang="sv-SE" dirty="0" smtClean="0"/>
              <a:t> </a:t>
            </a:r>
            <a:r>
              <a:rPr lang="sv-SE" dirty="0" err="1" smtClean="0"/>
              <a:t>you</a:t>
            </a:r>
            <a:r>
              <a:rPr lang="sv-SE" dirty="0" smtClean="0"/>
              <a:t> </a:t>
            </a:r>
            <a:r>
              <a:rPr lang="sv-SE" dirty="0" err="1" smtClean="0"/>
              <a:t>cannot</a:t>
            </a:r>
            <a:r>
              <a:rPr lang="sv-SE" dirty="0" smtClean="0"/>
              <a:t> </a:t>
            </a:r>
            <a:r>
              <a:rPr lang="sv-SE" dirty="0" err="1" smtClean="0"/>
              <a:t>retake</a:t>
            </a:r>
            <a:r>
              <a:rPr lang="sv-SE" dirty="0" smtClean="0"/>
              <a:t> the same examination in order to </a:t>
            </a:r>
            <a:r>
              <a:rPr lang="sv-SE" dirty="0" err="1" smtClean="0"/>
              <a:t>obtain</a:t>
            </a:r>
            <a:r>
              <a:rPr lang="sv-SE" dirty="0" smtClean="0"/>
              <a:t> a </a:t>
            </a:r>
            <a:r>
              <a:rPr lang="sv-SE" dirty="0" err="1" smtClean="0"/>
              <a:t>higher</a:t>
            </a:r>
            <a:r>
              <a:rPr lang="sv-SE" dirty="0" smtClean="0"/>
              <a:t> </a:t>
            </a:r>
            <a:r>
              <a:rPr lang="sv-SE" dirty="0" err="1" smtClean="0"/>
              <a:t>grade</a:t>
            </a:r>
            <a:r>
              <a:rPr lang="sv-SE" dirty="0" smtClean="0"/>
              <a:t>.</a:t>
            </a:r>
            <a:endParaRPr lang="en-GB" dirty="0" smtClean="0"/>
          </a:p>
        </p:txBody>
      </p:sp>
      <p:sp>
        <p:nvSpPr>
          <p:cNvPr id="4" name="Platshållare för bildnummer 3"/>
          <p:cNvSpPr>
            <a:spLocks noGrp="1"/>
          </p:cNvSpPr>
          <p:nvPr>
            <p:ph type="sldNum" sz="quarter" idx="10"/>
          </p:nvPr>
        </p:nvSpPr>
        <p:spPr/>
        <p:txBody>
          <a:bodyPr/>
          <a:lstStyle/>
          <a:p>
            <a:fld id="{4970E7F1-1FC6-4112-B6DB-B43B092A1A34}" type="slidenum">
              <a:rPr lang="sv-SE" smtClean="0"/>
              <a:t>9</a:t>
            </a:fld>
            <a:endParaRPr lang="sv-SE"/>
          </a:p>
        </p:txBody>
      </p:sp>
    </p:spTree>
    <p:extLst>
      <p:ext uri="{BB962C8B-B14F-4D97-AF65-F5344CB8AC3E}">
        <p14:creationId xmlns:p14="http://schemas.microsoft.com/office/powerpoint/2010/main" val="115161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smtClean="0"/>
              <a:t>Fail</a:t>
            </a:r>
            <a:r>
              <a:rPr lang="sv-SE" b="1" dirty="0" smtClean="0"/>
              <a:t> examinations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r>
              <a:rPr lang="sv-SE" dirty="0" smtClean="0"/>
              <a:t>Om studenten</a:t>
            </a:r>
            <a:r>
              <a:rPr lang="sv-SE" baseline="0" dirty="0" smtClean="0"/>
              <a:t> får ett underkänt på tentamen kan det resultera ibland annat att hen inte uppfyller de förkunskapskrav till nästa kurs eller nästa termin. Det är därför viktigt att inte hoppa över första examinationstillfället och att de lägger ner 40 h eller den tiden de behöver för att klara examinationen.</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For</a:t>
            </a:r>
            <a:r>
              <a:rPr lang="sv-SE" baseline="0" dirty="0" smtClean="0"/>
              <a:t> </a:t>
            </a:r>
            <a:r>
              <a:rPr lang="sv-SE" baseline="0" dirty="0" err="1" smtClean="0"/>
              <a:t>additional</a:t>
            </a:r>
            <a:r>
              <a:rPr lang="sv-SE" baseline="0" dirty="0" smtClean="0"/>
              <a:t> </a:t>
            </a:r>
            <a:r>
              <a:rPr lang="sv-SE" baseline="0" dirty="0" err="1" smtClean="0"/>
              <a:t>questions</a:t>
            </a:r>
            <a:r>
              <a:rPr lang="sv-SE" baseline="0" dirty="0" smtClean="0"/>
              <a:t> </a:t>
            </a:r>
            <a:r>
              <a:rPr lang="sv-SE" baseline="0" dirty="0" err="1" smtClean="0"/>
              <a:t>regarding</a:t>
            </a:r>
            <a:r>
              <a:rPr lang="sv-SE" baseline="0" dirty="0" smtClean="0"/>
              <a:t> CSN, </a:t>
            </a:r>
            <a:r>
              <a:rPr lang="sv-SE" baseline="0" dirty="0" err="1" smtClean="0"/>
              <a:t>tell</a:t>
            </a:r>
            <a:r>
              <a:rPr lang="sv-SE" baseline="0" dirty="0" smtClean="0"/>
              <a:t> students to </a:t>
            </a:r>
            <a:r>
              <a:rPr lang="sv-SE" baseline="0" dirty="0" err="1" smtClean="0"/>
              <a:t>contact</a:t>
            </a:r>
            <a:r>
              <a:rPr lang="sv-SE" baseline="0" dirty="0" smtClean="0"/>
              <a:t> CSN </a:t>
            </a:r>
            <a:r>
              <a:rPr lang="sv-SE" baseline="0" dirty="0" err="1" smtClean="0"/>
              <a:t>directly</a:t>
            </a:r>
            <a:r>
              <a:rPr lang="sv-SE" baseline="0" dirty="0" smtClean="0"/>
              <a:t>. NO </a:t>
            </a:r>
            <a:r>
              <a:rPr lang="sv-SE" baseline="0" dirty="0" err="1" smtClean="0"/>
              <a:t>one</a:t>
            </a:r>
            <a:r>
              <a:rPr lang="sv-SE" baseline="0" dirty="0" smtClean="0"/>
              <a:t> on </a:t>
            </a:r>
            <a:r>
              <a:rPr lang="sv-SE" baseline="0" dirty="0" err="1" smtClean="0"/>
              <a:t>lnu</a:t>
            </a:r>
            <a:r>
              <a:rPr lang="sv-SE" baseline="0" dirty="0" smtClean="0"/>
              <a:t> is </a:t>
            </a:r>
            <a:r>
              <a:rPr lang="sv-SE" baseline="0" dirty="0" err="1" smtClean="0"/>
              <a:t>working</a:t>
            </a:r>
            <a:r>
              <a:rPr lang="sv-SE" baseline="0" dirty="0" smtClean="0"/>
              <a:t> </a:t>
            </a:r>
            <a:r>
              <a:rPr lang="sv-SE" baseline="0" dirty="0" err="1" smtClean="0"/>
              <a:t>with</a:t>
            </a:r>
            <a:r>
              <a:rPr lang="sv-SE" baseline="0" dirty="0" smtClean="0"/>
              <a:t> CSN </a:t>
            </a:r>
            <a:r>
              <a:rPr lang="sv-SE" baseline="0" dirty="0" err="1" smtClean="0"/>
              <a:t>questions</a:t>
            </a:r>
            <a:r>
              <a:rPr lang="sv-SE" baseline="0" dirty="0" smtClean="0"/>
              <a:t>. </a:t>
            </a:r>
            <a:endParaRPr lang="sv-SE" dirty="0" smtClean="0"/>
          </a:p>
          <a:p>
            <a:endParaRPr lang="sv-SE" baseline="0" dirty="0" smtClean="0"/>
          </a:p>
          <a:p>
            <a:r>
              <a:rPr lang="sv-SE" baseline="0" dirty="0" smtClean="0"/>
              <a:t>Viktigt att poängtera att kursen examination kan ändras år från år och det är därför viktigt att inte skjuta upp en tentamen.</a:t>
            </a:r>
          </a:p>
        </p:txBody>
      </p:sp>
      <p:sp>
        <p:nvSpPr>
          <p:cNvPr id="4" name="Platshållare för bildnummer 3"/>
          <p:cNvSpPr>
            <a:spLocks noGrp="1"/>
          </p:cNvSpPr>
          <p:nvPr>
            <p:ph type="sldNum" sz="quarter" idx="10"/>
          </p:nvPr>
        </p:nvSpPr>
        <p:spPr/>
        <p:txBody>
          <a:bodyPr/>
          <a:lstStyle/>
          <a:p>
            <a:fld id="{07FBDA84-F304-47FB-95B8-127B9B07149E}" type="slidenum">
              <a:rPr lang="sv-SE" smtClean="0"/>
              <a:t>10</a:t>
            </a:fld>
            <a:endParaRPr lang="sv-SE"/>
          </a:p>
        </p:txBody>
      </p:sp>
    </p:spTree>
    <p:extLst>
      <p:ext uri="{BB962C8B-B14F-4D97-AF65-F5344CB8AC3E}">
        <p14:creationId xmlns:p14="http://schemas.microsoft.com/office/powerpoint/2010/main" val="41101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FF500"/>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AF4879B-87C9-4FA2-9530-386AC529C8AA}"/>
              </a:ext>
            </a:extLst>
          </p:cNvPr>
          <p:cNvCxnSpPr/>
          <p:nvPr/>
        </p:nvCxnSpPr>
        <p:spPr>
          <a:xfrm>
            <a:off x="952501" y="6072189"/>
            <a:ext cx="10191751"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00355" name="Title Placeholder 1">
            <a:extLst>
              <a:ext uri="{FF2B5EF4-FFF2-40B4-BE49-F238E27FC236}">
                <a16:creationId xmlns:a16="http://schemas.microsoft.com/office/drawing/2014/main" id="{4A8FBF8A-AA2D-463E-8841-D9939C51AD1F}"/>
              </a:ext>
            </a:extLst>
          </p:cNvPr>
          <p:cNvSpPr>
            <a:spLocks noGrp="1"/>
          </p:cNvSpPr>
          <p:nvPr>
            <p:ph type="ctrTitle"/>
          </p:nvPr>
        </p:nvSpPr>
        <p:spPr>
          <a:xfrm>
            <a:off x="914400" y="1449388"/>
            <a:ext cx="10363200" cy="2151062"/>
          </a:xfrm>
        </p:spPr>
        <p:txBody>
          <a:bodyPr/>
          <a:lstStyle>
            <a:lvl1pPr>
              <a:lnSpc>
                <a:spcPts val="7500"/>
              </a:lnSpc>
              <a:defRPr sz="7500"/>
            </a:lvl1pPr>
          </a:lstStyle>
          <a:p>
            <a:pPr lvl="0"/>
            <a:r>
              <a:rPr lang="sv-SE" altLang="sv-SE" noProof="0" smtClean="0"/>
              <a:t>Klicka här för att ändra format</a:t>
            </a:r>
            <a:endParaRPr lang="en-US" altLang="sv-SE" noProof="0"/>
          </a:p>
        </p:txBody>
      </p:sp>
      <p:sp>
        <p:nvSpPr>
          <p:cNvPr id="100356" name="Text Placeholder 2">
            <a:extLst>
              <a:ext uri="{FF2B5EF4-FFF2-40B4-BE49-F238E27FC236}">
                <a16:creationId xmlns:a16="http://schemas.microsoft.com/office/drawing/2014/main" id="{5884EBCC-7C9F-44B8-AE2F-645153C93E96}"/>
              </a:ext>
            </a:extLst>
          </p:cNvPr>
          <p:cNvSpPr>
            <a:spLocks noGrp="1"/>
          </p:cNvSpPr>
          <p:nvPr>
            <p:ph type="subTitle" idx="1"/>
          </p:nvPr>
        </p:nvSpPr>
        <p:spPr>
          <a:xfrm>
            <a:off x="1828800" y="3886200"/>
            <a:ext cx="8534400" cy="1752600"/>
          </a:xfrm>
        </p:spPr>
        <p:txBody>
          <a:bodyPr/>
          <a:lstStyle>
            <a:lvl1pPr marL="0" indent="0" algn="ctr">
              <a:defRPr/>
            </a:lvl1pPr>
          </a:lstStyle>
          <a:p>
            <a:pPr lvl="0"/>
            <a:r>
              <a:rPr lang="sv-SE" altLang="sv-SE" noProof="0" smtClean="0"/>
              <a:t>Klicka om du vill redigera mall för underrubrikformat</a:t>
            </a:r>
            <a:endParaRPr lang="en-US" altLang="sv-SE" noProof="0"/>
          </a:p>
        </p:txBody>
      </p:sp>
      <p:pic>
        <p:nvPicPr>
          <p:cNvPr id="100358" name="Picture 6" descr="090323_Lnu_Symbol">
            <a:extLst>
              <a:ext uri="{FF2B5EF4-FFF2-40B4-BE49-F238E27FC236}">
                <a16:creationId xmlns:a16="http://schemas.microsoft.com/office/drawing/2014/main" id="{C6014469-BE08-46EE-81D6-EC2D2EB049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837334" y="6207125"/>
            <a:ext cx="33231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1" descr="090323_Lnu_Wordmark_Eng_transparent">
            <a:extLst>
              <a:ext uri="{FF2B5EF4-FFF2-40B4-BE49-F238E27FC236}">
                <a16:creationId xmlns:a16="http://schemas.microsoft.com/office/drawing/2014/main" id="{0C033BF3-42CC-49B2-8341-43F51354D68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6733" y="6300788"/>
            <a:ext cx="3524251" cy="303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D4CFF5-0117-40A0-8EBD-31548996803D}"/>
              </a:ext>
            </a:extLst>
          </p:cNvPr>
          <p:cNvSpPr>
            <a:spLocks noGrp="1"/>
          </p:cNvSpPr>
          <p:nvPr>
            <p:ph type="title"/>
          </p:nvPr>
        </p:nvSpPr>
        <p:spPr/>
        <p:txBody>
          <a:bodyPr/>
          <a:lstStyle/>
          <a:p>
            <a:r>
              <a:rPr lang="sv-SE" smtClean="0"/>
              <a:t>Klicka här för att ändra format</a:t>
            </a:r>
            <a:endParaRPr lang="sv-SE"/>
          </a:p>
        </p:txBody>
      </p:sp>
      <p:sp>
        <p:nvSpPr>
          <p:cNvPr id="3" name="Platshållare för lodrät text 2">
            <a:extLst>
              <a:ext uri="{FF2B5EF4-FFF2-40B4-BE49-F238E27FC236}">
                <a16:creationId xmlns:a16="http://schemas.microsoft.com/office/drawing/2014/main" id="{246CDEC2-B8FD-4CA0-AAD2-EE07B1AFB9DF}"/>
              </a:ext>
            </a:extLst>
          </p:cNvPr>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85803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3523ACB-B506-4EA0-92C8-83AB484A8670}"/>
              </a:ext>
            </a:extLst>
          </p:cNvPr>
          <p:cNvSpPr>
            <a:spLocks noGrp="1"/>
          </p:cNvSpPr>
          <p:nvPr>
            <p:ph type="title" orient="vert"/>
          </p:nvPr>
        </p:nvSpPr>
        <p:spPr>
          <a:xfrm>
            <a:off x="8600018" y="806450"/>
            <a:ext cx="2552700" cy="5200650"/>
          </a:xfrm>
        </p:spPr>
        <p:txBody>
          <a:bodyPr vert="eaVert"/>
          <a:lstStyle/>
          <a:p>
            <a:r>
              <a:rPr lang="sv-SE" smtClean="0"/>
              <a:t>Klicka här för att ändra format</a:t>
            </a:r>
            <a:endParaRPr lang="sv-SE"/>
          </a:p>
        </p:txBody>
      </p:sp>
      <p:sp>
        <p:nvSpPr>
          <p:cNvPr id="3" name="Platshållare för lodrät text 2">
            <a:extLst>
              <a:ext uri="{FF2B5EF4-FFF2-40B4-BE49-F238E27FC236}">
                <a16:creationId xmlns:a16="http://schemas.microsoft.com/office/drawing/2014/main" id="{5D1FCB85-5C1F-4622-A5C1-21F2C676E74C}"/>
              </a:ext>
            </a:extLst>
          </p:cNvPr>
          <p:cNvSpPr>
            <a:spLocks noGrp="1"/>
          </p:cNvSpPr>
          <p:nvPr>
            <p:ph type="body" orient="vert" idx="1"/>
          </p:nvPr>
        </p:nvSpPr>
        <p:spPr>
          <a:xfrm>
            <a:off x="939801" y="806450"/>
            <a:ext cx="7457017" cy="5200650"/>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994875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rgbClr val="FFF500"/>
        </a:solidFill>
        <a:effectLst/>
      </p:bgPr>
    </p:bg>
    <p:spTree>
      <p:nvGrpSpPr>
        <p:cNvPr id="1" name=""/>
        <p:cNvGrpSpPr/>
        <p:nvPr/>
      </p:nvGrpSpPr>
      <p:grpSpPr>
        <a:xfrm>
          <a:off x="0" y="0"/>
          <a:ext cx="0" cy="0"/>
          <a:chOff x="0" y="0"/>
          <a:chExt cx="0" cy="0"/>
        </a:xfrm>
      </p:grpSpPr>
      <p:pic>
        <p:nvPicPr>
          <p:cNvPr id="7" name="Content Placeholder 9" descr="090323_Lnu-se.png">
            <a:extLst>
              <a:ext uri="{FF2B5EF4-FFF2-40B4-BE49-F238E27FC236}">
                <a16:creationId xmlns:a16="http://schemas.microsoft.com/office/drawing/2014/main" id="{8E27A641-B131-4C63-A81E-DC913C8B07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15849" y="4713549"/>
            <a:ext cx="2760304" cy="56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2" descr="090323_Lnu_Symbol.png">
            <a:extLst>
              <a:ext uri="{FF2B5EF4-FFF2-40B4-BE49-F238E27FC236}">
                <a16:creationId xmlns:a16="http://schemas.microsoft.com/office/drawing/2014/main" id="{C9DD35D5-3D8F-4BD5-83B7-05715F123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8087" y="1448780"/>
            <a:ext cx="2795829" cy="27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95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FF500"/>
        </a:solidFill>
        <a:effectLst/>
      </p:bgPr>
    </p:bg>
    <p:spTree>
      <p:nvGrpSpPr>
        <p:cNvPr id="1" name=""/>
        <p:cNvGrpSpPr/>
        <p:nvPr/>
      </p:nvGrpSpPr>
      <p:grpSpPr>
        <a:xfrm>
          <a:off x="0" y="0"/>
          <a:ext cx="0" cy="0"/>
          <a:chOff x="0" y="0"/>
          <a:chExt cx="0" cy="0"/>
        </a:xfrm>
      </p:grpSpPr>
      <p:sp>
        <p:nvSpPr>
          <p:cNvPr id="100355" name="Title Placeholder 1">
            <a:extLst>
              <a:ext uri="{FF2B5EF4-FFF2-40B4-BE49-F238E27FC236}">
                <a16:creationId xmlns:a16="http://schemas.microsoft.com/office/drawing/2014/main" id="{4A8FBF8A-AA2D-463E-8841-D9939C51AD1F}"/>
              </a:ext>
            </a:extLst>
          </p:cNvPr>
          <p:cNvSpPr>
            <a:spLocks noGrp="1"/>
          </p:cNvSpPr>
          <p:nvPr>
            <p:ph type="ctrTitle"/>
          </p:nvPr>
        </p:nvSpPr>
        <p:spPr>
          <a:xfrm>
            <a:off x="914400" y="1449388"/>
            <a:ext cx="10363200" cy="2151062"/>
          </a:xfrm>
        </p:spPr>
        <p:txBody>
          <a:bodyPr/>
          <a:lstStyle>
            <a:lvl1pPr>
              <a:lnSpc>
                <a:spcPts val="7500"/>
              </a:lnSpc>
              <a:defRPr sz="7500"/>
            </a:lvl1pPr>
          </a:lstStyle>
          <a:p>
            <a:pPr lvl="0"/>
            <a:r>
              <a:rPr lang="en-US" altLang="sv-SE" noProof="0"/>
              <a:t>Click to edit Master title style</a:t>
            </a:r>
          </a:p>
        </p:txBody>
      </p:sp>
      <p:sp>
        <p:nvSpPr>
          <p:cNvPr id="100356" name="Text Placeholder 2">
            <a:extLst>
              <a:ext uri="{FF2B5EF4-FFF2-40B4-BE49-F238E27FC236}">
                <a16:creationId xmlns:a16="http://schemas.microsoft.com/office/drawing/2014/main" id="{5884EBCC-7C9F-44B8-AE2F-645153C93E96}"/>
              </a:ext>
            </a:extLst>
          </p:cNvPr>
          <p:cNvSpPr>
            <a:spLocks noGrp="1"/>
          </p:cNvSpPr>
          <p:nvPr>
            <p:ph type="subTitle" idx="1"/>
          </p:nvPr>
        </p:nvSpPr>
        <p:spPr>
          <a:xfrm>
            <a:off x="1828800" y="3886200"/>
            <a:ext cx="8534400" cy="1752600"/>
          </a:xfrm>
        </p:spPr>
        <p:txBody>
          <a:bodyPr/>
          <a:lstStyle>
            <a:lvl1pPr marL="0" indent="0" algn="ctr">
              <a:defRPr/>
            </a:lvl1pPr>
          </a:lstStyle>
          <a:p>
            <a:pPr lvl="0"/>
            <a:r>
              <a:rPr lang="en-US" altLang="sv-SE" noProof="0"/>
              <a:t>Click to edit Master subtitle style</a:t>
            </a:r>
          </a:p>
        </p:txBody>
      </p:sp>
    </p:spTree>
    <p:extLst>
      <p:ext uri="{BB962C8B-B14F-4D97-AF65-F5344CB8AC3E}">
        <p14:creationId xmlns:p14="http://schemas.microsoft.com/office/powerpoint/2010/main" val="396674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956992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E2E4EC-D1D4-4041-A937-2382F6D943B3}"/>
              </a:ext>
            </a:extLst>
          </p:cNvPr>
          <p:cNvSpPr>
            <a:spLocks noGrp="1"/>
          </p:cNvSpPr>
          <p:nvPr>
            <p:ph type="title"/>
          </p:nvPr>
        </p:nvSpPr>
        <p:spPr>
          <a:xfrm>
            <a:off x="831851" y="1709739"/>
            <a:ext cx="105156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958ACA07-0A35-4BDC-B21B-D6BAE564ABF0}"/>
              </a:ext>
            </a:extLst>
          </p:cNvPr>
          <p:cNvSpPr>
            <a:spLocks noGrp="1"/>
          </p:cNvSpPr>
          <p:nvPr>
            <p:ph type="body" idx="1"/>
          </p:nvPr>
        </p:nvSpPr>
        <p:spPr>
          <a:xfrm>
            <a:off x="831851" y="4589464"/>
            <a:ext cx="10515600" cy="162984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82F550D5-CC16-4215-B482-8F11D4FCACC8}"/>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5" name="Platshållare för sidfot 4">
            <a:extLst>
              <a:ext uri="{FF2B5EF4-FFF2-40B4-BE49-F238E27FC236}">
                <a16:creationId xmlns:a16="http://schemas.microsoft.com/office/drawing/2014/main" id="{5025A13E-25BC-4ACF-BA2F-66FB431010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06637E-EBFF-44B4-9824-0AAA45A9DBEB}"/>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1620554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C5B488-4A4B-4AC5-BB0F-DC30CFD2F522}"/>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A14137EF-C3EC-4351-8780-DE0BEDA4D02F}"/>
              </a:ext>
            </a:extLst>
          </p:cNvPr>
          <p:cNvSpPr>
            <a:spLocks noGrp="1"/>
          </p:cNvSpPr>
          <p:nvPr>
            <p:ph sz="half" idx="1"/>
          </p:nvPr>
        </p:nvSpPr>
        <p:spPr>
          <a:xfrm>
            <a:off x="941917" y="1651000"/>
            <a:ext cx="5003800" cy="45683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CD6A05D-B906-461F-B405-88F8782E6921}"/>
              </a:ext>
            </a:extLst>
          </p:cNvPr>
          <p:cNvSpPr>
            <a:spLocks noGrp="1"/>
          </p:cNvSpPr>
          <p:nvPr>
            <p:ph sz="half" idx="2"/>
          </p:nvPr>
        </p:nvSpPr>
        <p:spPr>
          <a:xfrm>
            <a:off x="6148917" y="1651000"/>
            <a:ext cx="5003800" cy="45683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2A9751D-3FCD-4B6F-B824-C798AD51559E}"/>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6" name="Platshållare för sidfot 5">
            <a:extLst>
              <a:ext uri="{FF2B5EF4-FFF2-40B4-BE49-F238E27FC236}">
                <a16:creationId xmlns:a16="http://schemas.microsoft.com/office/drawing/2014/main" id="{C4041E30-4D20-4D29-BA73-846FA1046FD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780FDA5-94E2-4746-80AD-8ED8A3DB6A31}"/>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3630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21783-EDA5-4481-8FCB-B435150FD6E7}"/>
              </a:ext>
            </a:extLst>
          </p:cNvPr>
          <p:cNvSpPr>
            <a:spLocks noGrp="1"/>
          </p:cNvSpPr>
          <p:nvPr>
            <p:ph type="title"/>
          </p:nvPr>
        </p:nvSpPr>
        <p:spPr>
          <a:xfrm>
            <a:off x="840317" y="365126"/>
            <a:ext cx="105156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15B2ED43-4F0A-4525-BF86-D82205ADE6E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BD96DDE1-0EA0-441F-885F-2ED8EA334455}"/>
              </a:ext>
            </a:extLst>
          </p:cNvPr>
          <p:cNvSpPr>
            <a:spLocks noGrp="1"/>
          </p:cNvSpPr>
          <p:nvPr>
            <p:ph sz="half" idx="2"/>
          </p:nvPr>
        </p:nvSpPr>
        <p:spPr>
          <a:xfrm>
            <a:off x="840318" y="2505076"/>
            <a:ext cx="5158316" cy="371423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0AB50AD-CC21-4D5F-BA43-3525C0B06D2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6B834F09-34CA-454C-A91B-5DD749714B8D}"/>
              </a:ext>
            </a:extLst>
          </p:cNvPr>
          <p:cNvSpPr>
            <a:spLocks noGrp="1"/>
          </p:cNvSpPr>
          <p:nvPr>
            <p:ph sz="quarter" idx="4"/>
          </p:nvPr>
        </p:nvSpPr>
        <p:spPr>
          <a:xfrm>
            <a:off x="6172200" y="2505076"/>
            <a:ext cx="5183717" cy="371423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DB85BA5-79A8-46AE-BB6A-E7C6A9E970E9}"/>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8" name="Platshållare för sidfot 7">
            <a:extLst>
              <a:ext uri="{FF2B5EF4-FFF2-40B4-BE49-F238E27FC236}">
                <a16:creationId xmlns:a16="http://schemas.microsoft.com/office/drawing/2014/main" id="{1BF6E536-68D4-41FC-921F-C758A81877D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4893A74-D285-4133-8BF5-1EE05980C969}"/>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536520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1B95B2-9A78-4F1D-A3DC-E5EE028F075C}"/>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7C2FA53-CDD6-4739-8AA2-91D6073B42B8}"/>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4" name="Platshållare för sidfot 3">
            <a:extLst>
              <a:ext uri="{FF2B5EF4-FFF2-40B4-BE49-F238E27FC236}">
                <a16:creationId xmlns:a16="http://schemas.microsoft.com/office/drawing/2014/main" id="{7D0020B0-A7B3-43AD-A21C-0019F8586D0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C132738-7316-4EC8-924B-026FBC47CAA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620518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1FE6686-3756-4F42-9E4C-290557678345}"/>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3" name="Platshållare för sidfot 2">
            <a:extLst>
              <a:ext uri="{FF2B5EF4-FFF2-40B4-BE49-F238E27FC236}">
                <a16:creationId xmlns:a16="http://schemas.microsoft.com/office/drawing/2014/main" id="{58F1B44A-5A9B-4F8F-A883-B8123793577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79FB60-D273-45FD-BA33-435E27C9E8C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125658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287275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CDA271-325B-4EFF-8C23-81F098C60A12}"/>
              </a:ext>
            </a:extLst>
          </p:cNvPr>
          <p:cNvSpPr>
            <a:spLocks noGrp="1"/>
          </p:cNvSpPr>
          <p:nvPr>
            <p:ph type="title"/>
          </p:nvPr>
        </p:nvSpPr>
        <p:spPr>
          <a:xfrm>
            <a:off x="840318" y="457200"/>
            <a:ext cx="3932767"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1BBB679C-C57E-4F61-999C-C8C20E8185B5}"/>
              </a:ext>
            </a:extLst>
          </p:cNvPr>
          <p:cNvSpPr>
            <a:spLocks noGrp="1"/>
          </p:cNvSpPr>
          <p:nvPr>
            <p:ph idx="1"/>
          </p:nvPr>
        </p:nvSpPr>
        <p:spPr>
          <a:xfrm>
            <a:off x="5183717" y="987425"/>
            <a:ext cx="6172200" cy="5231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A768C22-BB1C-4419-A419-ECF075274D7B}"/>
              </a:ext>
            </a:extLst>
          </p:cNvPr>
          <p:cNvSpPr>
            <a:spLocks noGrp="1"/>
          </p:cNvSpPr>
          <p:nvPr>
            <p:ph type="body" sz="half" idx="2"/>
          </p:nvPr>
        </p:nvSpPr>
        <p:spPr>
          <a:xfrm>
            <a:off x="840318" y="2057400"/>
            <a:ext cx="3932767" cy="41619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930C963B-E924-47A2-9899-2172B89FE385}"/>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6" name="Platshållare för sidfot 5">
            <a:extLst>
              <a:ext uri="{FF2B5EF4-FFF2-40B4-BE49-F238E27FC236}">
                <a16:creationId xmlns:a16="http://schemas.microsoft.com/office/drawing/2014/main" id="{748F3EC3-6591-4425-825A-DA05B27AB24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268467B-57E6-48B6-BDF5-552543C040B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1363533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9931CA-0FF8-4E57-A326-AB790B1D7B3C}"/>
              </a:ext>
            </a:extLst>
          </p:cNvPr>
          <p:cNvSpPr>
            <a:spLocks noGrp="1"/>
          </p:cNvSpPr>
          <p:nvPr>
            <p:ph type="title"/>
          </p:nvPr>
        </p:nvSpPr>
        <p:spPr>
          <a:xfrm>
            <a:off x="840318" y="457200"/>
            <a:ext cx="3932767"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782DE0DB-8C53-40C9-AD68-42C49AD5F9AD}"/>
              </a:ext>
            </a:extLst>
          </p:cNvPr>
          <p:cNvSpPr>
            <a:spLocks noGrp="1"/>
          </p:cNvSpPr>
          <p:nvPr>
            <p:ph type="pic" idx="1"/>
          </p:nvPr>
        </p:nvSpPr>
        <p:spPr>
          <a:xfrm>
            <a:off x="5183717" y="987425"/>
            <a:ext cx="6172200" cy="52318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D0E00B3-6BF2-41BA-8138-0677D8B6215C}"/>
              </a:ext>
            </a:extLst>
          </p:cNvPr>
          <p:cNvSpPr>
            <a:spLocks noGrp="1"/>
          </p:cNvSpPr>
          <p:nvPr>
            <p:ph type="body" sz="half" idx="2"/>
          </p:nvPr>
        </p:nvSpPr>
        <p:spPr>
          <a:xfrm>
            <a:off x="840318" y="2057400"/>
            <a:ext cx="3932767" cy="41619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0EC4CED-3DC3-4726-B937-DB756D4DDF42}"/>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6" name="Platshållare för sidfot 5">
            <a:extLst>
              <a:ext uri="{FF2B5EF4-FFF2-40B4-BE49-F238E27FC236}">
                <a16:creationId xmlns:a16="http://schemas.microsoft.com/office/drawing/2014/main" id="{7B54C9CB-32CA-47E1-B8FB-3E20C22467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E24CFA-5311-49A5-91BF-3D17CA9253CD}"/>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77439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D4CFF5-0117-40A0-8EBD-31548996803D}"/>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246CDEC2-B8FD-4CA0-AAD2-EE07B1AFB9DF}"/>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35762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3523ACB-B506-4EA0-92C8-83AB484A8670}"/>
              </a:ext>
            </a:extLst>
          </p:cNvPr>
          <p:cNvSpPr>
            <a:spLocks noGrp="1"/>
          </p:cNvSpPr>
          <p:nvPr>
            <p:ph type="title" orient="vert"/>
          </p:nvPr>
        </p:nvSpPr>
        <p:spPr>
          <a:xfrm>
            <a:off x="8600018" y="806450"/>
            <a:ext cx="2552700"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5D1FCB85-5C1F-4622-A5C1-21F2C676E74C}"/>
              </a:ext>
            </a:extLst>
          </p:cNvPr>
          <p:cNvSpPr>
            <a:spLocks noGrp="1"/>
          </p:cNvSpPr>
          <p:nvPr>
            <p:ph type="body" orient="vert" idx="1"/>
          </p:nvPr>
        </p:nvSpPr>
        <p:spPr>
          <a:xfrm>
            <a:off x="939801" y="806450"/>
            <a:ext cx="7457017"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516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E2E4EC-D1D4-4041-A937-2382F6D943B3}"/>
              </a:ext>
            </a:extLst>
          </p:cNvPr>
          <p:cNvSpPr>
            <a:spLocks noGrp="1"/>
          </p:cNvSpPr>
          <p:nvPr>
            <p:ph type="title"/>
          </p:nvPr>
        </p:nvSpPr>
        <p:spPr>
          <a:xfrm>
            <a:off x="831851" y="1709739"/>
            <a:ext cx="10515600" cy="2852737"/>
          </a:xfrm>
        </p:spPr>
        <p:txBody>
          <a:bodyPr anchor="b"/>
          <a:lstStyle>
            <a:lvl1pPr>
              <a:defRPr sz="6000"/>
            </a:lvl1pPr>
          </a:lstStyle>
          <a:p>
            <a:r>
              <a:rPr lang="sv-SE" smtClean="0"/>
              <a:t>Klicka här för att ändra format</a:t>
            </a:r>
            <a:endParaRPr lang="sv-SE"/>
          </a:p>
        </p:txBody>
      </p:sp>
      <p:sp>
        <p:nvSpPr>
          <p:cNvPr id="3" name="Platshållare för text 2">
            <a:extLst>
              <a:ext uri="{FF2B5EF4-FFF2-40B4-BE49-F238E27FC236}">
                <a16:creationId xmlns:a16="http://schemas.microsoft.com/office/drawing/2014/main" id="{958ACA07-0A35-4BDC-B21B-D6BAE564ABF0}"/>
              </a:ext>
            </a:extLst>
          </p:cNvPr>
          <p:cNvSpPr>
            <a:spLocks noGrp="1"/>
          </p:cNvSpPr>
          <p:nvPr>
            <p:ph type="body" idx="1"/>
          </p:nvPr>
        </p:nvSpPr>
        <p:spPr>
          <a:xfrm>
            <a:off x="831851" y="4589464"/>
            <a:ext cx="10515600" cy="117979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82F550D5-CC16-4215-B482-8F11D4FCACC8}"/>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5" name="Platshållare för sidfot 4">
            <a:extLst>
              <a:ext uri="{FF2B5EF4-FFF2-40B4-BE49-F238E27FC236}">
                <a16:creationId xmlns:a16="http://schemas.microsoft.com/office/drawing/2014/main" id="{5025A13E-25BC-4ACF-BA2F-66FB431010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06637E-EBFF-44B4-9824-0AAA45A9DBEB}"/>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32948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C5B488-4A4B-4AC5-BB0F-DC30CFD2F522}"/>
              </a:ext>
            </a:extLst>
          </p:cNvPr>
          <p:cNvSpPr>
            <a:spLocks noGrp="1"/>
          </p:cNvSpPr>
          <p:nvPr>
            <p:ph type="title"/>
          </p:nvPr>
        </p:nvSpPr>
        <p:spPr/>
        <p:txBody>
          <a:body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A14137EF-C3EC-4351-8780-DE0BEDA4D02F}"/>
              </a:ext>
            </a:extLst>
          </p:cNvPr>
          <p:cNvSpPr>
            <a:spLocks noGrp="1"/>
          </p:cNvSpPr>
          <p:nvPr>
            <p:ph sz="half" idx="1"/>
          </p:nvPr>
        </p:nvSpPr>
        <p:spPr>
          <a:xfrm>
            <a:off x="941917" y="1651000"/>
            <a:ext cx="5003800" cy="411826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a:extLst>
              <a:ext uri="{FF2B5EF4-FFF2-40B4-BE49-F238E27FC236}">
                <a16:creationId xmlns:a16="http://schemas.microsoft.com/office/drawing/2014/main" id="{3CD6A05D-B906-461F-B405-88F8782E6921}"/>
              </a:ext>
            </a:extLst>
          </p:cNvPr>
          <p:cNvSpPr>
            <a:spLocks noGrp="1"/>
          </p:cNvSpPr>
          <p:nvPr>
            <p:ph sz="half" idx="2"/>
          </p:nvPr>
        </p:nvSpPr>
        <p:spPr>
          <a:xfrm>
            <a:off x="6148917" y="1651000"/>
            <a:ext cx="5003800" cy="411826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a:extLst>
              <a:ext uri="{FF2B5EF4-FFF2-40B4-BE49-F238E27FC236}">
                <a16:creationId xmlns:a16="http://schemas.microsoft.com/office/drawing/2014/main" id="{72A9751D-3FCD-4B6F-B824-C798AD51559E}"/>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6" name="Platshållare för sidfot 5">
            <a:extLst>
              <a:ext uri="{FF2B5EF4-FFF2-40B4-BE49-F238E27FC236}">
                <a16:creationId xmlns:a16="http://schemas.microsoft.com/office/drawing/2014/main" id="{C4041E30-4D20-4D29-BA73-846FA1046FD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780FDA5-94E2-4746-80AD-8ED8A3DB6A31}"/>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86431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21783-EDA5-4481-8FCB-B435150FD6E7}"/>
              </a:ext>
            </a:extLst>
          </p:cNvPr>
          <p:cNvSpPr>
            <a:spLocks noGrp="1"/>
          </p:cNvSpPr>
          <p:nvPr>
            <p:ph type="title"/>
          </p:nvPr>
        </p:nvSpPr>
        <p:spPr>
          <a:xfrm>
            <a:off x="840317" y="365126"/>
            <a:ext cx="10515600" cy="1325563"/>
          </a:xfrm>
        </p:spPr>
        <p:txBody>
          <a:bodyPr/>
          <a:lstStyle/>
          <a:p>
            <a:r>
              <a:rPr lang="sv-SE" smtClean="0"/>
              <a:t>Klicka här för att ändra format</a:t>
            </a:r>
            <a:endParaRPr lang="sv-SE"/>
          </a:p>
        </p:txBody>
      </p:sp>
      <p:sp>
        <p:nvSpPr>
          <p:cNvPr id="3" name="Platshållare för text 2">
            <a:extLst>
              <a:ext uri="{FF2B5EF4-FFF2-40B4-BE49-F238E27FC236}">
                <a16:creationId xmlns:a16="http://schemas.microsoft.com/office/drawing/2014/main" id="{15B2ED43-4F0A-4525-BF86-D82205ADE6E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a:extLst>
              <a:ext uri="{FF2B5EF4-FFF2-40B4-BE49-F238E27FC236}">
                <a16:creationId xmlns:a16="http://schemas.microsoft.com/office/drawing/2014/main" id="{BD96DDE1-0EA0-441F-885F-2ED8EA334455}"/>
              </a:ext>
            </a:extLst>
          </p:cNvPr>
          <p:cNvSpPr>
            <a:spLocks noGrp="1"/>
          </p:cNvSpPr>
          <p:nvPr>
            <p:ph sz="half" idx="2"/>
          </p:nvPr>
        </p:nvSpPr>
        <p:spPr>
          <a:xfrm>
            <a:off x="840318" y="2505076"/>
            <a:ext cx="5158316" cy="326418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a:extLst>
              <a:ext uri="{FF2B5EF4-FFF2-40B4-BE49-F238E27FC236}">
                <a16:creationId xmlns:a16="http://schemas.microsoft.com/office/drawing/2014/main" id="{90AB50AD-CC21-4D5F-BA43-3525C0B06D2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a:extLst>
              <a:ext uri="{FF2B5EF4-FFF2-40B4-BE49-F238E27FC236}">
                <a16:creationId xmlns:a16="http://schemas.microsoft.com/office/drawing/2014/main" id="{6B834F09-34CA-454C-A91B-5DD749714B8D}"/>
              </a:ext>
            </a:extLst>
          </p:cNvPr>
          <p:cNvSpPr>
            <a:spLocks noGrp="1"/>
          </p:cNvSpPr>
          <p:nvPr>
            <p:ph sz="quarter" idx="4"/>
          </p:nvPr>
        </p:nvSpPr>
        <p:spPr>
          <a:xfrm>
            <a:off x="6172200" y="2505076"/>
            <a:ext cx="5183717" cy="326418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a:extLst>
              <a:ext uri="{FF2B5EF4-FFF2-40B4-BE49-F238E27FC236}">
                <a16:creationId xmlns:a16="http://schemas.microsoft.com/office/drawing/2014/main" id="{EDB85BA5-79A8-46AE-BB6A-E7C6A9E970E9}"/>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8" name="Platshållare för sidfot 7">
            <a:extLst>
              <a:ext uri="{FF2B5EF4-FFF2-40B4-BE49-F238E27FC236}">
                <a16:creationId xmlns:a16="http://schemas.microsoft.com/office/drawing/2014/main" id="{1BF6E536-68D4-41FC-921F-C758A81877D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4893A74-D285-4133-8BF5-1EE05980C969}"/>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74718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1B95B2-9A78-4F1D-A3DC-E5EE028F075C}"/>
              </a:ext>
            </a:extLst>
          </p:cNvPr>
          <p:cNvSpPr>
            <a:spLocks noGrp="1"/>
          </p:cNvSpPr>
          <p:nvPr>
            <p:ph type="title"/>
          </p:nvPr>
        </p:nvSpPr>
        <p:spPr/>
        <p:txBody>
          <a:bodyPr/>
          <a:lstStyle/>
          <a:p>
            <a:r>
              <a:rPr lang="sv-SE" smtClean="0"/>
              <a:t>Klicka här för att ändra format</a:t>
            </a:r>
            <a:endParaRPr lang="sv-SE"/>
          </a:p>
        </p:txBody>
      </p:sp>
      <p:sp>
        <p:nvSpPr>
          <p:cNvPr id="3" name="Platshållare för datum 2">
            <a:extLst>
              <a:ext uri="{FF2B5EF4-FFF2-40B4-BE49-F238E27FC236}">
                <a16:creationId xmlns:a16="http://schemas.microsoft.com/office/drawing/2014/main" id="{C7C2FA53-CDD6-4739-8AA2-91D6073B42B8}"/>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4" name="Platshållare för sidfot 3">
            <a:extLst>
              <a:ext uri="{FF2B5EF4-FFF2-40B4-BE49-F238E27FC236}">
                <a16:creationId xmlns:a16="http://schemas.microsoft.com/office/drawing/2014/main" id="{7D0020B0-A7B3-43AD-A21C-0019F8586D0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C132738-7316-4EC8-924B-026FBC47CAA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9208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1FE6686-3756-4F42-9E4C-290557678345}"/>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3" name="Platshållare för sidfot 2">
            <a:extLst>
              <a:ext uri="{FF2B5EF4-FFF2-40B4-BE49-F238E27FC236}">
                <a16:creationId xmlns:a16="http://schemas.microsoft.com/office/drawing/2014/main" id="{58F1B44A-5A9B-4F8F-A883-B8123793577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79FB60-D273-45FD-BA33-435E27C9E8C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401249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CDA271-325B-4EFF-8C23-81F098C60A12}"/>
              </a:ext>
            </a:extLst>
          </p:cNvPr>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1BBB679C-C57E-4F61-999C-C8C20E8185B5}"/>
              </a:ext>
            </a:extLst>
          </p:cNvPr>
          <p:cNvSpPr>
            <a:spLocks noGrp="1"/>
          </p:cNvSpPr>
          <p:nvPr>
            <p:ph idx="1"/>
          </p:nvPr>
        </p:nvSpPr>
        <p:spPr>
          <a:xfrm>
            <a:off x="5183717" y="987426"/>
            <a:ext cx="6172200" cy="4781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a:extLst>
              <a:ext uri="{FF2B5EF4-FFF2-40B4-BE49-F238E27FC236}">
                <a16:creationId xmlns:a16="http://schemas.microsoft.com/office/drawing/2014/main" id="{3A768C22-BB1C-4419-A419-ECF075274D7B}"/>
              </a:ext>
            </a:extLst>
          </p:cNvPr>
          <p:cNvSpPr>
            <a:spLocks noGrp="1"/>
          </p:cNvSpPr>
          <p:nvPr>
            <p:ph type="body" sz="half" idx="2"/>
          </p:nvPr>
        </p:nvSpPr>
        <p:spPr>
          <a:xfrm>
            <a:off x="840318" y="2057400"/>
            <a:ext cx="3932767" cy="37118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a:extLst>
              <a:ext uri="{FF2B5EF4-FFF2-40B4-BE49-F238E27FC236}">
                <a16:creationId xmlns:a16="http://schemas.microsoft.com/office/drawing/2014/main" id="{930C963B-E924-47A2-9899-2172B89FE385}"/>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6" name="Platshållare för sidfot 5">
            <a:extLst>
              <a:ext uri="{FF2B5EF4-FFF2-40B4-BE49-F238E27FC236}">
                <a16:creationId xmlns:a16="http://schemas.microsoft.com/office/drawing/2014/main" id="{748F3EC3-6591-4425-825A-DA05B27AB24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268467B-57E6-48B6-BDF5-552543C040B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415305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9931CA-0FF8-4E57-A326-AB790B1D7B3C}"/>
              </a:ext>
            </a:extLst>
          </p:cNvPr>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bild 2">
            <a:extLst>
              <a:ext uri="{FF2B5EF4-FFF2-40B4-BE49-F238E27FC236}">
                <a16:creationId xmlns:a16="http://schemas.microsoft.com/office/drawing/2014/main" id="{782DE0DB-8C53-40C9-AD68-42C49AD5F9AD}"/>
              </a:ext>
            </a:extLst>
          </p:cNvPr>
          <p:cNvSpPr>
            <a:spLocks noGrp="1"/>
          </p:cNvSpPr>
          <p:nvPr>
            <p:ph type="pic" idx="1"/>
          </p:nvPr>
        </p:nvSpPr>
        <p:spPr>
          <a:xfrm>
            <a:off x="5183717" y="987426"/>
            <a:ext cx="6172200" cy="47818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a:extLst>
              <a:ext uri="{FF2B5EF4-FFF2-40B4-BE49-F238E27FC236}">
                <a16:creationId xmlns:a16="http://schemas.microsoft.com/office/drawing/2014/main" id="{2D0E00B3-6BF2-41BA-8138-0677D8B6215C}"/>
              </a:ext>
            </a:extLst>
          </p:cNvPr>
          <p:cNvSpPr>
            <a:spLocks noGrp="1"/>
          </p:cNvSpPr>
          <p:nvPr>
            <p:ph type="body" sz="half" idx="2"/>
          </p:nvPr>
        </p:nvSpPr>
        <p:spPr>
          <a:xfrm>
            <a:off x="840318" y="2057400"/>
            <a:ext cx="3932767" cy="37118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a:extLst>
              <a:ext uri="{FF2B5EF4-FFF2-40B4-BE49-F238E27FC236}">
                <a16:creationId xmlns:a16="http://schemas.microsoft.com/office/drawing/2014/main" id="{30EC4CED-3DC3-4726-B937-DB756D4DDF42}"/>
              </a:ext>
            </a:extLst>
          </p:cNvPr>
          <p:cNvSpPr>
            <a:spLocks noGrp="1"/>
          </p:cNvSpPr>
          <p:nvPr>
            <p:ph type="dt" sz="half" idx="10"/>
          </p:nvPr>
        </p:nvSpPr>
        <p:spPr/>
        <p:txBody>
          <a:bodyPr/>
          <a:lstStyle/>
          <a:p>
            <a:fld id="{44259AB9-3A8A-4DBA-A8D0-746D6C262974}" type="datetimeFigureOut">
              <a:rPr lang="sv-SE" smtClean="0"/>
              <a:pPr/>
              <a:t>2019-08-30</a:t>
            </a:fld>
            <a:endParaRPr lang="sv-SE" dirty="0"/>
          </a:p>
        </p:txBody>
      </p:sp>
      <p:sp>
        <p:nvSpPr>
          <p:cNvPr id="6" name="Platshållare för sidfot 5">
            <a:extLst>
              <a:ext uri="{FF2B5EF4-FFF2-40B4-BE49-F238E27FC236}">
                <a16:creationId xmlns:a16="http://schemas.microsoft.com/office/drawing/2014/main" id="{7B54C9CB-32CA-47E1-B8FB-3E20C22467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E24CFA-5311-49A5-91BF-3D17CA9253CD}"/>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45862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1B8CE0-C072-4666-BDFE-2AF9482AE2EC}"/>
              </a:ext>
            </a:extLst>
          </p:cNvPr>
          <p:cNvCxnSpPr/>
          <p:nvPr/>
        </p:nvCxnSpPr>
        <p:spPr>
          <a:xfrm>
            <a:off x="952501" y="6072189"/>
            <a:ext cx="10191751"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97283" name="Title Placeholder 1">
            <a:extLst>
              <a:ext uri="{FF2B5EF4-FFF2-40B4-BE49-F238E27FC236}">
                <a16:creationId xmlns:a16="http://schemas.microsoft.com/office/drawing/2014/main" id="{7B2C1375-E133-4667-881B-F12D20FB4084}"/>
              </a:ext>
            </a:extLst>
          </p:cNvPr>
          <p:cNvSpPr>
            <a:spLocks noGrp="1"/>
          </p:cNvSpPr>
          <p:nvPr>
            <p:ph type="title"/>
          </p:nvPr>
        </p:nvSpPr>
        <p:spPr bwMode="auto">
          <a:xfrm>
            <a:off x="939800" y="806450"/>
            <a:ext cx="1019386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formatet för bakgrundsrubriken</a:t>
            </a:r>
            <a:endParaRPr lang="en-US" altLang="sv-SE"/>
          </a:p>
        </p:txBody>
      </p:sp>
      <p:sp>
        <p:nvSpPr>
          <p:cNvPr id="97284" name="Text Placeholder 2">
            <a:extLst>
              <a:ext uri="{FF2B5EF4-FFF2-40B4-BE49-F238E27FC236}">
                <a16:creationId xmlns:a16="http://schemas.microsoft.com/office/drawing/2014/main" id="{E7FF8AE3-D6F8-46A6-9679-9FBEA2CA16B8}"/>
              </a:ext>
            </a:extLst>
          </p:cNvPr>
          <p:cNvSpPr>
            <a:spLocks noGrp="1"/>
          </p:cNvSpPr>
          <p:nvPr>
            <p:ph type="body" idx="1"/>
          </p:nvPr>
        </p:nvSpPr>
        <p:spPr bwMode="auto">
          <a:xfrm>
            <a:off x="941917" y="1651000"/>
            <a:ext cx="10210800" cy="41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endParaRPr lang="en-US" altLang="sv-SE"/>
          </a:p>
        </p:txBody>
      </p:sp>
      <p:pic>
        <p:nvPicPr>
          <p:cNvPr id="97286" name="Picture 6" descr="090323_Lnu_Symbol">
            <a:extLst>
              <a:ext uri="{FF2B5EF4-FFF2-40B4-BE49-F238E27FC236}">
                <a16:creationId xmlns:a16="http://schemas.microsoft.com/office/drawing/2014/main" id="{E1446981-1BDE-43B8-B5A7-85BC57B03D3D}"/>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0837334" y="6207125"/>
            <a:ext cx="33231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11" descr="090323_Lnu_Wordmark_Eng_transparent">
            <a:extLst>
              <a:ext uri="{FF2B5EF4-FFF2-40B4-BE49-F238E27FC236}">
                <a16:creationId xmlns:a16="http://schemas.microsoft.com/office/drawing/2014/main" id="{2602EFC7-D716-45F2-8B3E-0ACA6665AA06}"/>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956733" y="6300788"/>
            <a:ext cx="3524251" cy="303212"/>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datum 1">
            <a:extLst>
              <a:ext uri="{FF2B5EF4-FFF2-40B4-BE49-F238E27FC236}">
                <a16:creationId xmlns:a16="http://schemas.microsoft.com/office/drawing/2014/main" id="{8C782AAF-F61D-4ACF-AEEE-FDB4ADEE7691}"/>
              </a:ext>
            </a:extLst>
          </p:cNvPr>
          <p:cNvSpPr>
            <a:spLocks noGrp="1"/>
          </p:cNvSpPr>
          <p:nvPr>
            <p:ph type="dt" sz="half" idx="2"/>
          </p:nvPr>
        </p:nvSpPr>
        <p:spPr>
          <a:xfrm>
            <a:off x="952499" y="5769261"/>
            <a:ext cx="2628900" cy="31503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44259AB9-3A8A-4DBA-A8D0-746D6C262974}" type="datetimeFigureOut">
              <a:rPr lang="sv-SE" smtClean="0"/>
              <a:pPr/>
              <a:t>2019-08-30</a:t>
            </a:fld>
            <a:endParaRPr lang="sv-SE" dirty="0"/>
          </a:p>
        </p:txBody>
      </p:sp>
      <p:sp>
        <p:nvSpPr>
          <p:cNvPr id="3" name="Platshållare för sidfot 2">
            <a:extLst>
              <a:ext uri="{FF2B5EF4-FFF2-40B4-BE49-F238E27FC236}">
                <a16:creationId xmlns:a16="http://schemas.microsoft.com/office/drawing/2014/main" id="{A5C326BD-7D8E-4048-BDC3-67E24E665C55}"/>
              </a:ext>
            </a:extLst>
          </p:cNvPr>
          <p:cNvSpPr>
            <a:spLocks noGrp="1"/>
          </p:cNvSpPr>
          <p:nvPr>
            <p:ph type="ftr" sz="quarter" idx="3"/>
          </p:nvPr>
        </p:nvSpPr>
        <p:spPr>
          <a:xfrm>
            <a:off x="4038600" y="5769261"/>
            <a:ext cx="4114800" cy="31503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a:p>
        </p:txBody>
      </p:sp>
      <p:sp>
        <p:nvSpPr>
          <p:cNvPr id="4" name="Platshållare för bildnummer 3">
            <a:extLst>
              <a:ext uri="{FF2B5EF4-FFF2-40B4-BE49-F238E27FC236}">
                <a16:creationId xmlns:a16="http://schemas.microsoft.com/office/drawing/2014/main" id="{B67E55B5-DDAD-43B4-A2DE-574218D5103C}"/>
              </a:ext>
            </a:extLst>
          </p:cNvPr>
          <p:cNvSpPr>
            <a:spLocks noGrp="1"/>
          </p:cNvSpPr>
          <p:nvPr>
            <p:ph type="sldNum" sz="quarter" idx="4"/>
          </p:nvPr>
        </p:nvSpPr>
        <p:spPr>
          <a:xfrm>
            <a:off x="8610600" y="5769261"/>
            <a:ext cx="2542117" cy="31503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5F55F4C1-B0BB-4676-B97B-3664123F272F}"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3" name="Title Placeholder 1">
            <a:extLst>
              <a:ext uri="{FF2B5EF4-FFF2-40B4-BE49-F238E27FC236}">
                <a16:creationId xmlns:a16="http://schemas.microsoft.com/office/drawing/2014/main" id="{7B2C1375-E133-4667-881B-F12D20FB4084}"/>
              </a:ext>
            </a:extLst>
          </p:cNvPr>
          <p:cNvSpPr>
            <a:spLocks noGrp="1"/>
          </p:cNvSpPr>
          <p:nvPr>
            <p:ph type="title"/>
          </p:nvPr>
        </p:nvSpPr>
        <p:spPr bwMode="auto">
          <a:xfrm>
            <a:off x="939800" y="806450"/>
            <a:ext cx="1019386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title style</a:t>
            </a:r>
          </a:p>
        </p:txBody>
      </p:sp>
      <p:sp>
        <p:nvSpPr>
          <p:cNvPr id="97284" name="Text Placeholder 2">
            <a:extLst>
              <a:ext uri="{FF2B5EF4-FFF2-40B4-BE49-F238E27FC236}">
                <a16:creationId xmlns:a16="http://schemas.microsoft.com/office/drawing/2014/main" id="{E7FF8AE3-D6F8-46A6-9679-9FBEA2CA16B8}"/>
              </a:ext>
            </a:extLst>
          </p:cNvPr>
          <p:cNvSpPr>
            <a:spLocks noGrp="1"/>
          </p:cNvSpPr>
          <p:nvPr>
            <p:ph type="body" idx="1"/>
          </p:nvPr>
        </p:nvSpPr>
        <p:spPr bwMode="auto">
          <a:xfrm>
            <a:off x="941917" y="1651000"/>
            <a:ext cx="10210800" cy="456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p>
        </p:txBody>
      </p:sp>
      <p:sp>
        <p:nvSpPr>
          <p:cNvPr id="2" name="Platshållare för datum 1">
            <a:extLst>
              <a:ext uri="{FF2B5EF4-FFF2-40B4-BE49-F238E27FC236}">
                <a16:creationId xmlns:a16="http://schemas.microsoft.com/office/drawing/2014/main" id="{8C782AAF-F61D-4ACF-AEEE-FDB4ADEE7691}"/>
              </a:ext>
            </a:extLst>
          </p:cNvPr>
          <p:cNvSpPr>
            <a:spLocks noGrp="1"/>
          </p:cNvSpPr>
          <p:nvPr>
            <p:ph type="dt" sz="half" idx="2"/>
          </p:nvPr>
        </p:nvSpPr>
        <p:spPr>
          <a:xfrm>
            <a:off x="952499" y="6219311"/>
            <a:ext cx="2628900" cy="31503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44259AB9-3A8A-4DBA-A8D0-746D6C262974}" type="datetimeFigureOut">
              <a:rPr lang="sv-SE" smtClean="0"/>
              <a:pPr/>
              <a:t>2019-08-30</a:t>
            </a:fld>
            <a:endParaRPr lang="sv-SE" dirty="0"/>
          </a:p>
        </p:txBody>
      </p:sp>
      <p:sp>
        <p:nvSpPr>
          <p:cNvPr id="3" name="Platshållare för sidfot 2">
            <a:extLst>
              <a:ext uri="{FF2B5EF4-FFF2-40B4-BE49-F238E27FC236}">
                <a16:creationId xmlns:a16="http://schemas.microsoft.com/office/drawing/2014/main" id="{A5C326BD-7D8E-4048-BDC3-67E24E665C55}"/>
              </a:ext>
            </a:extLst>
          </p:cNvPr>
          <p:cNvSpPr>
            <a:spLocks noGrp="1"/>
          </p:cNvSpPr>
          <p:nvPr>
            <p:ph type="ftr" sz="quarter" idx="3"/>
          </p:nvPr>
        </p:nvSpPr>
        <p:spPr>
          <a:xfrm>
            <a:off x="4038600" y="6219311"/>
            <a:ext cx="4114800" cy="31503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a:p>
        </p:txBody>
      </p:sp>
      <p:sp>
        <p:nvSpPr>
          <p:cNvPr id="4" name="Platshållare för bildnummer 3">
            <a:extLst>
              <a:ext uri="{FF2B5EF4-FFF2-40B4-BE49-F238E27FC236}">
                <a16:creationId xmlns:a16="http://schemas.microsoft.com/office/drawing/2014/main" id="{B67E55B5-DDAD-43B4-A2DE-574218D5103C}"/>
              </a:ext>
            </a:extLst>
          </p:cNvPr>
          <p:cNvSpPr>
            <a:spLocks noGrp="1"/>
          </p:cNvSpPr>
          <p:nvPr>
            <p:ph type="sldNum" sz="quarter" idx="4"/>
          </p:nvPr>
        </p:nvSpPr>
        <p:spPr>
          <a:xfrm>
            <a:off x="8610600" y="6219311"/>
            <a:ext cx="2542117" cy="31503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5F55F4C1-B0BB-4676-B97B-3664123F272F}" type="slidenum">
              <a:rPr lang="sv-SE" smtClean="0"/>
              <a:pPr/>
              <a:t>‹#›</a:t>
            </a:fld>
            <a:endParaRPr lang="sv-SE" dirty="0"/>
          </a:p>
        </p:txBody>
      </p:sp>
    </p:spTree>
    <p:extLst>
      <p:ext uri="{BB962C8B-B14F-4D97-AF65-F5344CB8AC3E}">
        <p14:creationId xmlns:p14="http://schemas.microsoft.com/office/powerpoint/2010/main" val="238656492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0" fontAlgn="base" hangingPunct="0">
        <a:lnSpc>
          <a:spcPts val="2700"/>
        </a:lnSpc>
        <a:spcBef>
          <a:spcPct val="0"/>
        </a:spcBef>
        <a:spcAft>
          <a:spcPct val="0"/>
        </a:spcAft>
        <a:defRPr sz="2700" kern="1200">
          <a:solidFill>
            <a:schemeClr val="tx1"/>
          </a:solidFill>
          <a:latin typeface="+mj-lt"/>
          <a:ea typeface="+mj-ea"/>
          <a:cs typeface="+mj-cs"/>
        </a:defRPr>
      </a:lvl1pPr>
      <a:lvl2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mymoodle.lnu.se/pluginfile.php/1069533/mod_resource/content/4/Rules%20for%20grading%20and%20reporting%20.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arkiv@lnu.s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ekonomihogskolan@lnu.se" TargetMode="External"/><Relationship Id="rId3" Type="http://schemas.openxmlformats.org/officeDocument/2006/relationships/image" Target="../media/image14.jpeg"/><Relationship Id="rId7" Type="http://schemas.openxmlformats.org/officeDocument/2006/relationships/hyperlink" Target="mailto:admisson@lnu.s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mymoodle.lnu.se/course/view.php?id=14147" TargetMode="External"/><Relationship Id="rId5" Type="http://schemas.openxmlformats.org/officeDocument/2006/relationships/hyperlink" Target="https://www.universityadmissions.se/intl/start" TargetMode="External"/><Relationship Id="rId4" Type="http://schemas.openxmlformats.org/officeDocument/2006/relationships/hyperlink" Target="https://lnu.se/student/internationella-mojligheter/Utlandsstudi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nu.se/en/meet-linnaeus-university/Organisation/school-of-business-and-economics/meet-the-school-of-business-and-economics/https:/lnu.se/mot-linneuniversitetet/Organisation/ekonomihogskolan/mot-ekonomihogskolan/"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mymoodle.lnu.se/course/view.php?id=1414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s://lnu.se/en/student/job-and-career/karriarvagledn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s://lnu.se/en/student/service-and-support/studying-with-a-disabilit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tuitionfees@lnu.se"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refero.lnu.se/english/"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lnu.se/en/library/Writing-and-referencing/academic-support-centre/" TargetMode="External"/><Relationship Id="rId5" Type="http://schemas.openxmlformats.org/officeDocument/2006/relationships/hyperlink" Target="http://writingguide.se/resources/lnu-resources/" TargetMode="External"/><Relationship Id="rId4" Type="http://schemas.openxmlformats.org/officeDocument/2006/relationships/hyperlink" Target="https://lnu.se/en/libra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lnu.se/en/education/during-your-studies/student-welfare/" TargetMode="External"/><Relationship Id="rId4" Type="http://schemas.openxmlformats.org/officeDocument/2006/relationships/hyperlink" Target="https://lnu.se/student/internationella-mojligheter/Utlandsstudi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lnu.se/student/internationella-mojligheter/Utlandsstudi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lay.lnu.se/media/0_4tfn6hj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lnu.se/en/student/job-and-career/alumni-networ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nu.se/en/student/new-stude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loud.timeedit.net/lnu/web/schema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ymoodle.lnu.se/course/view.php?id=1414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nu.se/en/student/during-your-studies/course-and-programme-syllab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559496" y="980728"/>
            <a:ext cx="902734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altLang="sv-SE" sz="6600" dirty="0" err="1" smtClean="0">
                <a:ea typeface="ＭＳ Ｐゴシック" charset="-128"/>
              </a:rPr>
              <a:t>Welcome</a:t>
            </a:r>
            <a:r>
              <a:rPr lang="sv-SE" altLang="sv-SE" sz="6600" dirty="0" smtClean="0">
                <a:ea typeface="ＭＳ Ｐゴシック" charset="-128"/>
              </a:rPr>
              <a:t> to the </a:t>
            </a:r>
            <a:r>
              <a:rPr lang="sv-SE" altLang="sv-SE" sz="6600" dirty="0" err="1" smtClean="0">
                <a:ea typeface="ＭＳ Ｐゴシック" charset="-128"/>
              </a:rPr>
              <a:t>School</a:t>
            </a:r>
            <a:r>
              <a:rPr lang="sv-SE" altLang="sv-SE" sz="6600" dirty="0" smtClean="0">
                <a:ea typeface="ＭＳ Ｐゴシック" charset="-128"/>
              </a:rPr>
              <a:t> </a:t>
            </a:r>
            <a:r>
              <a:rPr lang="sv-SE" altLang="sv-SE" sz="6600" dirty="0" err="1" smtClean="0">
                <a:ea typeface="ＭＳ Ｐゴシック" charset="-128"/>
              </a:rPr>
              <a:t>of</a:t>
            </a:r>
            <a:r>
              <a:rPr lang="sv-SE" altLang="sv-SE" sz="6600" dirty="0" smtClean="0">
                <a:ea typeface="ＭＳ Ｐゴシック" charset="-128"/>
              </a:rPr>
              <a:t> Business and </a:t>
            </a:r>
            <a:r>
              <a:rPr lang="sv-SE" altLang="sv-SE" sz="6600" dirty="0" err="1" smtClean="0">
                <a:ea typeface="ＭＳ Ｐゴシック" charset="-128"/>
              </a:rPr>
              <a:t>Economics</a:t>
            </a:r>
            <a:r>
              <a:rPr lang="sv-SE" altLang="sv-SE" sz="6600" dirty="0" smtClean="0">
                <a:ea typeface="ＭＳ Ｐゴシック" charset="-128"/>
              </a:rPr>
              <a:t/>
            </a:r>
            <a:br>
              <a:rPr lang="sv-SE" altLang="sv-SE" sz="6600" dirty="0" smtClean="0">
                <a:ea typeface="ＭＳ Ｐゴシック" charset="-128"/>
              </a:rPr>
            </a:br>
            <a:r>
              <a:rPr lang="sv-SE" altLang="sv-SE" sz="6600" dirty="0" smtClean="0">
                <a:ea typeface="ＭＳ Ｐゴシック" charset="-128"/>
              </a:rPr>
              <a:t>at </a:t>
            </a:r>
            <a:r>
              <a:rPr lang="sv-SE" altLang="sv-SE" sz="6600" dirty="0" err="1" smtClean="0">
                <a:ea typeface="ＭＳ Ｐゴシック" charset="-128"/>
              </a:rPr>
              <a:t>Linnaeus</a:t>
            </a:r>
            <a:r>
              <a:rPr lang="sv-SE" altLang="sv-SE" sz="6600" dirty="0" smtClean="0">
                <a:ea typeface="ＭＳ Ｐゴシック" charset="-128"/>
              </a:rPr>
              <a:t> University </a:t>
            </a:r>
            <a:endParaRPr lang="sv-SE" altLang="sv-SE" sz="6600" dirty="0">
              <a:ea typeface="ＭＳ Ｐゴシック" panose="020B0600070205080204" pitchFamily="34" charset="-128"/>
            </a:endParaRPr>
          </a:p>
        </p:txBody>
      </p:sp>
      <p:sp>
        <p:nvSpPr>
          <p:cNvPr id="7" name="textruta 1"/>
          <p:cNvSpPr txBox="1">
            <a:spLocks noChangeArrowheads="1"/>
          </p:cNvSpPr>
          <p:nvPr/>
        </p:nvSpPr>
        <p:spPr bwMode="auto">
          <a:xfrm>
            <a:off x="2270126" y="5003800"/>
            <a:ext cx="548205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r>
              <a:rPr lang="sv-SE" altLang="sv-SE" b="1" dirty="0" smtClean="0"/>
              <a:t>Andreas Jansson (andreas.jansson@lnu.se)</a:t>
            </a:r>
          </a:p>
          <a:p>
            <a:r>
              <a:rPr lang="sv-SE" altLang="sv-SE" dirty="0" smtClean="0">
                <a:ea typeface="ＭＳ Ｐゴシック" charset="-128"/>
              </a:rPr>
              <a:t>Corporate </a:t>
            </a:r>
            <a:r>
              <a:rPr lang="sv-SE" altLang="sv-SE" dirty="0" err="1" smtClean="0">
                <a:ea typeface="ＭＳ Ｐゴシック" charset="-128"/>
              </a:rPr>
              <a:t>Governance</a:t>
            </a:r>
            <a:r>
              <a:rPr lang="sv-SE" altLang="sv-SE" dirty="0" smtClean="0">
                <a:ea typeface="ＭＳ Ｐゴシック" charset="-128"/>
              </a:rPr>
              <a:t> – </a:t>
            </a:r>
            <a:r>
              <a:rPr lang="sv-SE" altLang="sv-SE" dirty="0" err="1" smtClean="0">
                <a:ea typeface="ＭＳ Ｐゴシック" charset="-128"/>
              </a:rPr>
              <a:t>Accounting</a:t>
            </a:r>
            <a:r>
              <a:rPr lang="sv-SE" altLang="sv-SE" dirty="0" smtClean="0">
                <a:ea typeface="ＭＳ Ｐゴシック" charset="-128"/>
              </a:rPr>
              <a:t> and </a:t>
            </a:r>
            <a:r>
              <a:rPr lang="sv-SE" altLang="sv-SE" dirty="0" err="1" smtClean="0">
                <a:ea typeface="ＭＳ Ｐゴシック" charset="-128"/>
              </a:rPr>
              <a:t>Finance</a:t>
            </a:r>
            <a:endParaRPr lang="en-US" altLang="sv-SE" dirty="0">
              <a:ea typeface="ＭＳ Ｐゴシック" charset="-128"/>
            </a:endParaRPr>
          </a:p>
        </p:txBody>
      </p:sp>
    </p:spTree>
    <p:extLst>
      <p:ext uri="{BB962C8B-B14F-4D97-AF65-F5344CB8AC3E}">
        <p14:creationId xmlns:p14="http://schemas.microsoft.com/office/powerpoint/2010/main" val="311816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denter sk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4735" cy="59507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p:nvPr/>
        </p:nvSpPr>
        <p:spPr bwMode="auto">
          <a:xfrm>
            <a:off x="5447928" y="404664"/>
            <a:ext cx="6308328" cy="396044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2" name="Rubrik 1"/>
          <p:cNvSpPr>
            <a:spLocks noGrp="1"/>
          </p:cNvSpPr>
          <p:nvPr>
            <p:ph type="title"/>
          </p:nvPr>
        </p:nvSpPr>
        <p:spPr>
          <a:xfrm>
            <a:off x="5663952" y="620688"/>
            <a:ext cx="5444232" cy="504056"/>
          </a:xfrm>
        </p:spPr>
        <p:txBody>
          <a:bodyPr/>
          <a:lstStyle/>
          <a:p>
            <a:r>
              <a:rPr lang="sv-SE" dirty="0" err="1" smtClean="0"/>
              <a:t>Failed</a:t>
            </a:r>
            <a:r>
              <a:rPr lang="sv-SE" dirty="0" smtClean="0"/>
              <a:t> examinations…</a:t>
            </a:r>
            <a:endParaRPr lang="sv-SE" dirty="0"/>
          </a:p>
        </p:txBody>
      </p:sp>
      <p:sp>
        <p:nvSpPr>
          <p:cNvPr id="6" name="Platshållare för innehåll 3"/>
          <p:cNvSpPr>
            <a:spLocks noGrp="1"/>
          </p:cNvSpPr>
          <p:nvPr>
            <p:ph idx="1"/>
          </p:nvPr>
        </p:nvSpPr>
        <p:spPr>
          <a:xfrm>
            <a:off x="5611784" y="1196752"/>
            <a:ext cx="5812808" cy="1615108"/>
          </a:xfrm>
        </p:spPr>
        <p:txBody>
          <a:bodyPr/>
          <a:lstStyle/>
          <a:p>
            <a:pPr marL="0" indent="0"/>
            <a:r>
              <a:rPr lang="en-US" dirty="0" smtClean="0"/>
              <a:t>… can </a:t>
            </a:r>
            <a:r>
              <a:rPr lang="en-US" dirty="0"/>
              <a:t>lead to you not fulfilling the prerequisites for the next course and cannot study further.</a:t>
            </a:r>
          </a:p>
          <a:p>
            <a:pPr marL="0" indent="0"/>
            <a:endParaRPr lang="en-US" dirty="0"/>
          </a:p>
          <a:p>
            <a:pPr marL="0" indent="0"/>
            <a:r>
              <a:rPr lang="en-US" dirty="0"/>
              <a:t>… </a:t>
            </a:r>
            <a:r>
              <a:rPr lang="en-US" dirty="0" smtClean="0"/>
              <a:t>may </a:t>
            </a:r>
            <a:r>
              <a:rPr lang="en-US" dirty="0"/>
              <a:t>involve problems </a:t>
            </a:r>
            <a:r>
              <a:rPr lang="en-US" dirty="0" smtClean="0"/>
              <a:t>with </a:t>
            </a:r>
            <a:r>
              <a:rPr lang="en-US" dirty="0"/>
              <a:t>Visa, the Swedish Migration </a:t>
            </a:r>
            <a:r>
              <a:rPr lang="en-US" dirty="0" smtClean="0"/>
              <a:t>Agency or </a:t>
            </a:r>
            <a:r>
              <a:rPr lang="en-US" dirty="0"/>
              <a:t>CSN as they are required for study performance</a:t>
            </a:r>
            <a:r>
              <a:rPr lang="en-US" dirty="0" smtClean="0"/>
              <a:t>.</a:t>
            </a:r>
            <a:endParaRPr lang="sv-SE" sz="2200" dirty="0"/>
          </a:p>
        </p:txBody>
      </p:sp>
      <p:sp>
        <p:nvSpPr>
          <p:cNvPr id="7" name="Platshållare för innehåll 3"/>
          <p:cNvSpPr txBox="1">
            <a:spLocks/>
          </p:cNvSpPr>
          <p:nvPr/>
        </p:nvSpPr>
        <p:spPr bwMode="auto">
          <a:xfrm>
            <a:off x="5735960" y="3364721"/>
            <a:ext cx="5812808" cy="70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Do </a:t>
            </a:r>
            <a:r>
              <a:rPr lang="en-US" dirty="0"/>
              <a:t>not delay too long with re-examination as the </a:t>
            </a:r>
            <a:r>
              <a:rPr lang="en-US" dirty="0" smtClean="0"/>
              <a:t>course structure </a:t>
            </a:r>
            <a:r>
              <a:rPr lang="en-US" dirty="0"/>
              <a:t>may change to the next academic year.</a:t>
            </a:r>
            <a:endParaRPr lang="sv-SE" dirty="0"/>
          </a:p>
        </p:txBody>
      </p:sp>
    </p:spTree>
    <p:extLst>
      <p:ext uri="{BB962C8B-B14F-4D97-AF65-F5344CB8AC3E}">
        <p14:creationId xmlns:p14="http://schemas.microsoft.com/office/powerpoint/2010/main" val="25308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479376" y="692696"/>
            <a:ext cx="11377264" cy="504056"/>
          </a:xfrm>
        </p:spPr>
        <p:txBody>
          <a:bodyPr/>
          <a:lstStyle/>
          <a:p>
            <a:pPr eaLnBrk="0" hangingPunct="0"/>
            <a:r>
              <a:rPr lang="en-US" sz="2600" dirty="0" smtClean="0">
                <a:hlinkClick r:id="rId3"/>
              </a:rPr>
              <a:t>General </a:t>
            </a:r>
            <a:r>
              <a:rPr lang="en-US" sz="2600" dirty="0">
                <a:hlinkClick r:id="rId3"/>
              </a:rPr>
              <a:t>grading criteria for the A-F scale at the School of Business and </a:t>
            </a:r>
            <a:r>
              <a:rPr lang="en-US" sz="2600" dirty="0" smtClean="0">
                <a:hlinkClick r:id="rId3"/>
              </a:rPr>
              <a:t>Economics</a:t>
            </a:r>
            <a:endParaRPr lang="sv-SE" sz="2600" dirty="0"/>
          </a:p>
        </p:txBody>
      </p:sp>
      <p:sp>
        <p:nvSpPr>
          <p:cNvPr id="13" name="Platshållare för innehåll 2"/>
          <p:cNvSpPr txBox="1">
            <a:spLocks/>
          </p:cNvSpPr>
          <p:nvPr/>
        </p:nvSpPr>
        <p:spPr bwMode="auto">
          <a:xfrm>
            <a:off x="1697235" y="1196752"/>
            <a:ext cx="8640960"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buNone/>
            </a:pPr>
            <a:r>
              <a:rPr lang="sv-SE" sz="1600" kern="0" dirty="0"/>
              <a:t>The </a:t>
            </a:r>
            <a:r>
              <a:rPr lang="sv-SE" sz="1600" kern="0" dirty="0" err="1"/>
              <a:t>grading</a:t>
            </a:r>
            <a:r>
              <a:rPr lang="sv-SE" sz="1600" kern="0" dirty="0"/>
              <a:t> </a:t>
            </a:r>
            <a:r>
              <a:rPr lang="sv-SE" sz="1600" kern="0" dirty="0" err="1"/>
              <a:t>scale</a:t>
            </a:r>
            <a:r>
              <a:rPr lang="sv-SE" sz="1600" kern="0" dirty="0"/>
              <a:t> is A-F (NOT ECTS). </a:t>
            </a:r>
            <a:r>
              <a:rPr lang="sv-SE" sz="1600" kern="0" dirty="0" err="1"/>
              <a:t>Your</a:t>
            </a:r>
            <a:r>
              <a:rPr lang="sv-SE" sz="1600" kern="0" dirty="0"/>
              <a:t> </a:t>
            </a:r>
            <a:r>
              <a:rPr lang="sv-SE" sz="1600" kern="0" dirty="0" err="1"/>
              <a:t>performance</a:t>
            </a:r>
            <a:r>
              <a:rPr lang="sv-SE" sz="1600" kern="0" dirty="0"/>
              <a:t> is </a:t>
            </a:r>
            <a:r>
              <a:rPr lang="sv-SE" sz="1600" kern="0" dirty="0" err="1"/>
              <a:t>measured</a:t>
            </a:r>
            <a:r>
              <a:rPr lang="sv-SE" sz="1600" kern="0" dirty="0"/>
              <a:t> in proportion to </a:t>
            </a:r>
            <a:r>
              <a:rPr lang="sv-SE" sz="1600" kern="0" dirty="0" err="1"/>
              <a:t>how</a:t>
            </a:r>
            <a:r>
              <a:rPr lang="sv-SE" sz="1600" kern="0" dirty="0"/>
              <a:t> </a:t>
            </a:r>
            <a:r>
              <a:rPr lang="sv-SE" sz="1600" kern="0" dirty="0" err="1"/>
              <a:t>well</a:t>
            </a:r>
            <a:r>
              <a:rPr lang="sv-SE" sz="1600" kern="0" dirty="0"/>
              <a:t> </a:t>
            </a:r>
            <a:r>
              <a:rPr lang="sv-SE" sz="1600" kern="0" dirty="0" err="1"/>
              <a:t>you</a:t>
            </a:r>
            <a:r>
              <a:rPr lang="sv-SE" sz="1600" kern="0" dirty="0"/>
              <a:t> </a:t>
            </a:r>
            <a:r>
              <a:rPr lang="sv-SE" sz="1600" kern="0" dirty="0" err="1"/>
              <a:t>have</a:t>
            </a:r>
            <a:r>
              <a:rPr lang="sv-SE" sz="1600" kern="0" dirty="0"/>
              <a:t> </a:t>
            </a:r>
            <a:r>
              <a:rPr lang="sv-SE" sz="1600" kern="0" dirty="0" err="1"/>
              <a:t>met</a:t>
            </a:r>
            <a:r>
              <a:rPr lang="sv-SE" sz="1600" kern="0" dirty="0"/>
              <a:t> the </a:t>
            </a:r>
            <a:r>
              <a:rPr lang="sv-SE" sz="1600" kern="0" dirty="0" err="1"/>
              <a:t>course</a:t>
            </a:r>
            <a:r>
              <a:rPr lang="sv-SE" sz="1600" kern="0" dirty="0"/>
              <a:t> </a:t>
            </a:r>
            <a:r>
              <a:rPr lang="sv-SE" sz="1600" kern="0" dirty="0" err="1"/>
              <a:t>objectives</a:t>
            </a:r>
            <a:r>
              <a:rPr lang="sv-SE" sz="1600" kern="0" dirty="0"/>
              <a:t>. All parts </a:t>
            </a:r>
            <a:r>
              <a:rPr lang="sv-SE" sz="1600" kern="0" dirty="0" err="1"/>
              <a:t>of</a:t>
            </a:r>
            <a:r>
              <a:rPr lang="sv-SE" sz="1600" kern="0" dirty="0"/>
              <a:t> the examination </a:t>
            </a:r>
            <a:r>
              <a:rPr lang="sv-SE" sz="1600" kern="0" dirty="0" err="1"/>
              <a:t>are</a:t>
            </a:r>
            <a:r>
              <a:rPr lang="sv-SE" sz="1600" kern="0" dirty="0"/>
              <a:t> </a:t>
            </a:r>
            <a:r>
              <a:rPr lang="sv-SE" sz="1600" kern="0" dirty="0" err="1"/>
              <a:t>relatable</a:t>
            </a:r>
            <a:r>
              <a:rPr lang="sv-SE" sz="1600" kern="0" dirty="0"/>
              <a:t> to </a:t>
            </a:r>
            <a:r>
              <a:rPr lang="sv-SE" sz="1600" kern="0" dirty="0" err="1"/>
              <a:t>specific</a:t>
            </a:r>
            <a:r>
              <a:rPr lang="sv-SE" sz="1600" kern="0" dirty="0"/>
              <a:t> </a:t>
            </a:r>
            <a:r>
              <a:rPr lang="sv-SE" sz="1600" kern="0" dirty="0" err="1"/>
              <a:t>learning</a:t>
            </a:r>
            <a:r>
              <a:rPr lang="sv-SE" sz="1600" kern="0" dirty="0"/>
              <a:t> </a:t>
            </a:r>
            <a:r>
              <a:rPr lang="sv-SE" sz="1600" kern="0" dirty="0" err="1"/>
              <a:t>objectives</a:t>
            </a:r>
            <a:r>
              <a:rPr lang="sv-SE" sz="1600" kern="0" dirty="0"/>
              <a:t> for the </a:t>
            </a:r>
            <a:r>
              <a:rPr lang="sv-SE" sz="1600" kern="0" dirty="0" err="1"/>
              <a:t>course</a:t>
            </a:r>
            <a:r>
              <a:rPr lang="sv-SE" sz="1600" kern="0" dirty="0"/>
              <a:t>. </a:t>
            </a:r>
            <a:r>
              <a:rPr lang="sv-SE" sz="1600" kern="0" dirty="0" err="1"/>
              <a:t>Some</a:t>
            </a:r>
            <a:r>
              <a:rPr lang="sv-SE" sz="1600" kern="0" dirty="0"/>
              <a:t> tasks </a:t>
            </a:r>
            <a:r>
              <a:rPr lang="sv-SE" sz="1600" kern="0" dirty="0" err="1"/>
              <a:t>have</a:t>
            </a:r>
            <a:r>
              <a:rPr lang="sv-SE" sz="1600" kern="0" dirty="0"/>
              <a:t> G/U (P/F).</a:t>
            </a:r>
          </a:p>
        </p:txBody>
      </p:sp>
      <p:graphicFrame>
        <p:nvGraphicFramePr>
          <p:cNvPr id="5" name="Tabell 13"/>
          <p:cNvGraphicFramePr>
            <a:graphicFrameLocks noGrp="1"/>
          </p:cNvGraphicFramePr>
          <p:nvPr>
            <p:extLst>
              <p:ext uri="{D42A27DB-BD31-4B8C-83A1-F6EECF244321}">
                <p14:modId xmlns:p14="http://schemas.microsoft.com/office/powerpoint/2010/main" val="3329982960"/>
              </p:ext>
            </p:extLst>
          </p:nvPr>
        </p:nvGraphicFramePr>
        <p:xfrm>
          <a:off x="1877254" y="2204864"/>
          <a:ext cx="8280921" cy="3704209"/>
        </p:xfrm>
        <a:graphic>
          <a:graphicData uri="http://schemas.openxmlformats.org/drawingml/2006/table">
            <a:tbl>
              <a:tblPr firstRow="1" firstCol="1" bandRow="1">
                <a:tableStyleId>{3B4B98B0-60AC-42C2-AFA5-B58CD77FA1E5}</a:tableStyleId>
              </a:tblPr>
              <a:tblGrid>
                <a:gridCol w="536727">
                  <a:extLst>
                    <a:ext uri="{9D8B030D-6E8A-4147-A177-3AD203B41FA5}">
                      <a16:colId xmlns:a16="http://schemas.microsoft.com/office/drawing/2014/main" val="20000"/>
                    </a:ext>
                  </a:extLst>
                </a:gridCol>
                <a:gridCol w="1163820">
                  <a:extLst>
                    <a:ext uri="{9D8B030D-6E8A-4147-A177-3AD203B41FA5}">
                      <a16:colId xmlns:a16="http://schemas.microsoft.com/office/drawing/2014/main" val="20001"/>
                    </a:ext>
                  </a:extLst>
                </a:gridCol>
                <a:gridCol w="6580374">
                  <a:extLst>
                    <a:ext uri="{9D8B030D-6E8A-4147-A177-3AD203B41FA5}">
                      <a16:colId xmlns:a16="http://schemas.microsoft.com/office/drawing/2014/main" val="20002"/>
                    </a:ext>
                  </a:extLst>
                </a:gridCol>
              </a:tblGrid>
              <a:tr h="505120">
                <a:tc>
                  <a:txBody>
                    <a:bodyPr/>
                    <a:lstStyle/>
                    <a:p>
                      <a:pPr>
                        <a:lnSpc>
                          <a:spcPts val="1300"/>
                        </a:lnSpc>
                        <a:spcAft>
                          <a:spcPts val="0"/>
                        </a:spcAft>
                      </a:pPr>
                      <a:r>
                        <a:rPr lang="sv-SE" sz="1100" dirty="0">
                          <a:effectLst/>
                        </a:rPr>
                        <a:t>Grade</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Assessment</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err="1">
                          <a:effectLst/>
                        </a:rPr>
                        <a:t>Your</a:t>
                      </a:r>
                      <a:r>
                        <a:rPr lang="sv-SE" sz="1100" dirty="0">
                          <a:effectLst/>
                        </a:rPr>
                        <a:t> </a:t>
                      </a:r>
                      <a:r>
                        <a:rPr lang="sv-SE" sz="1100" dirty="0" err="1">
                          <a:effectLst/>
                        </a:rPr>
                        <a:t>results</a:t>
                      </a:r>
                      <a:r>
                        <a:rPr lang="sv-SE" sz="1100" dirty="0">
                          <a:effectLst/>
                        </a:rPr>
                        <a:t> </a:t>
                      </a:r>
                      <a:r>
                        <a:rPr lang="sv-SE" sz="1100" dirty="0" err="1">
                          <a:effectLst/>
                        </a:rPr>
                        <a:t>are</a:t>
                      </a:r>
                      <a:r>
                        <a:rPr lang="sv-SE" sz="1100" dirty="0">
                          <a:effectLst/>
                        </a:rPr>
                        <a:t> </a:t>
                      </a:r>
                      <a:r>
                        <a:rPr lang="sv-SE" sz="1100" dirty="0" err="1">
                          <a:effectLst/>
                        </a:rPr>
                        <a:t>equivalent</a:t>
                      </a:r>
                      <a:r>
                        <a:rPr lang="sv-SE" sz="1100" dirty="0">
                          <a:effectLst/>
                        </a:rPr>
                        <a:t> to </a:t>
                      </a:r>
                      <a:r>
                        <a:rPr lang="sv-SE" sz="1100" dirty="0" err="1">
                          <a:effectLst/>
                        </a:rPr>
                        <a:t>one</a:t>
                      </a:r>
                      <a:r>
                        <a:rPr lang="sv-SE" sz="1100" dirty="0">
                          <a:effectLst/>
                        </a:rPr>
                        <a:t> </a:t>
                      </a:r>
                      <a:r>
                        <a:rPr lang="sv-SE" sz="1100" dirty="0" err="1">
                          <a:effectLst/>
                        </a:rPr>
                        <a:t>of</a:t>
                      </a:r>
                      <a:r>
                        <a:rPr lang="sv-SE" sz="1100" dirty="0">
                          <a:effectLst/>
                        </a:rPr>
                        <a:t> the </a:t>
                      </a:r>
                      <a:r>
                        <a:rPr lang="sv-SE" sz="1100" dirty="0" err="1">
                          <a:effectLst/>
                        </a:rPr>
                        <a:t>following</a:t>
                      </a:r>
                      <a:r>
                        <a:rPr lang="sv-SE" sz="1100" dirty="0">
                          <a:effectLst/>
                        </a:rPr>
                        <a:t> </a:t>
                      </a:r>
                      <a:r>
                        <a:rPr lang="sv-SE" sz="1100" dirty="0" err="1">
                          <a:effectLst/>
                        </a:rPr>
                        <a:t>criteria</a:t>
                      </a:r>
                      <a:r>
                        <a:rPr lang="sv-SE" sz="1100" dirty="0">
                          <a:effectLst/>
                        </a:rPr>
                        <a:t> for </a:t>
                      </a:r>
                      <a:r>
                        <a:rPr lang="sv-SE" sz="1100" dirty="0" err="1">
                          <a:effectLst/>
                        </a:rPr>
                        <a:t>each</a:t>
                      </a:r>
                      <a:r>
                        <a:rPr lang="sv-SE" sz="1100" dirty="0">
                          <a:effectLst/>
                        </a:rPr>
                        <a:t> </a:t>
                      </a:r>
                      <a:r>
                        <a:rPr lang="sv-SE" sz="1100" dirty="0" err="1">
                          <a:effectLst/>
                        </a:rPr>
                        <a:t>objective</a:t>
                      </a:r>
                      <a:r>
                        <a:rPr lang="sv-SE" sz="1100" dirty="0">
                          <a:effectLst/>
                        </a:rPr>
                        <a:t> for the </a:t>
                      </a:r>
                      <a:r>
                        <a:rPr lang="sv-SE" sz="1100" dirty="0" err="1" smtClean="0">
                          <a:effectLst/>
                        </a:rPr>
                        <a:t>course</a:t>
                      </a:r>
                      <a:endParaRPr lang="en-GB" sz="1100" dirty="0">
                        <a:effectLst/>
                      </a:endParaRPr>
                    </a:p>
                    <a:p>
                      <a:pPr>
                        <a:lnSpc>
                          <a:spcPts val="1300"/>
                        </a:lnSpc>
                        <a:spcAft>
                          <a:spcPts val="0"/>
                        </a:spcAft>
                      </a:pPr>
                      <a:r>
                        <a:rPr lang="sv-SE" sz="1100" dirty="0">
                          <a:effectLst/>
                        </a:rPr>
                        <a:t> </a:t>
                      </a:r>
                      <a:endParaRPr lang="en-GB"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36746">
                <a:tc>
                  <a:txBody>
                    <a:bodyPr/>
                    <a:lstStyle/>
                    <a:p>
                      <a:pPr>
                        <a:lnSpc>
                          <a:spcPct val="150000"/>
                        </a:lnSpc>
                        <a:spcAft>
                          <a:spcPts val="0"/>
                        </a:spcAft>
                      </a:pPr>
                      <a:r>
                        <a:rPr lang="sv-SE" sz="1400" dirty="0">
                          <a:effectLst/>
                        </a:rPr>
                        <a:t>A</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Excellent</a:t>
                      </a:r>
                      <a:endParaRPr lang="en-GB" sz="1400" dirty="0">
                        <a:effectLst/>
                        <a:latin typeface="Times New Roman"/>
                        <a:ea typeface="Times New Roman"/>
                      </a:endParaRPr>
                    </a:p>
                  </a:txBody>
                  <a:tcPr marL="68580" marR="68580" marT="0" marB="0"/>
                </a:tc>
                <a:tc>
                  <a:txBody>
                    <a:bodyPr/>
                    <a:lstStyle/>
                    <a:p>
                      <a:r>
                        <a:rPr lang="sv-SE" sz="1400" kern="1200" dirty="0" smtClean="0">
                          <a:effectLst/>
                        </a:rPr>
                        <a:t>Outstanding results with only a few minor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36746">
                <a:tc>
                  <a:txBody>
                    <a:bodyPr/>
                    <a:lstStyle/>
                    <a:p>
                      <a:pPr>
                        <a:lnSpc>
                          <a:spcPct val="150000"/>
                        </a:lnSpc>
                        <a:spcAft>
                          <a:spcPts val="0"/>
                        </a:spcAft>
                      </a:pPr>
                      <a:r>
                        <a:rPr lang="sv-SE" sz="1400" dirty="0">
                          <a:effectLst/>
                        </a:rPr>
                        <a:t>B</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Very good</a:t>
                      </a:r>
                      <a:endParaRPr lang="en-GB" sz="1400" dirty="0">
                        <a:effectLst/>
                        <a:latin typeface="Times New Roman"/>
                        <a:ea typeface="Times New Roman"/>
                      </a:endParaRPr>
                    </a:p>
                  </a:txBody>
                  <a:tcPr marL="68580" marR="68580" marT="0" marB="0"/>
                </a:tc>
                <a:tc>
                  <a:txBody>
                    <a:bodyPr/>
                    <a:lstStyle/>
                    <a:p>
                      <a:r>
                        <a:rPr lang="sv-SE" sz="1400" kern="1200" dirty="0" smtClean="0">
                          <a:effectLst/>
                        </a:rPr>
                        <a:t>Very good results with only a few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36746">
                <a:tc>
                  <a:txBody>
                    <a:bodyPr/>
                    <a:lstStyle/>
                    <a:p>
                      <a:pPr>
                        <a:lnSpc>
                          <a:spcPct val="150000"/>
                        </a:lnSpc>
                        <a:spcAft>
                          <a:spcPts val="0"/>
                        </a:spcAft>
                      </a:pPr>
                      <a:r>
                        <a:rPr lang="sv-SE" sz="1400" dirty="0">
                          <a:effectLst/>
                        </a:rPr>
                        <a:t>C</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Good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Generally good but with some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36746">
                <a:tc>
                  <a:txBody>
                    <a:bodyPr/>
                    <a:lstStyle/>
                    <a:p>
                      <a:pPr>
                        <a:lnSpc>
                          <a:spcPct val="150000"/>
                        </a:lnSpc>
                        <a:spcAft>
                          <a:spcPts val="0"/>
                        </a:spcAft>
                      </a:pPr>
                      <a:r>
                        <a:rPr lang="sv-SE" sz="1400" dirty="0">
                          <a:effectLst/>
                        </a:rPr>
                        <a:t>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Satisfactory</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Acceptable level but there are several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36746">
                <a:tc>
                  <a:txBody>
                    <a:bodyPr/>
                    <a:lstStyle/>
                    <a:p>
                      <a:pPr>
                        <a:lnSpc>
                          <a:spcPct val="150000"/>
                        </a:lnSpc>
                        <a:spcAft>
                          <a:spcPts val="0"/>
                        </a:spcAft>
                      </a:pPr>
                      <a:r>
                        <a:rPr lang="sv-SE" sz="1400" dirty="0">
                          <a:effectLst/>
                        </a:rPr>
                        <a:t>E</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results meet the minimum criteria</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178613">
                <a:tc>
                  <a:txBody>
                    <a:bodyPr/>
                    <a:lstStyle/>
                    <a:p>
                      <a:pPr>
                        <a:lnSpc>
                          <a:spcPct val="150000"/>
                        </a:lnSpc>
                        <a:spcAft>
                          <a:spcPts val="0"/>
                        </a:spcAft>
                      </a:pPr>
                      <a:r>
                        <a:rPr lang="sv-SE" sz="1400" dirty="0">
                          <a:effectLst/>
                        </a:rPr>
                        <a:t>Fx</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Insufficient</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Examiner/course coordinator may, in exceptional cases, decide that a student who is close to the threshold for E may perform assignments for extra credit to reach the grade of E. The examiner/course coordinator notifies the student in writing of the rules for submitting such extra credit assignments. The grade of F is assigned in anticipation of the extra credit , and the grade is changed to E if the extra credit is approved.</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36746">
                <a:tc>
                  <a:txBody>
                    <a:bodyPr/>
                    <a:lstStyle/>
                    <a:p>
                      <a:pPr>
                        <a:lnSpc>
                          <a:spcPct val="150000"/>
                        </a:lnSpc>
                        <a:spcAft>
                          <a:spcPts val="0"/>
                        </a:spcAft>
                      </a:pPr>
                      <a:r>
                        <a:rPr lang="sv-SE" sz="1400" dirty="0">
                          <a:effectLst/>
                        </a:rPr>
                        <a:t>F</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Insufficient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Significantly more work is required </a:t>
                      </a:r>
                      <a:endParaRPr lang="sv-SE" sz="1400" dirty="0">
                        <a:effectLst/>
                        <a:latin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68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03512" y="655238"/>
            <a:ext cx="10193867" cy="755650"/>
          </a:xfrm>
        </p:spPr>
        <p:txBody>
          <a:bodyPr/>
          <a:lstStyle/>
          <a:p>
            <a:r>
              <a:rPr lang="en-US" dirty="0"/>
              <a:t>Weighing up of grades for the whole course</a:t>
            </a:r>
            <a:endParaRPr lang="en-GB" dirty="0"/>
          </a:p>
        </p:txBody>
      </p:sp>
      <p:graphicFrame>
        <p:nvGraphicFramePr>
          <p:cNvPr id="4" name="Platshållare för innehåll 3"/>
          <p:cNvGraphicFramePr>
            <a:graphicFrameLocks noGrp="1"/>
          </p:cNvGraphicFramePr>
          <p:nvPr>
            <p:ph idx="1"/>
            <p:extLst/>
          </p:nvPr>
        </p:nvGraphicFramePr>
        <p:xfrm>
          <a:off x="5663953" y="1340768"/>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Number scale for weighted average</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extLst/>
          </p:nvPr>
        </p:nvGraphicFramePr>
        <p:xfrm>
          <a:off x="8184233" y="1340768"/>
          <a:ext cx="2264955" cy="2197768"/>
        </p:xfrm>
        <a:graphic>
          <a:graphicData uri="http://schemas.openxmlformats.org/drawingml/2006/table">
            <a:tbl>
              <a:tblPr>
                <a:tableStyleId>{5C22544A-7EE6-4342-B048-85BDC9FD1C3A}</a:tableStyleId>
              </a:tblPr>
              <a:tblGrid>
                <a:gridCol w="828385">
                  <a:extLst>
                    <a:ext uri="{9D8B030D-6E8A-4147-A177-3AD203B41FA5}">
                      <a16:colId xmlns:a16="http://schemas.microsoft.com/office/drawing/2014/main" val="20000"/>
                    </a:ext>
                  </a:extLst>
                </a:gridCol>
                <a:gridCol w="1436570">
                  <a:extLst>
                    <a:ext uri="{9D8B030D-6E8A-4147-A177-3AD203B41FA5}">
                      <a16:colId xmlns:a16="http://schemas.microsoft.com/office/drawing/2014/main" val="20001"/>
                    </a:ext>
                  </a:extLst>
                </a:gridCol>
              </a:tblGrid>
              <a:tr h="650818">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Mathematical grade thresholds</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390">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8.51–9.00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390">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7.51–8.50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390">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6.76–7.50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390">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6.26–6.75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390">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6.0–6.25</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1847528" y="1281822"/>
            <a:ext cx="3816424"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400" dirty="0">
                <a:solidFill>
                  <a:srgbClr val="000000"/>
                </a:solidFill>
                <a:latin typeface="+mj-lt"/>
              </a:rPr>
              <a:t>All of the course’s assessment tasks must be passed before the </a:t>
            </a:r>
            <a:r>
              <a:rPr lang="sv-SE" altLang="sv-SE" sz="1400" dirty="0" err="1">
                <a:solidFill>
                  <a:srgbClr val="000000"/>
                </a:solidFill>
                <a:latin typeface="+mj-lt"/>
              </a:rPr>
              <a:t>cumulative</a:t>
            </a:r>
            <a:r>
              <a:rPr lang="sv-SE" altLang="sv-SE" sz="1400" dirty="0">
                <a:solidFill>
                  <a:srgbClr val="000000"/>
                </a:solidFill>
                <a:latin typeface="+mj-lt"/>
              </a:rPr>
              <a:t> </a:t>
            </a:r>
            <a:r>
              <a:rPr lang="sv-SE" altLang="sv-SE" sz="1400" dirty="0" err="1">
                <a:solidFill>
                  <a:srgbClr val="000000"/>
                </a:solidFill>
                <a:latin typeface="+mj-lt"/>
              </a:rPr>
              <a:t>grade</a:t>
            </a:r>
            <a:r>
              <a:rPr lang="sv-SE" altLang="sv-SE" sz="1400" dirty="0">
                <a:solidFill>
                  <a:srgbClr val="000000"/>
                </a:solidFill>
                <a:latin typeface="+mj-lt"/>
              </a:rPr>
              <a:t> </a:t>
            </a:r>
            <a:r>
              <a:rPr lang="sv-SE" altLang="sv-SE" sz="1400" dirty="0" err="1">
                <a:solidFill>
                  <a:srgbClr val="000000"/>
                </a:solidFill>
                <a:latin typeface="+mj-lt"/>
              </a:rPr>
              <a:t>can</a:t>
            </a:r>
            <a:r>
              <a:rPr lang="sv-SE" altLang="sv-SE" sz="1400" dirty="0">
                <a:solidFill>
                  <a:srgbClr val="000000"/>
                </a:solidFill>
                <a:latin typeface="+mj-lt"/>
              </a:rPr>
              <a:t> be calculated. </a:t>
            </a:r>
          </a:p>
          <a:p>
            <a:pPr eaLnBrk="1" hangingPunct="1"/>
            <a:endParaRPr lang="en-GB" altLang="sv-SE" sz="1200" dirty="0">
              <a:solidFill>
                <a:srgbClr val="000000"/>
              </a:solidFill>
              <a:latin typeface="+mj-lt"/>
              <a:ea typeface="Times New Roman" pitchFamily="18" charset="0"/>
            </a:endParaRPr>
          </a:p>
          <a:p>
            <a:pPr eaLnBrk="1" hangingPunct="1"/>
            <a:r>
              <a:rPr lang="sv-SE" altLang="sv-SE" sz="1400" dirty="0">
                <a:latin typeface="+mj-lt"/>
              </a:rPr>
              <a:t>The programme administrator performs the mathematical calculation using set principles.</a:t>
            </a:r>
          </a:p>
          <a:p>
            <a:pPr eaLnBrk="1" hangingPunct="1"/>
            <a:endParaRPr lang="en-GB" altLang="sv-SE" sz="600" dirty="0">
              <a:latin typeface="+mj-lt"/>
            </a:endParaRPr>
          </a:p>
          <a:p>
            <a:r>
              <a:rPr lang="sv-SE" altLang="sv-SE" sz="1400" dirty="0">
                <a:latin typeface="+mj-lt"/>
              </a:rPr>
              <a:t>The grade documentation is submitted to the examiner for a decision by signing the results list.</a:t>
            </a:r>
          </a:p>
          <a:p>
            <a:endParaRPr lang="en-GB" altLang="sv-SE" sz="600" dirty="0">
              <a:latin typeface="+mj-lt"/>
            </a:endParaRPr>
          </a:p>
          <a:p>
            <a:r>
              <a:rPr lang="sv-SE" altLang="sv-SE" sz="1400" dirty="0">
                <a:latin typeface="+mj-lt"/>
              </a:rPr>
              <a:t>Grades are weighted when the programme administrator translates all assessment tasks graded for a course into figures in </a:t>
            </a:r>
            <a:r>
              <a:rPr lang="sv-SE" altLang="sv-SE" sz="1400" dirty="0" err="1">
                <a:latin typeface="+mj-lt"/>
              </a:rPr>
              <a:t>accordance</a:t>
            </a:r>
            <a:r>
              <a:rPr lang="sv-SE" altLang="sv-SE" sz="1400" dirty="0">
                <a:latin typeface="+mj-lt"/>
              </a:rPr>
              <a:t> to the table on the right.</a:t>
            </a:r>
            <a:endParaRPr lang="en-GB" altLang="sv-SE" sz="1400" dirty="0">
              <a:latin typeface="+mj-lt"/>
            </a:endParaRPr>
          </a:p>
        </p:txBody>
      </p:sp>
      <p:graphicFrame>
        <p:nvGraphicFramePr>
          <p:cNvPr id="7" name="Tabell 6"/>
          <p:cNvGraphicFramePr>
            <a:graphicFrameLocks noGrp="1"/>
          </p:cNvGraphicFramePr>
          <p:nvPr>
            <p:extLst/>
          </p:nvPr>
        </p:nvGraphicFramePr>
        <p:xfrm>
          <a:off x="1775520" y="4293096"/>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a:effectLst/>
                        </a:rPr>
                        <a:t>Course X, 15 credits</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Grade</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Translation</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Weighted average</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a:effectLst/>
                        </a:rPr>
                        <a:t>Assessment task 1; exam 7.5 credits</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Assessment task 2; case 4.5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7*(4.5/15) = 2.1</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Assessment task 3; lab work 3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Total</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8688289" y="3846241"/>
            <a:ext cx="17608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400" dirty="0">
                <a:latin typeface="+mj-lt"/>
              </a:rPr>
              <a:t>Each</a:t>
            </a:r>
            <a:r>
              <a:rPr sz="1400" dirty="0">
                <a:latin typeface="+mj-lt"/>
              </a:rPr>
              <a:t> </a:t>
            </a:r>
            <a:r>
              <a:rPr lang="sv-SE" altLang="sv-SE" sz="1400" dirty="0">
                <a:latin typeface="+mj-lt"/>
              </a:rPr>
              <a:t>assessment task is given the percentage weight that corresponds to the amount of credits it covers. As a result, the sample course gets a C, given that the average was 7.4.</a:t>
            </a:r>
            <a:endParaRPr lang="en-GB" altLang="sv-SE" sz="1400" dirty="0">
              <a:latin typeface="+mj-lt"/>
              <a:cs typeface="Arial" pitchFamily="34" charset="0"/>
            </a:endParaRPr>
          </a:p>
        </p:txBody>
      </p:sp>
    </p:spTree>
    <p:extLst>
      <p:ext uri="{BB962C8B-B14F-4D97-AF65-F5344CB8AC3E}">
        <p14:creationId xmlns:p14="http://schemas.microsoft.com/office/powerpoint/2010/main" val="42044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139" t="5448" r="1332" b="20607"/>
          <a:stretch/>
        </p:blipFill>
        <p:spPr>
          <a:xfrm>
            <a:off x="0" y="-833660"/>
            <a:ext cx="12222536" cy="6840760"/>
          </a:xfrm>
          <a:prstGeom prst="rect">
            <a:avLst/>
          </a:prstGeom>
        </p:spPr>
      </p:pic>
      <p:sp>
        <p:nvSpPr>
          <p:cNvPr id="6" name="Rectangle 5"/>
          <p:cNvSpPr/>
          <p:nvPr/>
        </p:nvSpPr>
        <p:spPr bwMode="auto">
          <a:xfrm>
            <a:off x="6023992" y="234421"/>
            <a:ext cx="5832648" cy="3266587"/>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2" name="Rubrik 1"/>
          <p:cNvSpPr>
            <a:spLocks noGrp="1"/>
          </p:cNvSpPr>
          <p:nvPr>
            <p:ph type="title"/>
          </p:nvPr>
        </p:nvSpPr>
        <p:spPr>
          <a:xfrm>
            <a:off x="6406772" y="387215"/>
            <a:ext cx="3793684" cy="534318"/>
          </a:xfrm>
        </p:spPr>
        <p:txBody>
          <a:bodyPr/>
          <a:lstStyle/>
          <a:p>
            <a:r>
              <a:rPr lang="sv-SE" dirty="0" smtClean="0"/>
              <a:t>Course </a:t>
            </a:r>
            <a:r>
              <a:rPr lang="sv-SE" dirty="0" err="1" smtClean="0"/>
              <a:t>evaluations</a:t>
            </a:r>
            <a:endParaRPr lang="sv-SE" dirty="0"/>
          </a:p>
        </p:txBody>
      </p:sp>
      <p:sp>
        <p:nvSpPr>
          <p:cNvPr id="3" name="Platshållare för innehåll 2"/>
          <p:cNvSpPr>
            <a:spLocks noGrp="1"/>
          </p:cNvSpPr>
          <p:nvPr>
            <p:ph idx="1"/>
          </p:nvPr>
        </p:nvSpPr>
        <p:spPr>
          <a:xfrm>
            <a:off x="6406772" y="758682"/>
            <a:ext cx="5017820" cy="2526302"/>
          </a:xfrm>
        </p:spPr>
        <p:txBody>
          <a:bodyPr/>
          <a:lstStyle/>
          <a:p>
            <a:pPr marL="0" indent="0"/>
            <a:r>
              <a:rPr lang="sv-SE" dirty="0" err="1"/>
              <a:t>After</a:t>
            </a:r>
            <a:r>
              <a:rPr lang="sv-SE" dirty="0"/>
              <a:t> </a:t>
            </a:r>
            <a:r>
              <a:rPr lang="sv-SE" dirty="0" err="1"/>
              <a:t>each</a:t>
            </a:r>
            <a:r>
              <a:rPr lang="sv-SE" dirty="0"/>
              <a:t> </a:t>
            </a:r>
            <a:r>
              <a:rPr lang="sv-SE" dirty="0" err="1"/>
              <a:t>completed</a:t>
            </a:r>
            <a:r>
              <a:rPr lang="sv-SE" dirty="0"/>
              <a:t> </a:t>
            </a:r>
            <a:r>
              <a:rPr lang="sv-SE" dirty="0" err="1"/>
              <a:t>course</a:t>
            </a:r>
            <a:r>
              <a:rPr lang="sv-SE" dirty="0"/>
              <a:t> – </a:t>
            </a:r>
            <a:r>
              <a:rPr lang="sv-SE" dirty="0" err="1"/>
              <a:t>please</a:t>
            </a:r>
            <a:r>
              <a:rPr lang="sv-SE" dirty="0"/>
              <a:t> </a:t>
            </a:r>
            <a:r>
              <a:rPr lang="sv-SE" dirty="0" err="1"/>
              <a:t>fill</a:t>
            </a:r>
            <a:r>
              <a:rPr lang="sv-SE" dirty="0"/>
              <a:t> </a:t>
            </a:r>
            <a:r>
              <a:rPr lang="sv-SE" dirty="0" err="1"/>
              <a:t>out</a:t>
            </a:r>
            <a:r>
              <a:rPr lang="sv-SE" dirty="0"/>
              <a:t> the </a:t>
            </a:r>
            <a:r>
              <a:rPr lang="sv-SE" dirty="0" err="1"/>
              <a:t>course</a:t>
            </a:r>
            <a:r>
              <a:rPr lang="sv-SE" dirty="0"/>
              <a:t> </a:t>
            </a:r>
            <a:r>
              <a:rPr lang="sv-SE" dirty="0" err="1"/>
              <a:t>evaluation</a:t>
            </a:r>
            <a:r>
              <a:rPr lang="sv-SE" dirty="0" smtClean="0"/>
              <a:t>!</a:t>
            </a:r>
            <a:br>
              <a:rPr lang="sv-SE" dirty="0" smtClean="0"/>
            </a:br>
            <a:r>
              <a:rPr lang="sv-SE" dirty="0"/>
              <a:t/>
            </a:r>
            <a:br>
              <a:rPr lang="sv-SE" dirty="0"/>
            </a:br>
            <a:r>
              <a:rPr lang="en-US" dirty="0" smtClean="0"/>
              <a:t>The </a:t>
            </a:r>
            <a:r>
              <a:rPr lang="en-US" dirty="0"/>
              <a:t>course evaluation is your </a:t>
            </a:r>
            <a:r>
              <a:rPr lang="en-US" dirty="0" smtClean="0"/>
              <a:t>chance to influence, </a:t>
            </a:r>
            <a:r>
              <a:rPr lang="en-US" dirty="0"/>
              <a:t>comment and contribute to good course </a:t>
            </a:r>
            <a:r>
              <a:rPr lang="en-US" dirty="0" smtClean="0"/>
              <a:t>quality</a:t>
            </a:r>
            <a:br>
              <a:rPr lang="en-US" dirty="0" smtClean="0"/>
            </a:br>
            <a:endParaRPr lang="en-US" dirty="0"/>
          </a:p>
          <a:p>
            <a:pPr marL="0" indent="0"/>
            <a:r>
              <a:rPr lang="sv-SE" dirty="0"/>
              <a:t>If </a:t>
            </a:r>
            <a:r>
              <a:rPr lang="sv-SE" dirty="0" err="1"/>
              <a:t>you</a:t>
            </a:r>
            <a:r>
              <a:rPr lang="sv-SE" dirty="0"/>
              <a:t> </a:t>
            </a:r>
            <a:r>
              <a:rPr lang="sv-SE" dirty="0" err="1"/>
              <a:t>want</a:t>
            </a:r>
            <a:r>
              <a:rPr lang="sv-SE" dirty="0"/>
              <a:t> to </a:t>
            </a:r>
            <a:r>
              <a:rPr lang="sv-SE" dirty="0" err="1"/>
              <a:t>take</a:t>
            </a:r>
            <a:r>
              <a:rPr lang="sv-SE" dirty="0"/>
              <a:t> part </a:t>
            </a:r>
            <a:r>
              <a:rPr lang="sv-SE" dirty="0" err="1"/>
              <a:t>of</a:t>
            </a:r>
            <a:r>
              <a:rPr lang="sv-SE" dirty="0"/>
              <a:t> </a:t>
            </a:r>
            <a:r>
              <a:rPr lang="sv-SE" dirty="0" err="1"/>
              <a:t>previous</a:t>
            </a:r>
            <a:r>
              <a:rPr lang="sv-SE" dirty="0"/>
              <a:t> </a:t>
            </a:r>
            <a:r>
              <a:rPr lang="sv-SE" dirty="0" err="1"/>
              <a:t>course</a:t>
            </a:r>
            <a:r>
              <a:rPr lang="sv-SE" dirty="0"/>
              <a:t> </a:t>
            </a:r>
            <a:r>
              <a:rPr lang="sv-SE" dirty="0" err="1"/>
              <a:t>evaluations</a:t>
            </a:r>
            <a:r>
              <a:rPr lang="sv-SE" dirty="0"/>
              <a:t>, </a:t>
            </a:r>
            <a:r>
              <a:rPr lang="sv-SE" dirty="0" err="1"/>
              <a:t>you</a:t>
            </a:r>
            <a:r>
              <a:rPr lang="sv-SE" dirty="0"/>
              <a:t> </a:t>
            </a:r>
            <a:r>
              <a:rPr lang="sv-SE" dirty="0" err="1"/>
              <a:t>can</a:t>
            </a:r>
            <a:r>
              <a:rPr lang="sv-SE" dirty="0"/>
              <a:t> order </a:t>
            </a:r>
            <a:r>
              <a:rPr lang="sv-SE" dirty="0" err="1"/>
              <a:t>them</a:t>
            </a:r>
            <a:r>
              <a:rPr lang="sv-SE" dirty="0"/>
              <a:t> by: </a:t>
            </a:r>
            <a:r>
              <a:rPr lang="sv-SE" dirty="0">
                <a:solidFill>
                  <a:srgbClr val="FF0000"/>
                </a:solidFill>
                <a:hlinkClick r:id="rId4"/>
              </a:rPr>
              <a:t>arkiv@lnu.se</a:t>
            </a:r>
            <a:endParaRPr lang="sv-SE" dirty="0"/>
          </a:p>
          <a:p>
            <a:endParaRPr lang="sv-SE" sz="2200" dirty="0"/>
          </a:p>
        </p:txBody>
      </p:sp>
    </p:spTree>
    <p:extLst>
      <p:ext uri="{BB962C8B-B14F-4D97-AF65-F5344CB8AC3E}">
        <p14:creationId xmlns:p14="http://schemas.microsoft.com/office/powerpoint/2010/main" val="112325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udenter runt ett bord"/>
          <p:cNvPicPr>
            <a:picLocks noChangeAspect="1" noChangeArrowheads="1"/>
          </p:cNvPicPr>
          <p:nvPr/>
        </p:nvPicPr>
        <p:blipFill rotWithShape="1">
          <a:blip r:embed="rId3">
            <a:extLst>
              <a:ext uri="{28A0092B-C50C-407E-A947-70E740481C1C}">
                <a14:useLocalDpi xmlns:a14="http://schemas.microsoft.com/office/drawing/2010/main" val="0"/>
              </a:ext>
            </a:extLst>
          </a:blip>
          <a:srcRect r="1737"/>
          <a:stretch/>
        </p:blipFill>
        <p:spPr bwMode="auto">
          <a:xfrm>
            <a:off x="0" y="-57786"/>
            <a:ext cx="12216680" cy="6048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hlinkClick r:id="rId4"/>
          </p:cNvPr>
          <p:cNvSpPr/>
          <p:nvPr/>
        </p:nvSpPr>
        <p:spPr bwMode="auto">
          <a:xfrm>
            <a:off x="191344" y="836712"/>
            <a:ext cx="8040216" cy="4968552"/>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Rectangle 2"/>
          <p:cNvSpPr txBox="1">
            <a:spLocks noChangeArrowheads="1"/>
          </p:cNvSpPr>
          <p:nvPr/>
        </p:nvSpPr>
        <p:spPr bwMode="auto">
          <a:xfrm>
            <a:off x="334264" y="936236"/>
            <a:ext cx="6119236" cy="5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dirty="0" err="1" smtClean="0"/>
              <a:t>Apply</a:t>
            </a:r>
            <a:r>
              <a:rPr lang="sv-SE" dirty="0" smtClean="0"/>
              <a:t> for </a:t>
            </a:r>
            <a:r>
              <a:rPr lang="sv-SE" dirty="0" err="1" smtClean="0"/>
              <a:t>your</a:t>
            </a:r>
            <a:r>
              <a:rPr lang="sv-SE" dirty="0" smtClean="0"/>
              <a:t> </a:t>
            </a:r>
            <a:r>
              <a:rPr lang="sv-SE" dirty="0" err="1" smtClean="0"/>
              <a:t>programme</a:t>
            </a:r>
            <a:r>
              <a:rPr lang="sv-SE" dirty="0" smtClean="0"/>
              <a:t> courses</a:t>
            </a:r>
            <a:endParaRPr lang="sv-SE" dirty="0"/>
          </a:p>
        </p:txBody>
      </p:sp>
      <p:sp>
        <p:nvSpPr>
          <p:cNvPr id="7" name="Rectangle 2"/>
          <p:cNvSpPr txBox="1">
            <a:spLocks noChangeArrowheads="1"/>
          </p:cNvSpPr>
          <p:nvPr/>
        </p:nvSpPr>
        <p:spPr bwMode="auto">
          <a:xfrm>
            <a:off x="263352" y="1484784"/>
            <a:ext cx="7968208"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400" dirty="0" err="1" smtClean="0"/>
              <a:t>Applications</a:t>
            </a:r>
            <a:r>
              <a:rPr lang="sv-SE" sz="1400" dirty="0" smtClean="0"/>
              <a:t> for </a:t>
            </a:r>
            <a:r>
              <a:rPr lang="sv-SE" sz="1400" dirty="0" err="1" smtClean="0"/>
              <a:t>next</a:t>
            </a:r>
            <a:r>
              <a:rPr lang="sv-SE" sz="1400" dirty="0" smtClean="0"/>
              <a:t> semester’s courses </a:t>
            </a:r>
            <a:r>
              <a:rPr lang="sv-SE" sz="1400" dirty="0" err="1" smtClean="0"/>
              <a:t>are</a:t>
            </a:r>
            <a:r>
              <a:rPr lang="sv-SE" sz="1400" dirty="0" smtClean="0"/>
              <a:t> done </a:t>
            </a:r>
            <a:r>
              <a:rPr lang="sv-SE" sz="1400" dirty="0" err="1" smtClean="0"/>
              <a:t>through</a:t>
            </a:r>
            <a:r>
              <a:rPr lang="sv-SE" sz="1400" dirty="0" smtClean="0"/>
              <a:t> </a:t>
            </a:r>
            <a:r>
              <a:rPr lang="sv-SE" sz="1400" dirty="0" smtClean="0">
                <a:hlinkClick r:id="rId5"/>
              </a:rPr>
              <a:t>www.universityadmissions.se</a:t>
            </a:r>
            <a:r>
              <a:rPr lang="sv-SE" sz="1400" dirty="0" smtClean="0"/>
              <a:t> </a:t>
            </a:r>
          </a:p>
          <a:p>
            <a:r>
              <a:rPr lang="sv-SE" sz="1400" dirty="0" smtClean="0"/>
              <a:t>In </a:t>
            </a:r>
            <a:r>
              <a:rPr lang="sv-SE" sz="1400" dirty="0" err="1" smtClean="0"/>
              <a:t>some</a:t>
            </a:r>
            <a:r>
              <a:rPr lang="sv-SE" sz="1400" dirty="0" smtClean="0"/>
              <a:t> </a:t>
            </a:r>
            <a:r>
              <a:rPr lang="sv-SE" sz="1400" dirty="0" err="1" smtClean="0"/>
              <a:t>cases</a:t>
            </a:r>
            <a:r>
              <a:rPr lang="sv-SE" sz="1400" dirty="0" smtClean="0"/>
              <a:t> </a:t>
            </a:r>
            <a:r>
              <a:rPr lang="sv-SE" sz="1400" dirty="0" err="1" smtClean="0"/>
              <a:t>you</a:t>
            </a:r>
            <a:r>
              <a:rPr lang="sv-SE" sz="1400" dirty="0" smtClean="0"/>
              <a:t> </a:t>
            </a:r>
            <a:r>
              <a:rPr lang="sv-SE" sz="1400" dirty="0" err="1" smtClean="0"/>
              <a:t>will</a:t>
            </a:r>
            <a:r>
              <a:rPr lang="sv-SE" sz="1400" dirty="0" smtClean="0"/>
              <a:t> not </a:t>
            </a:r>
            <a:r>
              <a:rPr lang="sv-SE" sz="1400" dirty="0" err="1" smtClean="0"/>
              <a:t>need</a:t>
            </a:r>
            <a:r>
              <a:rPr lang="sv-SE" sz="1400" dirty="0" smtClean="0"/>
              <a:t> to </a:t>
            </a:r>
            <a:r>
              <a:rPr lang="sv-SE" sz="1400" dirty="0" err="1" smtClean="0"/>
              <a:t>apply</a:t>
            </a:r>
            <a:r>
              <a:rPr lang="sv-SE" sz="1400" dirty="0" smtClean="0"/>
              <a:t> for courses n the coming semester, in </a:t>
            </a:r>
            <a:r>
              <a:rPr lang="sv-SE" sz="1400" dirty="0" err="1" smtClean="0"/>
              <a:t>which</a:t>
            </a:r>
            <a:r>
              <a:rPr lang="sv-SE" sz="1400" dirty="0" smtClean="0"/>
              <a:t> </a:t>
            </a:r>
            <a:r>
              <a:rPr lang="sv-SE" sz="1400" dirty="0" err="1" smtClean="0"/>
              <a:t>case</a:t>
            </a:r>
            <a:r>
              <a:rPr lang="sv-SE" sz="1400" dirty="0" smtClean="0"/>
              <a:t> </a:t>
            </a:r>
            <a:r>
              <a:rPr lang="sv-SE" sz="1400" dirty="0" err="1" smtClean="0"/>
              <a:t>you</a:t>
            </a:r>
            <a:r>
              <a:rPr lang="sv-SE" sz="1400" dirty="0" smtClean="0"/>
              <a:t> </a:t>
            </a:r>
            <a:r>
              <a:rPr lang="sv-SE" sz="1400" dirty="0" err="1" smtClean="0"/>
              <a:t>will</a:t>
            </a:r>
            <a:r>
              <a:rPr lang="sv-SE" sz="1400" dirty="0" smtClean="0"/>
              <a:t> be given </a:t>
            </a:r>
            <a:r>
              <a:rPr lang="sv-SE" sz="1400" dirty="0" err="1" smtClean="0"/>
              <a:t>infomation</a:t>
            </a:r>
            <a:r>
              <a:rPr lang="sv-SE" sz="1400" dirty="0" smtClean="0"/>
              <a:t> </a:t>
            </a:r>
            <a:r>
              <a:rPr lang="sv-SE" sz="1400" dirty="0" err="1" smtClean="0"/>
              <a:t>about</a:t>
            </a:r>
            <a:r>
              <a:rPr lang="sv-SE" sz="1400" dirty="0" smtClean="0"/>
              <a:t> </a:t>
            </a:r>
            <a:r>
              <a:rPr lang="sv-SE" sz="1400" dirty="0" err="1" smtClean="0"/>
              <a:t>this</a:t>
            </a:r>
            <a:r>
              <a:rPr lang="sv-SE" sz="1400" dirty="0" smtClean="0"/>
              <a:t>.</a:t>
            </a:r>
            <a:br>
              <a:rPr lang="sv-SE" sz="1400" dirty="0" smtClean="0"/>
            </a:br>
            <a:endParaRPr lang="sv-SE" sz="500" dirty="0" smtClean="0"/>
          </a:p>
          <a:p>
            <a:r>
              <a:rPr lang="sv-SE" sz="1400" dirty="0" smtClean="0"/>
              <a:t>Information </a:t>
            </a:r>
            <a:r>
              <a:rPr lang="sv-SE" sz="1400" dirty="0" err="1" smtClean="0"/>
              <a:t>about</a:t>
            </a:r>
            <a:r>
              <a:rPr lang="sv-SE" sz="1400" dirty="0" smtClean="0"/>
              <a:t> </a:t>
            </a:r>
            <a:r>
              <a:rPr lang="sv-SE" sz="1400" dirty="0" err="1" smtClean="0"/>
              <a:t>how</a:t>
            </a:r>
            <a:r>
              <a:rPr lang="sv-SE" sz="1400" dirty="0" smtClean="0"/>
              <a:t> </a:t>
            </a:r>
            <a:r>
              <a:rPr lang="sv-SE" sz="1400" dirty="0" err="1" smtClean="0"/>
              <a:t>you</a:t>
            </a:r>
            <a:r>
              <a:rPr lang="sv-SE" sz="1400" dirty="0" smtClean="0"/>
              <a:t> </a:t>
            </a:r>
            <a:r>
              <a:rPr lang="sv-SE" sz="1400" dirty="0" err="1" smtClean="0"/>
              <a:t>apply</a:t>
            </a:r>
            <a:r>
              <a:rPr lang="sv-SE" sz="1400" dirty="0" smtClean="0"/>
              <a:t>, </a:t>
            </a:r>
            <a:r>
              <a:rPr lang="sv-SE" sz="1400" dirty="0" err="1" smtClean="0"/>
              <a:t>you</a:t>
            </a:r>
            <a:r>
              <a:rPr lang="sv-SE" sz="1400" dirty="0" smtClean="0"/>
              <a:t> </a:t>
            </a:r>
            <a:r>
              <a:rPr lang="sv-SE" sz="1400" dirty="0" err="1" smtClean="0"/>
              <a:t>will</a:t>
            </a:r>
            <a:r>
              <a:rPr lang="sv-SE" sz="1400" dirty="0" smtClean="0"/>
              <a:t> </a:t>
            </a:r>
            <a:r>
              <a:rPr lang="sv-SE" sz="1400" dirty="0" err="1" smtClean="0"/>
              <a:t>find</a:t>
            </a:r>
            <a:r>
              <a:rPr lang="sv-SE" sz="1400" dirty="0" smtClean="0"/>
              <a:t> at </a:t>
            </a:r>
            <a:r>
              <a:rPr lang="sv-SE" sz="1400" dirty="0" smtClean="0">
                <a:hlinkClick r:id="rId6"/>
              </a:rPr>
              <a:t>Infromation from the </a:t>
            </a:r>
            <a:r>
              <a:rPr lang="sv-SE" sz="1400" dirty="0" err="1" smtClean="0">
                <a:hlinkClick r:id="rId6"/>
              </a:rPr>
              <a:t>School</a:t>
            </a:r>
            <a:r>
              <a:rPr lang="sv-SE" sz="1400" dirty="0" smtClean="0">
                <a:hlinkClick r:id="rId6"/>
              </a:rPr>
              <a:t> </a:t>
            </a:r>
            <a:r>
              <a:rPr lang="sv-SE" sz="1400" dirty="0" err="1" smtClean="0">
                <a:hlinkClick r:id="rId6"/>
              </a:rPr>
              <a:t>of</a:t>
            </a:r>
            <a:r>
              <a:rPr lang="sv-SE" sz="1400" dirty="0" smtClean="0">
                <a:hlinkClick r:id="rId6"/>
              </a:rPr>
              <a:t> Business and </a:t>
            </a:r>
            <a:r>
              <a:rPr lang="sv-SE" sz="1400" dirty="0" err="1" smtClean="0">
                <a:hlinkClick r:id="rId6"/>
              </a:rPr>
              <a:t>Economics</a:t>
            </a:r>
            <a:endParaRPr lang="sv-SE" sz="1400" dirty="0"/>
          </a:p>
          <a:p>
            <a:r>
              <a:rPr lang="sv-SE" sz="1400" i="1" dirty="0" smtClean="0"/>
              <a:t>As a </a:t>
            </a:r>
            <a:r>
              <a:rPr lang="sv-SE" sz="1400" i="1" dirty="0" err="1" smtClean="0"/>
              <a:t>programme</a:t>
            </a:r>
            <a:r>
              <a:rPr lang="sv-SE" sz="1400" i="1" dirty="0" smtClean="0"/>
              <a:t> student </a:t>
            </a:r>
            <a:r>
              <a:rPr lang="sv-SE" sz="1400" i="1" dirty="0" err="1" smtClean="0"/>
              <a:t>you</a:t>
            </a:r>
            <a:r>
              <a:rPr lang="sv-SE" sz="1400" i="1" dirty="0" smtClean="0"/>
              <a:t> </a:t>
            </a:r>
            <a:r>
              <a:rPr lang="sv-SE" sz="1400" i="1" dirty="0" err="1" smtClean="0"/>
              <a:t>have</a:t>
            </a:r>
            <a:r>
              <a:rPr lang="sv-SE" sz="1400" i="1" dirty="0" smtClean="0"/>
              <a:t> </a:t>
            </a:r>
            <a:r>
              <a:rPr lang="sv-SE" sz="1400" i="1" dirty="0"/>
              <a:t>a </a:t>
            </a:r>
            <a:r>
              <a:rPr lang="sv-SE" sz="1400" i="1" dirty="0" err="1"/>
              <a:t>guaranteed</a:t>
            </a:r>
            <a:r>
              <a:rPr lang="sv-SE" sz="1400" i="1" dirty="0"/>
              <a:t> </a:t>
            </a:r>
            <a:r>
              <a:rPr lang="sv-SE" sz="1400" i="1" dirty="0" err="1" smtClean="0"/>
              <a:t>seat</a:t>
            </a:r>
            <a:r>
              <a:rPr lang="sv-SE" sz="1400" i="1" dirty="0"/>
              <a:t> </a:t>
            </a:r>
            <a:r>
              <a:rPr lang="sv-SE" sz="1400" i="1" dirty="0" smtClean="0"/>
              <a:t>on </a:t>
            </a:r>
            <a:r>
              <a:rPr lang="sv-SE" sz="1400" i="1" dirty="0" err="1" smtClean="0"/>
              <a:t>programme</a:t>
            </a:r>
            <a:r>
              <a:rPr lang="sv-SE" sz="1400" i="1" dirty="0" smtClean="0"/>
              <a:t> </a:t>
            </a:r>
            <a:r>
              <a:rPr lang="sv-SE" sz="1400" i="1" dirty="0" err="1" smtClean="0"/>
              <a:t>courses</a:t>
            </a:r>
            <a:r>
              <a:rPr lang="sv-SE" sz="1400" i="1" dirty="0" smtClean="0"/>
              <a:t>.</a:t>
            </a:r>
            <a:br>
              <a:rPr lang="sv-SE" sz="1400" i="1" dirty="0" smtClean="0"/>
            </a:br>
            <a:endParaRPr lang="sv-SE" sz="1400" i="1" dirty="0"/>
          </a:p>
          <a:p>
            <a:r>
              <a:rPr lang="sv-SE" sz="1400" dirty="0" err="1" smtClean="0"/>
              <a:t>Application</a:t>
            </a:r>
            <a:r>
              <a:rPr lang="sv-SE" sz="1400" dirty="0" smtClean="0"/>
              <a:t> period is </a:t>
            </a:r>
            <a:r>
              <a:rPr lang="sv-SE" sz="1400" dirty="0" err="1" smtClean="0"/>
              <a:t>open</a:t>
            </a:r>
            <a:r>
              <a:rPr lang="sv-SE" sz="1400" dirty="0" smtClean="0"/>
              <a:t> September 16 to </a:t>
            </a:r>
            <a:r>
              <a:rPr lang="sv-SE" sz="1400" dirty="0" err="1" smtClean="0"/>
              <a:t>October</a:t>
            </a:r>
            <a:r>
              <a:rPr lang="sv-SE" sz="1400" dirty="0" smtClean="0"/>
              <a:t> </a:t>
            </a:r>
            <a:r>
              <a:rPr lang="sv-SE" sz="1400" dirty="0"/>
              <a:t>15 </a:t>
            </a:r>
            <a:r>
              <a:rPr lang="sv-SE" sz="1400" dirty="0" smtClean="0"/>
              <a:t>for Spring semester.</a:t>
            </a:r>
          </a:p>
          <a:p>
            <a:r>
              <a:rPr lang="sv-SE" sz="1400" dirty="0" err="1" smtClean="0"/>
              <a:t>Application</a:t>
            </a:r>
            <a:r>
              <a:rPr lang="sv-SE" sz="1400" dirty="0" smtClean="0"/>
              <a:t> period is </a:t>
            </a:r>
            <a:r>
              <a:rPr lang="sv-SE" sz="1400" dirty="0" err="1" smtClean="0"/>
              <a:t>open</a:t>
            </a:r>
            <a:r>
              <a:rPr lang="sv-SE" sz="1400" dirty="0" smtClean="0"/>
              <a:t> mars 15 to april 15 for </a:t>
            </a:r>
            <a:r>
              <a:rPr lang="sv-SE" sz="1400" dirty="0" err="1" smtClean="0"/>
              <a:t>Autumn</a:t>
            </a:r>
            <a:r>
              <a:rPr lang="sv-SE" sz="1400" dirty="0" smtClean="0"/>
              <a:t> semester.</a:t>
            </a:r>
            <a:br>
              <a:rPr lang="sv-SE" sz="1400" dirty="0" smtClean="0"/>
            </a:br>
            <a:endParaRPr lang="sv-SE" sz="1400" dirty="0"/>
          </a:p>
          <a:p>
            <a:pPr algn="ctr"/>
            <a:r>
              <a:rPr lang="sv-SE" sz="1400" dirty="0" err="1" smtClean="0"/>
              <a:t>Application</a:t>
            </a:r>
            <a:r>
              <a:rPr lang="sv-SE" sz="1400" dirty="0" smtClean="0"/>
              <a:t> problem? Contact </a:t>
            </a:r>
            <a:r>
              <a:rPr lang="sv-SE" sz="1400" dirty="0" smtClean="0">
                <a:hlinkClick r:id="rId7"/>
              </a:rPr>
              <a:t>admisson@lnu.se</a:t>
            </a:r>
            <a:r>
              <a:rPr lang="sv-SE" sz="1400" dirty="0" smtClean="0"/>
              <a:t> </a:t>
            </a:r>
            <a:endParaRPr lang="sv-SE" sz="1400" dirty="0"/>
          </a:p>
          <a:p>
            <a:pPr algn="ctr"/>
            <a:r>
              <a:rPr lang="sv-SE" sz="1400" dirty="0" err="1" smtClean="0"/>
              <a:t>Other</a:t>
            </a:r>
            <a:r>
              <a:rPr lang="sv-SE" sz="1400" dirty="0" smtClean="0"/>
              <a:t> </a:t>
            </a:r>
            <a:r>
              <a:rPr lang="sv-SE" sz="1400" dirty="0" err="1" smtClean="0"/>
              <a:t>questions</a:t>
            </a:r>
            <a:r>
              <a:rPr lang="sv-SE" sz="1400" dirty="0" smtClean="0"/>
              <a:t> </a:t>
            </a:r>
            <a:r>
              <a:rPr lang="sv-SE" sz="1400" dirty="0" smtClean="0">
                <a:hlinkClick r:id="rId8"/>
              </a:rPr>
              <a:t>ekonomihogskolan@lnu.se</a:t>
            </a:r>
            <a:r>
              <a:rPr lang="sv-SE" sz="1400" dirty="0" smtClean="0"/>
              <a:t> </a:t>
            </a:r>
            <a:endParaRPr lang="sv-SE" sz="1400" dirty="0"/>
          </a:p>
        </p:txBody>
      </p:sp>
    </p:spTree>
    <p:extLst>
      <p:ext uri="{BB962C8B-B14F-4D97-AF65-F5344CB8AC3E}">
        <p14:creationId xmlns:p14="http://schemas.microsoft.com/office/powerpoint/2010/main" val="423661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Ã¥ vÃ¤g till Kalmar nyck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15706"/>
            <a:ext cx="12385376" cy="60253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p:nvPr/>
        </p:nvSpPr>
        <p:spPr bwMode="auto">
          <a:xfrm>
            <a:off x="5591944" y="162413"/>
            <a:ext cx="6120680" cy="341060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Rubrik 1"/>
          <p:cNvSpPr>
            <a:spLocks noGrp="1"/>
          </p:cNvSpPr>
          <p:nvPr>
            <p:ph type="title"/>
          </p:nvPr>
        </p:nvSpPr>
        <p:spPr>
          <a:xfrm>
            <a:off x="5735960" y="374402"/>
            <a:ext cx="5760640" cy="904597"/>
          </a:xfrm>
        </p:spPr>
        <p:txBody>
          <a:bodyPr/>
          <a:lstStyle/>
          <a:p>
            <a:r>
              <a:rPr lang="sv-SE" sz="2500" dirty="0">
                <a:hlinkClick r:id="rId3"/>
              </a:rPr>
              <a:t>Contacts for </a:t>
            </a:r>
            <a:r>
              <a:rPr lang="sv-SE" sz="2500" dirty="0" err="1">
                <a:hlinkClick r:id="rId3"/>
              </a:rPr>
              <a:t>Education</a:t>
            </a:r>
            <a:r>
              <a:rPr lang="sv-SE" sz="2500" dirty="0">
                <a:hlinkClick r:id="rId3"/>
              </a:rPr>
              <a:t> administration at </a:t>
            </a:r>
            <a:r>
              <a:rPr lang="sv-SE" sz="2500" dirty="0" err="1">
                <a:hlinkClick r:id="rId3"/>
              </a:rPr>
              <a:t>School</a:t>
            </a:r>
            <a:r>
              <a:rPr lang="sv-SE" sz="2500" dirty="0">
                <a:hlinkClick r:id="rId3"/>
              </a:rPr>
              <a:t> </a:t>
            </a:r>
            <a:r>
              <a:rPr lang="sv-SE" sz="2500" dirty="0" err="1">
                <a:hlinkClick r:id="rId3"/>
              </a:rPr>
              <a:t>of</a:t>
            </a:r>
            <a:r>
              <a:rPr lang="sv-SE" sz="2500" dirty="0">
                <a:hlinkClick r:id="rId3"/>
              </a:rPr>
              <a:t> Business </a:t>
            </a:r>
            <a:r>
              <a:rPr lang="sv-SE" sz="2500" dirty="0" smtClean="0">
                <a:hlinkClick r:id="rId3"/>
              </a:rPr>
              <a:t>and </a:t>
            </a:r>
            <a:r>
              <a:rPr lang="sv-SE" sz="2500" dirty="0" err="1">
                <a:hlinkClick r:id="rId3"/>
              </a:rPr>
              <a:t>Economics</a:t>
            </a:r>
            <a:r>
              <a:rPr lang="sv-SE" sz="2500" dirty="0"/>
              <a:t> </a:t>
            </a:r>
            <a:r>
              <a:rPr lang="sv-SE" sz="2500" dirty="0" smtClean="0"/>
              <a:t>- Växjö</a:t>
            </a:r>
            <a:endParaRPr lang="sv-SE" sz="2500" dirty="0"/>
          </a:p>
        </p:txBody>
      </p:sp>
      <p:sp>
        <p:nvSpPr>
          <p:cNvPr id="8" name="Platshållare för innehåll 2"/>
          <p:cNvSpPr>
            <a:spLocks noGrp="1"/>
          </p:cNvSpPr>
          <p:nvPr>
            <p:ph idx="1"/>
          </p:nvPr>
        </p:nvSpPr>
        <p:spPr>
          <a:xfrm>
            <a:off x="5830708" y="1223377"/>
            <a:ext cx="5377860" cy="2270153"/>
          </a:xfrm>
        </p:spPr>
        <p:txBody>
          <a:bodyPr/>
          <a:lstStyle/>
          <a:p>
            <a:pPr marL="0" indent="0"/>
            <a:r>
              <a:rPr lang="sv-SE" dirty="0" smtClean="0"/>
              <a:t>E-mail: ekononomihogskolan@lnu.se</a:t>
            </a:r>
          </a:p>
          <a:p>
            <a:pPr marL="0" indent="0"/>
            <a:r>
              <a:rPr lang="sv-SE" dirty="0" err="1" smtClean="0"/>
              <a:t>Phone</a:t>
            </a:r>
            <a:r>
              <a:rPr lang="sv-SE" dirty="0" smtClean="0"/>
              <a:t>: </a:t>
            </a:r>
            <a:r>
              <a:rPr lang="sv-SE" dirty="0"/>
              <a:t>+</a:t>
            </a:r>
            <a:r>
              <a:rPr lang="sv-SE" dirty="0" smtClean="0"/>
              <a:t>46772 – 28 </a:t>
            </a:r>
            <a:r>
              <a:rPr lang="sv-SE" dirty="0"/>
              <a:t>80 </a:t>
            </a:r>
            <a:r>
              <a:rPr lang="sv-SE" dirty="0" smtClean="0"/>
              <a:t>00</a:t>
            </a:r>
          </a:p>
          <a:p>
            <a:pPr marL="0" indent="0"/>
            <a:r>
              <a:rPr lang="sv-SE" dirty="0" smtClean="0"/>
              <a:t>Or visit </a:t>
            </a:r>
            <a:r>
              <a:rPr lang="sv-SE" dirty="0" err="1" smtClean="0"/>
              <a:t>Education</a:t>
            </a:r>
            <a:r>
              <a:rPr lang="sv-SE" dirty="0" smtClean="0"/>
              <a:t> administration in the Office </a:t>
            </a:r>
            <a:r>
              <a:rPr lang="sv-SE" dirty="0" err="1" smtClean="0"/>
              <a:t>Corridor</a:t>
            </a:r>
            <a:r>
              <a:rPr lang="sv-SE" dirty="0" smtClean="0"/>
              <a:t>, </a:t>
            </a:r>
            <a:r>
              <a:rPr lang="sv-SE" dirty="0" err="1" smtClean="0"/>
              <a:t>building</a:t>
            </a:r>
            <a:r>
              <a:rPr lang="sv-SE" dirty="0" smtClean="0"/>
              <a:t> K, </a:t>
            </a:r>
            <a:r>
              <a:rPr lang="sv-SE" dirty="0" err="1" smtClean="0"/>
              <a:t>floor</a:t>
            </a:r>
            <a:r>
              <a:rPr lang="sv-SE" dirty="0" smtClean="0"/>
              <a:t> 1</a:t>
            </a:r>
          </a:p>
          <a:p>
            <a:pPr marL="0" indent="0"/>
            <a:endParaRPr lang="sv-SE" sz="1000" dirty="0" smtClean="0"/>
          </a:p>
          <a:p>
            <a:pPr marL="0" indent="0"/>
            <a:r>
              <a:rPr lang="sv-SE" sz="2000" dirty="0">
                <a:hlinkClick r:id="rId4"/>
              </a:rPr>
              <a:t>I</a:t>
            </a:r>
            <a:r>
              <a:rPr lang="sv-SE" sz="2000" dirty="0" smtClean="0">
                <a:hlinkClick r:id="rId4"/>
              </a:rPr>
              <a:t>nformation from the </a:t>
            </a:r>
            <a:r>
              <a:rPr lang="sv-SE" sz="2000" dirty="0" err="1" smtClean="0">
                <a:hlinkClick r:id="rId4"/>
              </a:rPr>
              <a:t>School</a:t>
            </a:r>
            <a:r>
              <a:rPr lang="sv-SE" sz="2000" dirty="0" smtClean="0">
                <a:hlinkClick r:id="rId4"/>
              </a:rPr>
              <a:t> </a:t>
            </a:r>
            <a:r>
              <a:rPr lang="sv-SE" sz="2000" dirty="0" err="1" smtClean="0">
                <a:hlinkClick r:id="rId4"/>
              </a:rPr>
              <a:t>of</a:t>
            </a:r>
            <a:r>
              <a:rPr lang="sv-SE" sz="2000" dirty="0" smtClean="0">
                <a:hlinkClick r:id="rId4"/>
              </a:rPr>
              <a:t> Business and </a:t>
            </a:r>
            <a:r>
              <a:rPr lang="sv-SE" sz="2000" dirty="0" err="1" smtClean="0">
                <a:hlinkClick r:id="rId4"/>
              </a:rPr>
              <a:t>Economics</a:t>
            </a:r>
            <a:r>
              <a:rPr lang="sv-SE" sz="2000" dirty="0" smtClean="0">
                <a:hlinkClick r:id="rId4"/>
              </a:rPr>
              <a:t> </a:t>
            </a:r>
            <a:r>
              <a:rPr lang="sv-SE" sz="2000" dirty="0" smtClean="0"/>
              <a:t>– information page for </a:t>
            </a:r>
            <a:r>
              <a:rPr lang="sv-SE" sz="2000" dirty="0" err="1" smtClean="0"/>
              <a:t>you</a:t>
            </a:r>
            <a:r>
              <a:rPr lang="sv-SE" sz="2000" dirty="0" smtClean="0"/>
              <a:t>!</a:t>
            </a:r>
            <a:endParaRPr lang="sv-SE" sz="2000" dirty="0"/>
          </a:p>
        </p:txBody>
      </p:sp>
      <p:sp>
        <p:nvSpPr>
          <p:cNvPr id="9" name="Rectangle 5"/>
          <p:cNvSpPr/>
          <p:nvPr/>
        </p:nvSpPr>
        <p:spPr bwMode="auto">
          <a:xfrm>
            <a:off x="47328" y="4941168"/>
            <a:ext cx="7776864"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smtClean="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119337" y="5085184"/>
            <a:ext cx="7632848" cy="82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smtClean="0"/>
              <a:t>Like </a:t>
            </a:r>
            <a:r>
              <a:rPr lang="sv-SE" kern="0" dirty="0" err="1" smtClean="0"/>
              <a:t>us</a:t>
            </a:r>
            <a:r>
              <a:rPr lang="sv-SE" kern="0" dirty="0" smtClean="0"/>
              <a:t> on Facebook:</a:t>
            </a:r>
          </a:p>
          <a:p>
            <a:pPr marL="0" indent="0"/>
            <a:r>
              <a:rPr lang="sv-SE" kern="0" dirty="0" smtClean="0"/>
              <a:t>@</a:t>
            </a:r>
            <a:r>
              <a:rPr lang="sv-SE" kern="0" dirty="0" err="1" smtClean="0"/>
              <a:t>ekonomihogskolan</a:t>
            </a:r>
            <a:r>
              <a:rPr lang="sv-SE" kern="0" dirty="0" smtClean="0"/>
              <a:t> vid Linnéuniversitetet /</a:t>
            </a:r>
            <a:r>
              <a:rPr lang="sv-SE" kern="0" dirty="0" err="1" smtClean="0"/>
              <a:t>School</a:t>
            </a:r>
            <a:r>
              <a:rPr lang="sv-SE" kern="0" dirty="0" smtClean="0"/>
              <a:t> </a:t>
            </a:r>
            <a:r>
              <a:rPr lang="sv-SE" kern="0" dirty="0" err="1" smtClean="0"/>
              <a:t>of</a:t>
            </a:r>
            <a:r>
              <a:rPr lang="sv-SE" kern="0" dirty="0" smtClean="0"/>
              <a:t> Business and </a:t>
            </a:r>
            <a:r>
              <a:rPr lang="sv-SE" kern="0" dirty="0" err="1" smtClean="0"/>
              <a:t>Economics</a:t>
            </a:r>
            <a:endParaRPr lang="sv-SE" kern="0" dirty="0"/>
          </a:p>
        </p:txBody>
      </p:sp>
    </p:spTree>
    <p:extLst>
      <p:ext uri="{BB962C8B-B14F-4D97-AF65-F5344CB8AC3E}">
        <p14:creationId xmlns:p14="http://schemas.microsoft.com/office/powerpoint/2010/main" val="140938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udent pÃ¥ studievÃ¤gledning"/>
          <p:cNvPicPr>
            <a:picLocks noChangeAspect="1" noChangeArrowheads="1"/>
          </p:cNvPicPr>
          <p:nvPr/>
        </p:nvPicPr>
        <p:blipFill rotWithShape="1">
          <a:blip r:embed="rId3">
            <a:extLst>
              <a:ext uri="{28A0092B-C50C-407E-A947-70E740481C1C}">
                <a14:useLocalDpi xmlns:a14="http://schemas.microsoft.com/office/drawing/2010/main" val="0"/>
              </a:ext>
            </a:extLst>
          </a:blip>
          <a:srcRect r="1082"/>
          <a:stretch/>
        </p:blipFill>
        <p:spPr bwMode="auto">
          <a:xfrm>
            <a:off x="-24681" y="0"/>
            <a:ext cx="12241361" cy="6020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p:nvPr/>
        </p:nvSpPr>
        <p:spPr bwMode="auto">
          <a:xfrm>
            <a:off x="4727847" y="594461"/>
            <a:ext cx="6984775" cy="413068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4799856" y="704366"/>
            <a:ext cx="6912767" cy="708410"/>
          </a:xfrm>
        </p:spPr>
        <p:txBody>
          <a:bodyPr/>
          <a:lstStyle/>
          <a:p>
            <a:r>
              <a:rPr lang="sv-SE" dirty="0"/>
              <a:t>Student </a:t>
            </a:r>
            <a:r>
              <a:rPr lang="sv-SE" dirty="0" err="1" smtClean="0"/>
              <a:t>counselling</a:t>
            </a:r>
            <a:r>
              <a:rPr lang="sv-SE" dirty="0" smtClean="0"/>
              <a:t> at the </a:t>
            </a:r>
            <a:r>
              <a:rPr lang="sv-SE" dirty="0" err="1" smtClean="0"/>
              <a:t>School</a:t>
            </a:r>
            <a:r>
              <a:rPr lang="sv-SE" dirty="0" smtClean="0"/>
              <a:t> </a:t>
            </a:r>
            <a:r>
              <a:rPr lang="sv-SE" dirty="0" err="1" smtClean="0"/>
              <a:t>of</a:t>
            </a:r>
            <a:r>
              <a:rPr lang="sv-SE" dirty="0" smtClean="0"/>
              <a:t> Business and </a:t>
            </a:r>
            <a:r>
              <a:rPr lang="sv-SE" dirty="0" err="1" smtClean="0"/>
              <a:t>Ecnomics</a:t>
            </a:r>
            <a:endParaRPr lang="sv-SE" sz="2800" dirty="0"/>
          </a:p>
        </p:txBody>
      </p:sp>
      <p:sp>
        <p:nvSpPr>
          <p:cNvPr id="7" name="Rectangle 2"/>
          <p:cNvSpPr txBox="1">
            <a:spLocks noChangeArrowheads="1"/>
          </p:cNvSpPr>
          <p:nvPr/>
        </p:nvSpPr>
        <p:spPr bwMode="auto">
          <a:xfrm>
            <a:off x="6456040" y="3068960"/>
            <a:ext cx="4680520"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Petra Hunt</a:t>
            </a:r>
            <a:r>
              <a:rPr lang="sv-SE" sz="1800" dirty="0"/>
              <a:t/>
            </a:r>
            <a:br>
              <a:rPr lang="sv-SE" sz="1800" dirty="0"/>
            </a:br>
            <a:r>
              <a:rPr lang="sv-SE" sz="1800" dirty="0"/>
              <a:t>Student </a:t>
            </a:r>
            <a:r>
              <a:rPr lang="sv-SE" sz="1800" dirty="0" err="1"/>
              <a:t>C</a:t>
            </a:r>
            <a:r>
              <a:rPr lang="sv-SE" sz="1800" dirty="0" err="1" smtClean="0"/>
              <a:t>ounsellor</a:t>
            </a:r>
            <a:r>
              <a:rPr lang="sv-SE" sz="1800" dirty="0" smtClean="0"/>
              <a:t>, Växjö</a:t>
            </a:r>
            <a:r>
              <a:rPr lang="sv-SE" sz="1800" dirty="0"/>
              <a:t/>
            </a:r>
            <a:br>
              <a:rPr lang="sv-SE" sz="1800" dirty="0"/>
            </a:br>
            <a:r>
              <a:rPr lang="sv-SE" sz="1800" dirty="0" smtClean="0"/>
              <a:t>Email: </a:t>
            </a:r>
            <a:r>
              <a:rPr lang="sv-SE" sz="1800" dirty="0"/>
              <a:t>petra.hunt@lnu.se</a:t>
            </a:r>
            <a:br>
              <a:rPr lang="sv-SE" sz="1800" dirty="0"/>
            </a:br>
            <a:r>
              <a:rPr lang="sv-SE" sz="1800" dirty="0" err="1"/>
              <a:t>Visiting</a:t>
            </a:r>
            <a:r>
              <a:rPr lang="sv-SE" sz="1800" dirty="0"/>
              <a:t> </a:t>
            </a:r>
            <a:r>
              <a:rPr lang="sv-SE" sz="1800" dirty="0" smtClean="0"/>
              <a:t>adress: K-</a:t>
            </a:r>
            <a:r>
              <a:rPr lang="sv-SE" sz="1800" dirty="0" err="1" smtClean="0"/>
              <a:t>building</a:t>
            </a:r>
            <a:r>
              <a:rPr lang="sv-SE" sz="1800" dirty="0" smtClean="0"/>
              <a:t>, </a:t>
            </a:r>
            <a:r>
              <a:rPr lang="sv-SE" sz="1800" dirty="0" err="1" smtClean="0"/>
              <a:t>floor</a:t>
            </a:r>
            <a:r>
              <a:rPr lang="sv-SE" sz="1800" dirty="0" smtClean="0"/>
              <a:t> 1</a:t>
            </a:r>
            <a:endParaRPr lang="sv-SE" sz="1800" dirty="0"/>
          </a:p>
        </p:txBody>
      </p:sp>
      <p:pic>
        <p:nvPicPr>
          <p:cNvPr id="8" name="Picture 2" descr="Profilbild"/>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7907" r="7446"/>
          <a:stretch/>
        </p:blipFill>
        <p:spPr bwMode="auto">
          <a:xfrm>
            <a:off x="4943871" y="3062935"/>
            <a:ext cx="1224137" cy="14461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6384032" y="1412776"/>
            <a:ext cx="4392488"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smtClean="0"/>
              <a:t>Susan Grahl</a:t>
            </a:r>
            <a:r>
              <a:rPr lang="sv-SE" sz="1800" dirty="0"/>
              <a:t/>
            </a:r>
            <a:br>
              <a:rPr lang="sv-SE" sz="1800" dirty="0"/>
            </a:br>
            <a:r>
              <a:rPr lang="sv-SE" sz="1800" dirty="0" smtClean="0"/>
              <a:t>Student </a:t>
            </a:r>
            <a:r>
              <a:rPr lang="sv-SE" sz="1800" dirty="0" err="1"/>
              <a:t>C</a:t>
            </a:r>
            <a:r>
              <a:rPr lang="sv-SE" sz="1800" dirty="0" err="1" smtClean="0"/>
              <a:t>ounsellor</a:t>
            </a:r>
            <a:r>
              <a:rPr lang="sv-SE" sz="1800" dirty="0" smtClean="0"/>
              <a:t>, Kalmar</a:t>
            </a:r>
            <a:r>
              <a:rPr lang="sv-SE" sz="1800" dirty="0"/>
              <a:t/>
            </a:r>
            <a:br>
              <a:rPr lang="sv-SE" sz="1800" dirty="0"/>
            </a:br>
            <a:r>
              <a:rPr lang="sv-SE" sz="1800" dirty="0" smtClean="0"/>
              <a:t>Email: susan.grahl@lnu.se</a:t>
            </a:r>
            <a:r>
              <a:rPr lang="sv-SE" sz="1800" dirty="0"/>
              <a:t/>
            </a:r>
            <a:br>
              <a:rPr lang="sv-SE" sz="1800" dirty="0"/>
            </a:br>
            <a:r>
              <a:rPr lang="sv-SE" sz="1800" dirty="0" err="1" smtClean="0"/>
              <a:t>Visiting</a:t>
            </a:r>
            <a:r>
              <a:rPr lang="sv-SE" sz="1800" dirty="0" smtClean="0"/>
              <a:t> adress: </a:t>
            </a:r>
            <a:r>
              <a:rPr lang="sv-SE" sz="1800" dirty="0" err="1" smtClean="0"/>
              <a:t>Building</a:t>
            </a:r>
            <a:r>
              <a:rPr lang="sv-SE" sz="1800" dirty="0" smtClean="0"/>
              <a:t> </a:t>
            </a:r>
            <a:r>
              <a:rPr lang="sv-SE" sz="1800" dirty="0"/>
              <a:t>Forma, </a:t>
            </a:r>
            <a:r>
              <a:rPr lang="sv-SE" sz="1800" dirty="0" err="1" smtClean="0"/>
              <a:t>floor</a:t>
            </a:r>
            <a:r>
              <a:rPr lang="sv-SE" sz="1800" dirty="0" smtClean="0"/>
              <a:t> </a:t>
            </a:r>
            <a:r>
              <a:rPr lang="sv-SE" sz="1800" dirty="0"/>
              <a:t>2</a:t>
            </a:r>
          </a:p>
        </p:txBody>
      </p:sp>
      <p:pic>
        <p:nvPicPr>
          <p:cNvPr id="10" name="Bildobjekt 9"/>
          <p:cNvPicPr>
            <a:picLocks noChangeAspect="1"/>
          </p:cNvPicPr>
          <p:nvPr/>
        </p:nvPicPr>
        <p:blipFill>
          <a:blip r:embed="rId5"/>
          <a:stretch>
            <a:fillRect/>
          </a:stretch>
        </p:blipFill>
        <p:spPr>
          <a:xfrm>
            <a:off x="4943871" y="1521697"/>
            <a:ext cx="1194252" cy="1403247"/>
          </a:xfrm>
          <a:prstGeom prst="rect">
            <a:avLst/>
          </a:prstGeom>
        </p:spPr>
      </p:pic>
    </p:spTree>
    <p:extLst>
      <p:ext uri="{BB962C8B-B14F-4D97-AF65-F5344CB8AC3E}">
        <p14:creationId xmlns:p14="http://schemas.microsoft.com/office/powerpoint/2010/main" val="26601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rriÃ¤rvÃ¤gledare i samtal med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047"/>
            <a:ext cx="12370210" cy="60179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p:nvPr/>
        </p:nvSpPr>
        <p:spPr bwMode="auto">
          <a:xfrm>
            <a:off x="2135560" y="908720"/>
            <a:ext cx="8136904" cy="3600400"/>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Rectangle 3"/>
          <p:cNvSpPr txBox="1">
            <a:spLocks noChangeArrowheads="1"/>
          </p:cNvSpPr>
          <p:nvPr/>
        </p:nvSpPr>
        <p:spPr>
          <a:xfrm>
            <a:off x="2279576" y="1478340"/>
            <a:ext cx="7776864" cy="1230580"/>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en-US" dirty="0"/>
              <a:t>Do you need help starting up your job search process? The career counselling service at Linnaeus University, Lnu Career, will offer you support when you try to figure out how your education, your experience, and your personal qualifications are best </a:t>
            </a:r>
            <a:r>
              <a:rPr lang="en-US" dirty="0" err="1"/>
              <a:t>summarised</a:t>
            </a:r>
            <a:r>
              <a:rPr lang="en-US" dirty="0"/>
              <a:t> into a powerful job application.</a:t>
            </a:r>
            <a:endParaRPr lang="sv-SE" altLang="sv-SE" sz="2200" kern="0" dirty="0">
              <a:latin typeface="+mj-lt"/>
              <a:cs typeface="Tahoma" pitchFamily="34" charset="0"/>
            </a:endParaRPr>
          </a:p>
        </p:txBody>
      </p:sp>
      <p:sp>
        <p:nvSpPr>
          <p:cNvPr id="8" name="Rubrik 1"/>
          <p:cNvSpPr>
            <a:spLocks noGrp="1"/>
          </p:cNvSpPr>
          <p:nvPr>
            <p:ph type="title"/>
          </p:nvPr>
        </p:nvSpPr>
        <p:spPr>
          <a:xfrm>
            <a:off x="2279576" y="1052736"/>
            <a:ext cx="4680520" cy="504056"/>
          </a:xfrm>
        </p:spPr>
        <p:txBody>
          <a:bodyPr/>
          <a:lstStyle/>
          <a:p>
            <a:r>
              <a:rPr lang="sv-SE" dirty="0">
                <a:hlinkClick r:id="rId4"/>
              </a:rPr>
              <a:t>Career </a:t>
            </a:r>
            <a:r>
              <a:rPr lang="sv-SE" dirty="0" err="1">
                <a:hlinkClick r:id="rId4"/>
              </a:rPr>
              <a:t>counselling</a:t>
            </a:r>
            <a:r>
              <a:rPr lang="sv-SE" dirty="0">
                <a:hlinkClick r:id="rId4"/>
              </a:rPr>
              <a:t> service</a:t>
            </a:r>
            <a:endParaRPr lang="sv-SE" dirty="0"/>
          </a:p>
        </p:txBody>
      </p:sp>
      <p:sp>
        <p:nvSpPr>
          <p:cNvPr id="9" name="textruta 8"/>
          <p:cNvSpPr txBox="1"/>
          <p:nvPr/>
        </p:nvSpPr>
        <p:spPr>
          <a:xfrm>
            <a:off x="3703122" y="3028900"/>
            <a:ext cx="2376264" cy="1077218"/>
          </a:xfrm>
          <a:prstGeom prst="rect">
            <a:avLst/>
          </a:prstGeom>
          <a:noFill/>
        </p:spPr>
        <p:txBody>
          <a:bodyPr wrap="square" rtlCol="0">
            <a:spAutoFit/>
          </a:bodyPr>
          <a:lstStyle/>
          <a:p>
            <a:r>
              <a:rPr lang="sv-SE" sz="1600" b="1" dirty="0">
                <a:latin typeface="+mj-lt"/>
              </a:rPr>
              <a:t>Anna </a:t>
            </a:r>
            <a:r>
              <a:rPr lang="sv-SE" sz="1600" b="1" dirty="0" smtClean="0">
                <a:latin typeface="+mj-lt"/>
              </a:rPr>
              <a:t>Kågestad</a:t>
            </a:r>
          </a:p>
          <a:p>
            <a:r>
              <a:rPr lang="sv-SE" sz="1600" dirty="0" smtClean="0">
                <a:latin typeface="+mj-lt"/>
              </a:rPr>
              <a:t>Career </a:t>
            </a:r>
            <a:r>
              <a:rPr lang="sv-SE" sz="1600" dirty="0" err="1" smtClean="0">
                <a:latin typeface="+mj-lt"/>
              </a:rPr>
              <a:t>Counsellor</a:t>
            </a:r>
            <a:r>
              <a:rPr lang="sv-SE" sz="1600" dirty="0" smtClean="0">
                <a:latin typeface="+mj-lt"/>
              </a:rPr>
              <a:t>, Kalmar</a:t>
            </a:r>
          </a:p>
          <a:p>
            <a:r>
              <a:rPr lang="sv-SE" sz="1600" dirty="0">
                <a:latin typeface="+mj-lt"/>
              </a:rPr>
              <a:t>+</a:t>
            </a:r>
            <a:r>
              <a:rPr lang="sv-SE" sz="1600" dirty="0" smtClean="0">
                <a:latin typeface="+mj-lt"/>
              </a:rPr>
              <a:t>46480-44 62 38</a:t>
            </a:r>
          </a:p>
          <a:p>
            <a:r>
              <a:rPr lang="sv-SE" sz="1600" dirty="0">
                <a:latin typeface="+mj-lt"/>
              </a:rPr>
              <a:t>a</a:t>
            </a:r>
            <a:r>
              <a:rPr lang="sv-SE" sz="1600" dirty="0" smtClean="0">
                <a:latin typeface="+mj-lt"/>
              </a:rPr>
              <a:t>nna.kagestad@lnu.se</a:t>
            </a:r>
            <a:endParaRPr lang="sv-SE" sz="1600" dirty="0">
              <a:latin typeface="+mj-lt"/>
            </a:endParaRPr>
          </a:p>
        </p:txBody>
      </p:sp>
      <p:pic>
        <p:nvPicPr>
          <p:cNvPr id="10" name="Picture 3"/>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3043" t="9762" b="35500"/>
          <a:stretch/>
        </p:blipFill>
        <p:spPr bwMode="auto">
          <a:xfrm>
            <a:off x="2351584" y="2841923"/>
            <a:ext cx="1296144" cy="145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53"/>
          <a:stretch/>
        </p:blipFill>
        <p:spPr bwMode="auto">
          <a:xfrm>
            <a:off x="6528048" y="2802624"/>
            <a:ext cx="1320662" cy="145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ruta 11"/>
          <p:cNvSpPr txBox="1"/>
          <p:nvPr/>
        </p:nvSpPr>
        <p:spPr>
          <a:xfrm>
            <a:off x="7896200" y="2999854"/>
            <a:ext cx="2304256" cy="1077218"/>
          </a:xfrm>
          <a:prstGeom prst="rect">
            <a:avLst/>
          </a:prstGeom>
          <a:noFill/>
        </p:spPr>
        <p:txBody>
          <a:bodyPr wrap="square" rtlCol="0">
            <a:spAutoFit/>
          </a:bodyPr>
          <a:lstStyle/>
          <a:p>
            <a:r>
              <a:rPr lang="sv-SE" sz="1600" b="1" dirty="0">
                <a:latin typeface="+mj-lt"/>
              </a:rPr>
              <a:t>Fanny </a:t>
            </a:r>
            <a:r>
              <a:rPr lang="sv-SE" sz="1600" b="1" dirty="0" err="1">
                <a:latin typeface="+mj-lt"/>
              </a:rPr>
              <a:t>Elheim</a:t>
            </a:r>
            <a:endParaRPr lang="sv-SE" sz="1600" b="1" dirty="0">
              <a:latin typeface="+mj-lt"/>
            </a:endParaRPr>
          </a:p>
          <a:p>
            <a:r>
              <a:rPr lang="sv-SE" sz="1600" dirty="0" smtClean="0">
                <a:latin typeface="+mj-lt"/>
              </a:rPr>
              <a:t>Career </a:t>
            </a:r>
            <a:r>
              <a:rPr lang="sv-SE" sz="1600" dirty="0" err="1" smtClean="0">
                <a:latin typeface="+mj-lt"/>
              </a:rPr>
              <a:t>Counsellor</a:t>
            </a:r>
            <a:r>
              <a:rPr lang="sv-SE" sz="1600" dirty="0" smtClean="0">
                <a:latin typeface="+mj-lt"/>
              </a:rPr>
              <a:t>, Växjö</a:t>
            </a:r>
            <a:endParaRPr lang="sv-SE" sz="1600" dirty="0">
              <a:latin typeface="+mj-lt"/>
            </a:endParaRPr>
          </a:p>
          <a:p>
            <a:r>
              <a:rPr lang="sv-SE" sz="1600" dirty="0">
                <a:latin typeface="+mj-lt"/>
              </a:rPr>
              <a:t>+</a:t>
            </a:r>
            <a:r>
              <a:rPr lang="sv-SE" sz="1600" dirty="0" smtClean="0">
                <a:latin typeface="+mj-lt"/>
              </a:rPr>
              <a:t>46470-70 84 05</a:t>
            </a:r>
            <a:endParaRPr lang="sv-SE" sz="1600" dirty="0">
              <a:latin typeface="+mj-lt"/>
            </a:endParaRPr>
          </a:p>
          <a:p>
            <a:r>
              <a:rPr lang="sv-SE" sz="1600" dirty="0">
                <a:latin typeface="+mj-lt"/>
              </a:rPr>
              <a:t>fanny.elheim@lnu.se</a:t>
            </a:r>
          </a:p>
        </p:txBody>
      </p:sp>
    </p:spTree>
    <p:extLst>
      <p:ext uri="{BB962C8B-B14F-4D97-AF65-F5344CB8AC3E}">
        <p14:creationId xmlns:p14="http://schemas.microsoft.com/office/powerpoint/2010/main" val="109361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asÃ¶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95"/>
            <a:ext cx="12192000" cy="59312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p:nvPr/>
        </p:nvSpPr>
        <p:spPr bwMode="auto">
          <a:xfrm>
            <a:off x="5231904" y="260648"/>
            <a:ext cx="6768752" cy="345638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Rubrik 1"/>
          <p:cNvSpPr>
            <a:spLocks noGrp="1"/>
          </p:cNvSpPr>
          <p:nvPr>
            <p:ph type="title"/>
          </p:nvPr>
        </p:nvSpPr>
        <p:spPr>
          <a:xfrm>
            <a:off x="5375920" y="413949"/>
            <a:ext cx="5112568" cy="444861"/>
          </a:xfrm>
        </p:spPr>
        <p:txBody>
          <a:bodyPr/>
          <a:lstStyle/>
          <a:p>
            <a:r>
              <a:rPr lang="en-US" dirty="0">
                <a:hlinkClick r:id="rId4"/>
              </a:rPr>
              <a:t>Learning support for your studies</a:t>
            </a:r>
            <a:endParaRPr lang="en-US" dirty="0"/>
          </a:p>
        </p:txBody>
      </p:sp>
      <p:sp>
        <p:nvSpPr>
          <p:cNvPr id="7" name="Platshållare för innehåll 2"/>
          <p:cNvSpPr>
            <a:spLocks noGrp="1"/>
          </p:cNvSpPr>
          <p:nvPr>
            <p:ph idx="1"/>
          </p:nvPr>
        </p:nvSpPr>
        <p:spPr>
          <a:xfrm>
            <a:off x="5375920" y="921534"/>
            <a:ext cx="6552728" cy="1228746"/>
          </a:xfrm>
        </p:spPr>
        <p:txBody>
          <a:bodyPr/>
          <a:lstStyle/>
          <a:p>
            <a:pPr marL="0" indent="0"/>
            <a:r>
              <a:rPr lang="en-US" dirty="0"/>
              <a:t>If you are a student and have some form of disability, it is possible for you to get pedagogical support during your studies. Examples of such help are, help taking notes, sign language interpreter or extended time at examination sittings</a:t>
            </a:r>
            <a:r>
              <a:rPr lang="en-US" dirty="0" smtClean="0"/>
              <a:t>.</a:t>
            </a:r>
          </a:p>
        </p:txBody>
      </p:sp>
      <p:pic>
        <p:nvPicPr>
          <p:cNvPr id="10"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60296" y="2115678"/>
            <a:ext cx="1126452" cy="1408065"/>
          </a:xfrm>
          <a:prstGeom prst="rect">
            <a:avLst/>
          </a:prstGeom>
        </p:spPr>
      </p:pic>
      <p:pic>
        <p:nvPicPr>
          <p:cNvPr id="11"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75920" y="2151811"/>
            <a:ext cx="1080120" cy="1349197"/>
          </a:xfrm>
          <a:prstGeom prst="rect">
            <a:avLst/>
          </a:prstGeom>
        </p:spPr>
      </p:pic>
      <p:sp>
        <p:nvSpPr>
          <p:cNvPr id="12" name="textruta 11"/>
          <p:cNvSpPr txBox="1"/>
          <p:nvPr/>
        </p:nvSpPr>
        <p:spPr>
          <a:xfrm>
            <a:off x="6456040" y="2420888"/>
            <a:ext cx="2304256" cy="1077218"/>
          </a:xfrm>
          <a:prstGeom prst="rect">
            <a:avLst/>
          </a:prstGeom>
          <a:noFill/>
        </p:spPr>
        <p:txBody>
          <a:bodyPr wrap="square" rtlCol="0">
            <a:spAutoFit/>
          </a:bodyPr>
          <a:lstStyle/>
          <a:p>
            <a:r>
              <a:rPr lang="sv-SE" sz="1600" b="1" dirty="0" smtClean="0">
                <a:latin typeface="+mn-lt"/>
              </a:rPr>
              <a:t>Mathilda Karlsson</a:t>
            </a:r>
            <a:r>
              <a:rPr lang="sv-SE" sz="1600" dirty="0" smtClean="0">
                <a:latin typeface="+mn-lt"/>
              </a:rPr>
              <a:t/>
            </a:r>
            <a:br>
              <a:rPr lang="sv-SE" sz="1600" dirty="0" smtClean="0">
                <a:latin typeface="+mn-lt"/>
              </a:rPr>
            </a:br>
            <a:r>
              <a:rPr lang="sv-SE" sz="1600" dirty="0" err="1" smtClean="0">
                <a:latin typeface="+mn-lt"/>
              </a:rPr>
              <a:t>Coordinator</a:t>
            </a:r>
            <a:r>
              <a:rPr lang="sv-SE" sz="1600" dirty="0" smtClean="0">
                <a:latin typeface="+mn-lt"/>
              </a:rPr>
              <a:t>, Kalmar</a:t>
            </a:r>
          </a:p>
          <a:p>
            <a:r>
              <a:rPr lang="sv-SE" sz="1600" dirty="0">
                <a:latin typeface="+mn-lt"/>
              </a:rPr>
              <a:t>+</a:t>
            </a:r>
            <a:r>
              <a:rPr lang="sv-SE" sz="1600" dirty="0" smtClean="0">
                <a:latin typeface="+mn-lt"/>
              </a:rPr>
              <a:t>46480-44 64 90</a:t>
            </a:r>
            <a:br>
              <a:rPr lang="sv-SE" sz="1600" dirty="0" smtClean="0">
                <a:latin typeface="+mn-lt"/>
              </a:rPr>
            </a:br>
            <a:r>
              <a:rPr lang="sv-SE" sz="1600" dirty="0" smtClean="0">
                <a:latin typeface="+mn-lt"/>
              </a:rPr>
              <a:t>mathilda.karlsson@lnu.se</a:t>
            </a:r>
          </a:p>
        </p:txBody>
      </p:sp>
      <p:sp>
        <p:nvSpPr>
          <p:cNvPr id="13" name="textruta 12"/>
          <p:cNvSpPr txBox="1"/>
          <p:nvPr/>
        </p:nvSpPr>
        <p:spPr>
          <a:xfrm>
            <a:off x="9958756" y="2418062"/>
            <a:ext cx="1969892" cy="1077218"/>
          </a:xfrm>
          <a:prstGeom prst="rect">
            <a:avLst/>
          </a:prstGeom>
          <a:noFill/>
        </p:spPr>
        <p:txBody>
          <a:bodyPr wrap="square" rtlCol="0">
            <a:spAutoFit/>
          </a:bodyPr>
          <a:lstStyle/>
          <a:p>
            <a:r>
              <a:rPr lang="sv-SE" sz="1600" b="1" dirty="0" smtClean="0">
                <a:latin typeface="+mj-lt"/>
              </a:rPr>
              <a:t>Mari Ericsson</a:t>
            </a:r>
          </a:p>
          <a:p>
            <a:r>
              <a:rPr lang="en-US" sz="1600" dirty="0" smtClean="0">
                <a:latin typeface="+mj-lt"/>
              </a:rPr>
              <a:t>Coordinator, </a:t>
            </a:r>
            <a:r>
              <a:rPr lang="sv-SE" sz="1600" dirty="0" smtClean="0">
                <a:latin typeface="+mj-lt"/>
              </a:rPr>
              <a:t>Växjö</a:t>
            </a:r>
          </a:p>
          <a:p>
            <a:r>
              <a:rPr lang="sv-SE" sz="1600" dirty="0">
                <a:latin typeface="+mj-lt"/>
              </a:rPr>
              <a:t>+</a:t>
            </a:r>
            <a:r>
              <a:rPr lang="sv-SE" sz="1600" dirty="0" smtClean="0">
                <a:latin typeface="+mj-lt"/>
              </a:rPr>
              <a:t>46470-70 81 95</a:t>
            </a:r>
          </a:p>
          <a:p>
            <a:r>
              <a:rPr lang="sv-SE" sz="1600" dirty="0" smtClean="0">
                <a:latin typeface="+mj-lt"/>
              </a:rPr>
              <a:t>mari.ericsson@lnu.se</a:t>
            </a:r>
            <a:endParaRPr lang="sv-SE" sz="1600" dirty="0">
              <a:latin typeface="+mj-lt"/>
            </a:endParaRPr>
          </a:p>
        </p:txBody>
      </p:sp>
    </p:spTree>
    <p:extLst>
      <p:ext uri="{BB962C8B-B14F-4D97-AF65-F5344CB8AC3E}">
        <p14:creationId xmlns:p14="http://schemas.microsoft.com/office/powerpoint/2010/main" val="264851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753" t="14109" r="753" b="7663"/>
          <a:stretch/>
        </p:blipFill>
        <p:spPr>
          <a:xfrm>
            <a:off x="-66208" y="-459432"/>
            <a:ext cx="12288688" cy="6408712"/>
          </a:xfrm>
        </p:spPr>
      </p:pic>
      <p:sp>
        <p:nvSpPr>
          <p:cNvPr id="4" name="Rectangle 5"/>
          <p:cNvSpPr/>
          <p:nvPr/>
        </p:nvSpPr>
        <p:spPr bwMode="auto">
          <a:xfrm>
            <a:off x="263352" y="1733616"/>
            <a:ext cx="7164796" cy="2592288"/>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dirty="0" smtClean="0">
                <a:latin typeface="+mj-lt"/>
                <a:cs typeface="Arial" charset="0"/>
              </a:rPr>
              <a:t>Contact persons for international students at </a:t>
            </a:r>
          </a:p>
          <a:p>
            <a:pPr marL="0" marR="0" indent="0" algn="ctr" defTabSz="914400" rtl="0" eaLnBrk="0" fontAlgn="base" latinLnBrk="0" hangingPunct="0">
              <a:lnSpc>
                <a:spcPct val="100000"/>
              </a:lnSpc>
              <a:spcBef>
                <a:spcPct val="0"/>
              </a:spcBef>
              <a:spcAft>
                <a:spcPct val="0"/>
              </a:spcAft>
              <a:buClrTx/>
              <a:buSzTx/>
              <a:buFontTx/>
              <a:buNone/>
              <a:tabLst/>
            </a:pPr>
            <a:r>
              <a:rPr lang="sv-SE" dirty="0" smtClean="0">
                <a:latin typeface="+mj-lt"/>
                <a:cs typeface="Arial" charset="0"/>
              </a:rPr>
              <a:t>the </a:t>
            </a:r>
            <a:r>
              <a:rPr lang="sv-SE" dirty="0" err="1" smtClean="0">
                <a:latin typeface="+mj-lt"/>
                <a:cs typeface="Arial" charset="0"/>
              </a:rPr>
              <a:t>School</a:t>
            </a:r>
            <a:r>
              <a:rPr lang="sv-SE" dirty="0" smtClean="0">
                <a:latin typeface="+mj-lt"/>
                <a:cs typeface="Arial" charset="0"/>
              </a:rPr>
              <a:t> </a:t>
            </a:r>
            <a:r>
              <a:rPr lang="sv-SE" dirty="0" err="1" smtClean="0">
                <a:latin typeface="+mj-lt"/>
                <a:cs typeface="Arial" charset="0"/>
              </a:rPr>
              <a:t>of</a:t>
            </a:r>
            <a:r>
              <a:rPr lang="sv-SE" dirty="0" smtClean="0">
                <a:latin typeface="+mj-lt"/>
                <a:cs typeface="Arial" charset="0"/>
              </a:rPr>
              <a:t> Business and </a:t>
            </a:r>
            <a:r>
              <a:rPr lang="sv-SE" dirty="0" err="1">
                <a:latin typeface="+mj-lt"/>
                <a:cs typeface="Arial" charset="0"/>
              </a:rPr>
              <a:t>E</a:t>
            </a:r>
            <a:r>
              <a:rPr lang="sv-SE" dirty="0" err="1" smtClean="0">
                <a:latin typeface="+mj-lt"/>
                <a:cs typeface="Arial" charset="0"/>
              </a:rPr>
              <a:t>conomics</a:t>
            </a:r>
            <a:endParaRPr kumimoji="0" lang="sv-SE" b="0" i="0" u="none" strike="noStrike" cap="none" normalizeH="0" baseline="0" dirty="0" smtClean="0">
              <a:ln>
                <a:noFill/>
              </a:ln>
              <a:solidFill>
                <a:schemeClr val="tx1"/>
              </a:solidFill>
              <a:effectLst/>
              <a:latin typeface="+mj-lt"/>
              <a:cs typeface="Arial" charset="0"/>
            </a:endParaRPr>
          </a:p>
        </p:txBody>
      </p:sp>
      <p:pic>
        <p:nvPicPr>
          <p:cNvPr id="6" name="Bildobjekt 5"/>
          <p:cNvPicPr>
            <a:picLocks noChangeAspect="1"/>
          </p:cNvPicPr>
          <p:nvPr/>
        </p:nvPicPr>
        <p:blipFill rotWithShape="1">
          <a:blip r:embed="rId4" cstate="hqprint">
            <a:extLst>
              <a:ext uri="{28A0092B-C50C-407E-A947-70E740481C1C}">
                <a14:useLocalDpi xmlns:a14="http://schemas.microsoft.com/office/drawing/2010/main" val="0"/>
              </a:ext>
            </a:extLst>
          </a:blip>
          <a:srcRect l="12380" t="1641" r="20360" b="53828"/>
          <a:stretch/>
        </p:blipFill>
        <p:spPr>
          <a:xfrm>
            <a:off x="2291809" y="2721679"/>
            <a:ext cx="1283911" cy="1283385"/>
          </a:xfrm>
          <a:prstGeom prst="rect">
            <a:avLst/>
          </a:prstGeom>
        </p:spPr>
      </p:pic>
      <p:sp>
        <p:nvSpPr>
          <p:cNvPr id="8" name="Rectangle 3"/>
          <p:cNvSpPr txBox="1">
            <a:spLocks noChangeArrowheads="1"/>
          </p:cNvSpPr>
          <p:nvPr/>
        </p:nvSpPr>
        <p:spPr bwMode="auto">
          <a:xfrm>
            <a:off x="425362" y="2613170"/>
            <a:ext cx="2169319" cy="175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sv-SE" altLang="sv-SE" sz="1500" b="1" dirty="0" smtClean="0">
                <a:latin typeface="+mj-lt"/>
                <a:cs typeface="Tahoma" pitchFamily="34" charset="0"/>
              </a:rPr>
              <a:t>Kalmar</a:t>
            </a:r>
          </a:p>
          <a:p>
            <a:pPr marL="0" indent="0"/>
            <a:r>
              <a:rPr lang="sv-SE" altLang="sv-SE" sz="1500" dirty="0" smtClean="0">
                <a:latin typeface="+mj-lt"/>
                <a:cs typeface="Tahoma" pitchFamily="34" charset="0"/>
              </a:rPr>
              <a:t>Terese Nilsson</a:t>
            </a:r>
          </a:p>
          <a:p>
            <a:pPr marL="0" indent="0"/>
            <a:r>
              <a:rPr lang="sv-SE" altLang="sv-SE" sz="1500" dirty="0" smtClean="0">
                <a:latin typeface="+mj-lt"/>
                <a:cs typeface="Tahoma" pitchFamily="34" charset="0"/>
              </a:rPr>
              <a:t>terese.nilsson@lnu.se</a:t>
            </a:r>
          </a:p>
          <a:p>
            <a:pPr marL="0" indent="0"/>
            <a:r>
              <a:rPr lang="sv-SE" altLang="sv-SE" sz="1500" dirty="0" smtClean="0">
                <a:latin typeface="+mj-lt"/>
                <a:cs typeface="Tahoma" pitchFamily="34" charset="0"/>
              </a:rPr>
              <a:t>Forma </a:t>
            </a:r>
            <a:r>
              <a:rPr lang="sv-SE" altLang="sv-SE" sz="1500" dirty="0" err="1" smtClean="0">
                <a:latin typeface="+mj-lt"/>
                <a:cs typeface="Tahoma" pitchFamily="34" charset="0"/>
              </a:rPr>
              <a:t>Building</a:t>
            </a:r>
            <a:r>
              <a:rPr lang="sv-SE" altLang="sv-SE" sz="1500" dirty="0" smtClean="0">
                <a:latin typeface="+mj-lt"/>
                <a:cs typeface="Tahoma" pitchFamily="34" charset="0"/>
              </a:rPr>
              <a:t>  </a:t>
            </a:r>
          </a:p>
          <a:p>
            <a:pPr marL="0" indent="0"/>
            <a:r>
              <a:rPr lang="sv-SE" altLang="sv-SE" sz="1500" dirty="0" smtClean="0">
                <a:latin typeface="+mj-lt"/>
                <a:cs typeface="Tahoma" pitchFamily="34" charset="0"/>
              </a:rPr>
              <a:t>2:nd </a:t>
            </a:r>
            <a:r>
              <a:rPr lang="sv-SE" altLang="sv-SE" sz="1500" dirty="0" err="1" smtClean="0">
                <a:latin typeface="+mj-lt"/>
                <a:cs typeface="Tahoma" pitchFamily="34" charset="0"/>
              </a:rPr>
              <a:t>floor</a:t>
            </a:r>
            <a:endParaRPr lang="sv-SE" altLang="sv-SE" sz="1500" dirty="0" smtClean="0">
              <a:latin typeface="+mj-lt"/>
              <a:cs typeface="Tahoma" pitchFamily="34" charset="0"/>
            </a:endParaRPr>
          </a:p>
        </p:txBody>
      </p:sp>
      <p:pic>
        <p:nvPicPr>
          <p:cNvPr id="9" name="Picture 2" descr="Profilbil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806521" y="2675205"/>
            <a:ext cx="1329859" cy="13298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782665" y="2626820"/>
            <a:ext cx="2169319" cy="175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sv-SE" altLang="sv-SE" sz="1500" b="1" dirty="0" smtClean="0">
                <a:latin typeface="+mj-lt"/>
                <a:cs typeface="Tahoma" pitchFamily="34" charset="0"/>
              </a:rPr>
              <a:t>Växjö</a:t>
            </a:r>
          </a:p>
          <a:p>
            <a:pPr marL="0" indent="0"/>
            <a:r>
              <a:rPr lang="sv-SE" altLang="sv-SE" sz="1500" dirty="0" smtClean="0">
                <a:latin typeface="+mj-lt"/>
                <a:cs typeface="Tahoma" pitchFamily="34" charset="0"/>
              </a:rPr>
              <a:t>Lollo Leijner</a:t>
            </a:r>
          </a:p>
          <a:p>
            <a:pPr marL="0" indent="0"/>
            <a:r>
              <a:rPr lang="sv-SE" altLang="sv-SE" sz="1500" dirty="0">
                <a:latin typeface="+mj-lt"/>
                <a:cs typeface="Tahoma" pitchFamily="34" charset="0"/>
              </a:rPr>
              <a:t>l</a:t>
            </a:r>
            <a:r>
              <a:rPr lang="sv-SE" altLang="sv-SE" sz="1500" dirty="0" smtClean="0">
                <a:latin typeface="+mj-lt"/>
                <a:cs typeface="Tahoma" pitchFamily="34" charset="0"/>
              </a:rPr>
              <a:t>ollo.leijner@lnu.se</a:t>
            </a:r>
          </a:p>
          <a:p>
            <a:pPr marL="0" indent="0">
              <a:lnSpc>
                <a:spcPct val="130000"/>
              </a:lnSpc>
            </a:pPr>
            <a:r>
              <a:rPr lang="sv-SE" altLang="sv-SE" sz="1500" dirty="0" smtClean="0">
                <a:latin typeface="+mj-lt"/>
                <a:cs typeface="Tahoma" pitchFamily="34" charset="0"/>
              </a:rPr>
              <a:t>K </a:t>
            </a:r>
            <a:r>
              <a:rPr lang="sv-SE" altLang="sv-SE" sz="1500" dirty="0" err="1" smtClean="0">
                <a:latin typeface="+mj-lt"/>
                <a:cs typeface="Tahoma" pitchFamily="34" charset="0"/>
              </a:rPr>
              <a:t>Building</a:t>
            </a:r>
            <a:r>
              <a:rPr lang="sv-SE" altLang="sv-SE" sz="1500" dirty="0" smtClean="0">
                <a:latin typeface="+mj-lt"/>
                <a:cs typeface="Tahoma" pitchFamily="34" charset="0"/>
              </a:rPr>
              <a:t>, </a:t>
            </a:r>
            <a:r>
              <a:rPr lang="sv-SE" altLang="sv-SE" sz="1500" dirty="0">
                <a:latin typeface="+mj-lt"/>
                <a:cs typeface="Tahoma" pitchFamily="34" charset="0"/>
              </a:rPr>
              <a:t>1:st </a:t>
            </a:r>
            <a:r>
              <a:rPr lang="sv-SE" altLang="sv-SE" sz="1500" dirty="0" err="1">
                <a:latin typeface="+mj-lt"/>
                <a:cs typeface="Tahoma" pitchFamily="34" charset="0"/>
              </a:rPr>
              <a:t>floor</a:t>
            </a:r>
            <a:endParaRPr lang="sv-SE" altLang="sv-SE" sz="1500" dirty="0">
              <a:latin typeface="+mj-lt"/>
              <a:cs typeface="Tahoma" pitchFamily="34" charset="0"/>
            </a:endParaRPr>
          </a:p>
          <a:p>
            <a:pPr marL="0" indent="0"/>
            <a:r>
              <a:rPr lang="sv-SE" altLang="sv-SE" sz="1500" dirty="0" err="1">
                <a:latin typeface="+mj-lt"/>
                <a:cs typeface="Tahoma" pitchFamily="34" charset="0"/>
              </a:rPr>
              <a:t>Room</a:t>
            </a:r>
            <a:r>
              <a:rPr lang="sv-SE" altLang="sv-SE" sz="1500" dirty="0">
                <a:latin typeface="+mj-lt"/>
                <a:cs typeface="Tahoma" pitchFamily="34" charset="0"/>
              </a:rPr>
              <a:t>: </a:t>
            </a:r>
            <a:r>
              <a:rPr lang="sv-SE" altLang="sv-SE" sz="1500" dirty="0" smtClean="0">
                <a:latin typeface="+mj-lt"/>
                <a:cs typeface="Tahoma" pitchFamily="34" charset="0"/>
              </a:rPr>
              <a:t>K1101</a:t>
            </a:r>
            <a:endParaRPr lang="sv-SE" altLang="sv-SE" sz="1500" dirty="0">
              <a:latin typeface="+mj-lt"/>
              <a:cs typeface="Tahoma" pitchFamily="34" charset="0"/>
            </a:endParaRPr>
          </a:p>
        </p:txBody>
      </p:sp>
      <p:sp>
        <p:nvSpPr>
          <p:cNvPr id="12" name="Rectangle 5"/>
          <p:cNvSpPr/>
          <p:nvPr/>
        </p:nvSpPr>
        <p:spPr bwMode="auto">
          <a:xfrm>
            <a:off x="7968208" y="4149080"/>
            <a:ext cx="3955901" cy="1390401"/>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sv-SE" b="1" dirty="0">
              <a:latin typeface="+mj-lt"/>
              <a:cs typeface="Arial" charset="0"/>
            </a:endParaRPr>
          </a:p>
          <a:p>
            <a:pPr algn="ctr"/>
            <a:r>
              <a:rPr lang="sv-SE" dirty="0" smtClean="0">
                <a:latin typeface="+mj-lt"/>
                <a:cs typeface="Arial" charset="0"/>
              </a:rPr>
              <a:t>For </a:t>
            </a:r>
            <a:r>
              <a:rPr lang="sv-SE" dirty="0" err="1" smtClean="0">
                <a:latin typeface="+mj-lt"/>
                <a:cs typeface="Arial" charset="0"/>
              </a:rPr>
              <a:t>questions</a:t>
            </a:r>
            <a:r>
              <a:rPr lang="sv-SE" dirty="0" smtClean="0">
                <a:latin typeface="+mj-lt"/>
                <a:cs typeface="Arial" charset="0"/>
              </a:rPr>
              <a:t> </a:t>
            </a:r>
            <a:r>
              <a:rPr lang="sv-SE" dirty="0" err="1" smtClean="0">
                <a:latin typeface="+mj-lt"/>
                <a:cs typeface="Arial" charset="0"/>
              </a:rPr>
              <a:t>regarding</a:t>
            </a:r>
            <a:r>
              <a:rPr lang="sv-SE" dirty="0" smtClean="0">
                <a:latin typeface="+mj-lt"/>
                <a:cs typeface="Arial" charset="0"/>
              </a:rPr>
              <a:t> </a:t>
            </a:r>
            <a:r>
              <a:rPr lang="sv-SE" dirty="0" err="1" smtClean="0">
                <a:latin typeface="+mj-lt"/>
                <a:cs typeface="Arial" charset="0"/>
              </a:rPr>
              <a:t>Tuition</a:t>
            </a:r>
            <a:r>
              <a:rPr lang="sv-SE" dirty="0" smtClean="0">
                <a:latin typeface="+mj-lt"/>
                <a:cs typeface="Arial" charset="0"/>
              </a:rPr>
              <a:t> </a:t>
            </a:r>
            <a:r>
              <a:rPr lang="sv-SE" dirty="0" err="1" smtClean="0">
                <a:latin typeface="+mj-lt"/>
                <a:cs typeface="Arial" charset="0"/>
              </a:rPr>
              <a:t>fees</a:t>
            </a:r>
            <a:r>
              <a:rPr lang="sv-SE" dirty="0" smtClean="0">
                <a:latin typeface="+mj-lt"/>
                <a:cs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lang="sv-SE" dirty="0" smtClean="0">
                <a:latin typeface="+mj-lt"/>
                <a:cs typeface="Arial" charset="0"/>
                <a:hlinkClick r:id="rId6"/>
              </a:rPr>
              <a:t>tuitionfees@lnu.se</a:t>
            </a:r>
            <a:endParaRPr kumimoji="0" lang="sv-SE" sz="1800" b="0" i="0" u="none" strike="noStrike" cap="none" normalizeH="0" baseline="0" dirty="0" smtClean="0">
              <a:ln>
                <a:noFill/>
              </a:ln>
              <a:solidFill>
                <a:schemeClr val="tx1"/>
              </a:solidFill>
              <a:effectLst/>
              <a:latin typeface="+mj-lt"/>
              <a:cs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mj-lt"/>
              <a:cs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tx1"/>
              </a:solidFill>
              <a:effectLst/>
              <a:latin typeface="+mj-lt"/>
              <a:cs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sv-SE" b="1" dirty="0" smtClean="0">
              <a:latin typeface="+mj-lt"/>
              <a:cs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smtClean="0">
              <a:ln>
                <a:noFill/>
              </a:ln>
              <a:solidFill>
                <a:schemeClr val="tx1"/>
              </a:solidFill>
              <a:effectLst/>
              <a:latin typeface="+mj-lt"/>
              <a:cs typeface="Arial" charset="0"/>
            </a:endParaRPr>
          </a:p>
        </p:txBody>
      </p:sp>
    </p:spTree>
    <p:extLst>
      <p:ext uri="{BB962C8B-B14F-4D97-AF65-F5344CB8AC3E}">
        <p14:creationId xmlns:p14="http://schemas.microsoft.com/office/powerpoint/2010/main" val="18063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program</a:t>
            </a:r>
            <a:endParaRPr lang="sv-SE" dirty="0"/>
          </a:p>
        </p:txBody>
      </p:sp>
      <p:sp>
        <p:nvSpPr>
          <p:cNvPr id="3" name="Platshållare för innehåll 2"/>
          <p:cNvSpPr>
            <a:spLocks noGrp="1"/>
          </p:cNvSpPr>
          <p:nvPr>
            <p:ph idx="1"/>
          </p:nvPr>
        </p:nvSpPr>
        <p:spPr/>
        <p:txBody>
          <a:bodyPr/>
          <a:lstStyle/>
          <a:p>
            <a:r>
              <a:rPr lang="sv-SE" dirty="0" err="1" smtClean="0"/>
              <a:t>First</a:t>
            </a:r>
            <a:r>
              <a:rPr lang="sv-SE" dirty="0" smtClean="0"/>
              <a:t> semester:</a:t>
            </a:r>
          </a:p>
          <a:p>
            <a:pPr marL="285750" indent="-285750">
              <a:buFont typeface="Arial" panose="020B0604020202020204" pitchFamily="34" charset="0"/>
              <a:buChar char="•"/>
            </a:pPr>
            <a:r>
              <a:rPr lang="sv-SE" dirty="0" smtClean="0"/>
              <a:t>Corporate </a:t>
            </a:r>
            <a:r>
              <a:rPr lang="sv-SE" dirty="0" err="1" smtClean="0"/>
              <a:t>Governance</a:t>
            </a:r>
            <a:r>
              <a:rPr lang="sv-SE" dirty="0" smtClean="0"/>
              <a:t>, 30 </a:t>
            </a:r>
            <a:r>
              <a:rPr lang="sv-SE" dirty="0" err="1" smtClean="0"/>
              <a:t>credits</a:t>
            </a:r>
            <a:endParaRPr lang="sv-SE" dirty="0" smtClean="0"/>
          </a:p>
          <a:p>
            <a:pPr lvl="1">
              <a:buFont typeface="Arial" panose="020B0604020202020204" pitchFamily="34" charset="0"/>
              <a:buChar char="•"/>
            </a:pPr>
            <a:r>
              <a:rPr lang="sv-SE" dirty="0" err="1" smtClean="0"/>
              <a:t>Together</a:t>
            </a:r>
            <a:r>
              <a:rPr lang="sv-SE" dirty="0" smtClean="0"/>
              <a:t> </a:t>
            </a:r>
            <a:r>
              <a:rPr lang="sv-SE" dirty="0" err="1" smtClean="0"/>
              <a:t>with</a:t>
            </a:r>
            <a:r>
              <a:rPr lang="sv-SE" dirty="0" smtClean="0"/>
              <a:t> a </a:t>
            </a:r>
            <a:r>
              <a:rPr lang="sv-SE" dirty="0" err="1" smtClean="0"/>
              <a:t>group</a:t>
            </a:r>
            <a:r>
              <a:rPr lang="sv-SE" dirty="0" smtClean="0"/>
              <a:t> </a:t>
            </a:r>
            <a:r>
              <a:rPr lang="sv-SE" dirty="0" err="1" smtClean="0"/>
              <a:t>of</a:t>
            </a:r>
            <a:r>
              <a:rPr lang="sv-SE" dirty="0" smtClean="0"/>
              <a:t> Swedish students (Civilekonomprogrammet, </a:t>
            </a:r>
            <a:r>
              <a:rPr lang="sv-SE" dirty="0" err="1" smtClean="0"/>
              <a:t>specialisation</a:t>
            </a:r>
            <a:r>
              <a:rPr lang="sv-SE" dirty="0" smtClean="0"/>
              <a:t> in </a:t>
            </a:r>
            <a:r>
              <a:rPr lang="sv-SE" dirty="0" err="1" smtClean="0"/>
              <a:t>Accounting</a:t>
            </a:r>
            <a:r>
              <a:rPr lang="sv-SE" dirty="0" smtClean="0"/>
              <a:t> and </a:t>
            </a:r>
            <a:r>
              <a:rPr lang="sv-SE" dirty="0" err="1" smtClean="0"/>
              <a:t>finance</a:t>
            </a:r>
            <a:r>
              <a:rPr lang="sv-SE" dirty="0" smtClean="0"/>
              <a:t>)</a:t>
            </a:r>
          </a:p>
          <a:p>
            <a:pPr lvl="1">
              <a:buFont typeface="Arial" panose="020B0604020202020204" pitchFamily="34" charset="0"/>
              <a:buChar char="•"/>
            </a:pPr>
            <a:endParaRPr lang="sv-SE" dirty="0"/>
          </a:p>
          <a:p>
            <a:pPr marL="0" indent="0"/>
            <a:r>
              <a:rPr lang="sv-SE" dirty="0" smtClean="0"/>
              <a:t>Second semester:</a:t>
            </a:r>
          </a:p>
          <a:p>
            <a:pPr marL="285750" indent="-285750">
              <a:buFont typeface="Arial" panose="020B0604020202020204" pitchFamily="34" charset="0"/>
              <a:buChar char="•"/>
            </a:pPr>
            <a:r>
              <a:rPr lang="sv-SE" dirty="0" err="1" smtClean="0"/>
              <a:t>Choose</a:t>
            </a:r>
            <a:r>
              <a:rPr lang="sv-SE" dirty="0" smtClean="0"/>
              <a:t> </a:t>
            </a:r>
            <a:r>
              <a:rPr lang="sv-SE" dirty="0" err="1" smtClean="0"/>
              <a:t>two</a:t>
            </a:r>
            <a:r>
              <a:rPr lang="sv-SE" dirty="0" smtClean="0"/>
              <a:t> </a:t>
            </a:r>
            <a:r>
              <a:rPr lang="sv-SE" dirty="0" err="1" smtClean="0"/>
              <a:t>out</a:t>
            </a:r>
            <a:r>
              <a:rPr lang="sv-SE" dirty="0" smtClean="0"/>
              <a:t> </a:t>
            </a:r>
            <a:r>
              <a:rPr lang="sv-SE" dirty="0" err="1" smtClean="0"/>
              <a:t>of</a:t>
            </a:r>
            <a:r>
              <a:rPr lang="sv-SE" dirty="0" smtClean="0"/>
              <a:t>:</a:t>
            </a:r>
          </a:p>
          <a:p>
            <a:pPr marL="685800" lvl="1">
              <a:buFont typeface="Arial" panose="020B0604020202020204" pitchFamily="34" charset="0"/>
              <a:buChar char="•"/>
            </a:pPr>
            <a:r>
              <a:rPr lang="sv-SE" dirty="0" smtClean="0"/>
              <a:t>The </a:t>
            </a:r>
            <a:r>
              <a:rPr lang="sv-SE" dirty="0" err="1" smtClean="0"/>
              <a:t>corporation</a:t>
            </a:r>
            <a:r>
              <a:rPr lang="sv-SE" dirty="0" smtClean="0"/>
              <a:t> in </a:t>
            </a:r>
            <a:r>
              <a:rPr lang="sv-SE" dirty="0" err="1" smtClean="0"/>
              <a:t>society</a:t>
            </a:r>
            <a:r>
              <a:rPr lang="sv-SE" dirty="0" smtClean="0"/>
              <a:t>, 7,5 </a:t>
            </a:r>
            <a:r>
              <a:rPr lang="sv-SE" dirty="0" err="1" smtClean="0"/>
              <a:t>credits</a:t>
            </a:r>
            <a:endParaRPr lang="sv-SE" dirty="0" smtClean="0"/>
          </a:p>
          <a:p>
            <a:pPr marL="685800" lvl="1">
              <a:buFont typeface="Arial" panose="020B0604020202020204" pitchFamily="34" charset="0"/>
              <a:buChar char="•"/>
            </a:pPr>
            <a:r>
              <a:rPr lang="sv-SE" dirty="0" smtClean="0"/>
              <a:t>The </a:t>
            </a:r>
            <a:r>
              <a:rPr lang="sv-SE" dirty="0" err="1" smtClean="0"/>
              <a:t>intellectual</a:t>
            </a:r>
            <a:r>
              <a:rPr lang="sv-SE" dirty="0" smtClean="0"/>
              <a:t> </a:t>
            </a:r>
            <a:r>
              <a:rPr lang="sv-SE" dirty="0" err="1" smtClean="0"/>
              <a:t>foundation</a:t>
            </a:r>
            <a:r>
              <a:rPr lang="sv-SE" dirty="0" smtClean="0"/>
              <a:t> </a:t>
            </a:r>
            <a:r>
              <a:rPr lang="sv-SE" dirty="0" err="1" smtClean="0"/>
              <a:t>of</a:t>
            </a:r>
            <a:r>
              <a:rPr lang="sv-SE" dirty="0" smtClean="0"/>
              <a:t> </a:t>
            </a:r>
            <a:r>
              <a:rPr lang="sv-SE" dirty="0" err="1" smtClean="0"/>
              <a:t>financial</a:t>
            </a:r>
            <a:r>
              <a:rPr lang="sv-SE" dirty="0" smtClean="0"/>
              <a:t> </a:t>
            </a:r>
            <a:r>
              <a:rPr lang="sv-SE" dirty="0" err="1" smtClean="0"/>
              <a:t>reporting</a:t>
            </a:r>
            <a:r>
              <a:rPr lang="sv-SE" dirty="0" smtClean="0"/>
              <a:t>, 7,5 </a:t>
            </a:r>
            <a:r>
              <a:rPr lang="sv-SE" dirty="0" err="1" smtClean="0"/>
              <a:t>credits</a:t>
            </a:r>
            <a:endParaRPr lang="sv-SE" dirty="0" smtClean="0"/>
          </a:p>
          <a:p>
            <a:pPr marL="685800" lvl="1">
              <a:buFont typeface="Arial" panose="020B0604020202020204" pitchFamily="34" charset="0"/>
              <a:buChar char="•"/>
            </a:pPr>
            <a:r>
              <a:rPr lang="sv-SE" dirty="0" err="1" smtClean="0"/>
              <a:t>Financial</a:t>
            </a:r>
            <a:r>
              <a:rPr lang="sv-SE" dirty="0" smtClean="0"/>
              <a:t> institutions and markets, 7,5 </a:t>
            </a:r>
            <a:r>
              <a:rPr lang="sv-SE" dirty="0" err="1" smtClean="0"/>
              <a:t>credits</a:t>
            </a:r>
            <a:endParaRPr lang="sv-SE" dirty="0" smtClean="0"/>
          </a:p>
          <a:p>
            <a:pPr marL="685800" lvl="1">
              <a:buFont typeface="Arial" panose="020B0604020202020204" pitchFamily="34" charset="0"/>
              <a:buChar char="•"/>
            </a:pPr>
            <a:endParaRPr lang="sv-SE" dirty="0" smtClean="0"/>
          </a:p>
          <a:p>
            <a:pPr marL="285750">
              <a:buFont typeface="Arial" panose="020B0604020202020204" pitchFamily="34" charset="0"/>
              <a:buChar char="•"/>
            </a:pPr>
            <a:r>
              <a:rPr lang="sv-SE" dirty="0" err="1" smtClean="0"/>
              <a:t>Degree</a:t>
            </a:r>
            <a:r>
              <a:rPr lang="sv-SE" dirty="0" smtClean="0"/>
              <a:t> </a:t>
            </a:r>
            <a:r>
              <a:rPr lang="sv-SE" dirty="0" err="1" smtClean="0"/>
              <a:t>project</a:t>
            </a:r>
            <a:r>
              <a:rPr lang="sv-SE" dirty="0" smtClean="0"/>
              <a:t> (master </a:t>
            </a:r>
            <a:r>
              <a:rPr lang="sv-SE" dirty="0" err="1" smtClean="0"/>
              <a:t>thesis</a:t>
            </a:r>
            <a:r>
              <a:rPr lang="sv-SE" dirty="0" smtClean="0"/>
              <a:t>), 15 </a:t>
            </a:r>
            <a:r>
              <a:rPr lang="sv-SE" dirty="0" err="1" smtClean="0"/>
              <a:t>credits</a:t>
            </a:r>
            <a:endParaRPr lang="sv-SE" dirty="0"/>
          </a:p>
        </p:txBody>
      </p:sp>
    </p:spTree>
    <p:extLst>
      <p:ext uri="{BB962C8B-B14F-4D97-AF65-F5344CB8AC3E}">
        <p14:creationId xmlns:p14="http://schemas.microsoft.com/office/powerpoint/2010/main" val="3209007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820" b="12820"/>
          <a:stretch/>
        </p:blipFill>
        <p:spPr>
          <a:xfrm>
            <a:off x="-24680" y="-27384"/>
            <a:ext cx="12216680" cy="6056221"/>
          </a:xfrm>
          <a:prstGeom prst="rect">
            <a:avLst/>
          </a:prstGeom>
        </p:spPr>
      </p:pic>
      <p:sp>
        <p:nvSpPr>
          <p:cNvPr id="5" name="Rectangle 4"/>
          <p:cNvSpPr/>
          <p:nvPr/>
        </p:nvSpPr>
        <p:spPr bwMode="auto">
          <a:xfrm>
            <a:off x="6083660" y="321834"/>
            <a:ext cx="5832648" cy="382724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2" name="Rubrik 1"/>
          <p:cNvSpPr>
            <a:spLocks noGrp="1"/>
          </p:cNvSpPr>
          <p:nvPr>
            <p:ph type="title"/>
          </p:nvPr>
        </p:nvSpPr>
        <p:spPr>
          <a:xfrm>
            <a:off x="6132004" y="377553"/>
            <a:ext cx="5688632" cy="377825"/>
          </a:xfrm>
        </p:spPr>
        <p:txBody>
          <a:bodyPr/>
          <a:lstStyle/>
          <a:p>
            <a:r>
              <a:rPr lang="sv-SE" sz="2000" dirty="0" smtClean="0"/>
              <a:t>The University </a:t>
            </a:r>
            <a:r>
              <a:rPr lang="sv-SE" sz="2000" dirty="0" err="1" smtClean="0"/>
              <a:t>Library</a:t>
            </a:r>
            <a:r>
              <a:rPr lang="sv-SE" sz="2000" dirty="0" smtClean="0"/>
              <a:t> and </a:t>
            </a:r>
            <a:r>
              <a:rPr lang="sv-SE" sz="2000" dirty="0" err="1" smtClean="0"/>
              <a:t>Academic</a:t>
            </a:r>
            <a:r>
              <a:rPr lang="sv-SE" sz="2000" dirty="0" smtClean="0"/>
              <a:t> Support Centre</a:t>
            </a:r>
            <a:endParaRPr lang="sv-SE" sz="2000" dirty="0"/>
          </a:p>
        </p:txBody>
      </p:sp>
      <p:sp>
        <p:nvSpPr>
          <p:cNvPr id="6" name="Platshållare för innehåll 5"/>
          <p:cNvSpPr>
            <a:spLocks noGrp="1"/>
          </p:cNvSpPr>
          <p:nvPr>
            <p:ph idx="1"/>
          </p:nvPr>
        </p:nvSpPr>
        <p:spPr>
          <a:xfrm>
            <a:off x="6168008" y="915684"/>
            <a:ext cx="5616624" cy="3161388"/>
          </a:xfrm>
          <a:ln w="57150">
            <a:noFill/>
          </a:ln>
        </p:spPr>
        <p:txBody>
          <a:bodyPr/>
          <a:lstStyle/>
          <a:p>
            <a:pPr marL="0" indent="0"/>
            <a:r>
              <a:rPr lang="sv-SE" dirty="0" err="1"/>
              <a:t>Search</a:t>
            </a:r>
            <a:r>
              <a:rPr lang="sv-SE" dirty="0"/>
              <a:t> and </a:t>
            </a:r>
            <a:r>
              <a:rPr lang="sv-SE" dirty="0" err="1"/>
              <a:t>writing</a:t>
            </a:r>
            <a:r>
              <a:rPr lang="sv-SE" dirty="0"/>
              <a:t> </a:t>
            </a:r>
            <a:r>
              <a:rPr lang="sv-SE" dirty="0" err="1"/>
              <a:t>assistance</a:t>
            </a:r>
            <a:r>
              <a:rPr lang="sv-SE" dirty="0"/>
              <a:t> is </a:t>
            </a:r>
            <a:r>
              <a:rPr lang="sv-SE" dirty="0" err="1" smtClean="0"/>
              <a:t>available</a:t>
            </a:r>
            <a:r>
              <a:rPr lang="sv-SE" dirty="0" smtClean="0"/>
              <a:t> </a:t>
            </a:r>
            <a:r>
              <a:rPr lang="sv-SE" dirty="0"/>
              <a:t>at </a:t>
            </a:r>
            <a:r>
              <a:rPr lang="sv-SE" dirty="0">
                <a:hlinkClick r:id="rId4"/>
              </a:rPr>
              <a:t>the University </a:t>
            </a:r>
            <a:r>
              <a:rPr lang="sv-SE" dirty="0" err="1">
                <a:hlinkClick r:id="rId4"/>
              </a:rPr>
              <a:t>Library</a:t>
            </a:r>
            <a:r>
              <a:rPr lang="sv-SE" dirty="0">
                <a:hlinkClick r:id="rId4"/>
              </a:rPr>
              <a:t> </a:t>
            </a:r>
            <a:r>
              <a:rPr lang="sv-SE" dirty="0"/>
              <a:t>and </a:t>
            </a:r>
            <a:r>
              <a:rPr lang="sv-SE" dirty="0" err="1"/>
              <a:t>through</a:t>
            </a:r>
            <a:r>
              <a:rPr lang="sv-SE" dirty="0"/>
              <a:t> the </a:t>
            </a:r>
            <a:r>
              <a:rPr lang="sv-SE" dirty="0" err="1">
                <a:hlinkClick r:id="rId5"/>
              </a:rPr>
              <a:t>writing</a:t>
            </a:r>
            <a:r>
              <a:rPr lang="sv-SE" dirty="0">
                <a:hlinkClick r:id="rId5"/>
              </a:rPr>
              <a:t> </a:t>
            </a:r>
            <a:r>
              <a:rPr lang="sv-SE" dirty="0" smtClean="0">
                <a:hlinkClick r:id="rId5"/>
              </a:rPr>
              <a:t>guide</a:t>
            </a:r>
            <a:r>
              <a:rPr lang="sv-SE" dirty="0" smtClean="0"/>
              <a:t>.</a:t>
            </a:r>
            <a:r>
              <a:rPr lang="sv-SE" dirty="0"/>
              <a:t/>
            </a:r>
            <a:br>
              <a:rPr lang="sv-SE" dirty="0"/>
            </a:br>
            <a:r>
              <a:rPr lang="sv-SE" dirty="0" smtClean="0"/>
              <a:t/>
            </a:r>
            <a:br>
              <a:rPr lang="sv-SE" dirty="0" smtClean="0"/>
            </a:br>
            <a:r>
              <a:rPr lang="en-GB" dirty="0"/>
              <a:t>At the </a:t>
            </a:r>
            <a:r>
              <a:rPr lang="sv-SE" dirty="0" err="1">
                <a:hlinkClick r:id="rId6"/>
              </a:rPr>
              <a:t>Academic</a:t>
            </a:r>
            <a:r>
              <a:rPr lang="sv-SE" dirty="0">
                <a:hlinkClick r:id="rId6"/>
              </a:rPr>
              <a:t> Support Centre</a:t>
            </a:r>
            <a:r>
              <a:rPr lang="sv-SE" dirty="0"/>
              <a:t>  </a:t>
            </a:r>
            <a:r>
              <a:rPr lang="sv-SE" dirty="0" err="1"/>
              <a:t>you</a:t>
            </a:r>
            <a:r>
              <a:rPr lang="sv-SE" dirty="0"/>
              <a:t> </a:t>
            </a:r>
            <a:r>
              <a:rPr lang="sv-SE" dirty="0" err="1"/>
              <a:t>can</a:t>
            </a:r>
            <a:r>
              <a:rPr lang="sv-SE" dirty="0"/>
              <a:t> get support </a:t>
            </a:r>
            <a:r>
              <a:rPr lang="sv-SE" dirty="0" err="1"/>
              <a:t>with</a:t>
            </a:r>
            <a:r>
              <a:rPr lang="sv-SE" dirty="0"/>
              <a:t> </a:t>
            </a:r>
            <a:r>
              <a:rPr lang="sv-SE" dirty="0" err="1"/>
              <a:t>your</a:t>
            </a:r>
            <a:r>
              <a:rPr lang="sv-SE" dirty="0"/>
              <a:t> </a:t>
            </a:r>
            <a:r>
              <a:rPr lang="sv-SE" dirty="0" err="1"/>
              <a:t>academic</a:t>
            </a:r>
            <a:r>
              <a:rPr lang="sv-SE" dirty="0"/>
              <a:t> </a:t>
            </a:r>
            <a:r>
              <a:rPr lang="sv-SE" dirty="0" err="1"/>
              <a:t>writing</a:t>
            </a:r>
            <a:r>
              <a:rPr lang="sv-SE" dirty="0"/>
              <a:t> as </a:t>
            </a:r>
            <a:r>
              <a:rPr lang="sv-SE" dirty="0" err="1"/>
              <a:t>well</a:t>
            </a:r>
            <a:r>
              <a:rPr lang="sv-SE" dirty="0"/>
              <a:t> as </a:t>
            </a:r>
            <a:r>
              <a:rPr lang="sv-SE" dirty="0" err="1"/>
              <a:t>help</a:t>
            </a:r>
            <a:r>
              <a:rPr lang="sv-SE" dirty="0"/>
              <a:t> </a:t>
            </a:r>
            <a:r>
              <a:rPr lang="sv-SE" dirty="0" err="1"/>
              <a:t>with</a:t>
            </a:r>
            <a:r>
              <a:rPr lang="sv-SE" dirty="0"/>
              <a:t> </a:t>
            </a:r>
            <a:r>
              <a:rPr lang="sv-SE" dirty="0" err="1"/>
              <a:t>study</a:t>
            </a:r>
            <a:r>
              <a:rPr lang="sv-SE" dirty="0"/>
              <a:t> </a:t>
            </a:r>
            <a:r>
              <a:rPr lang="sv-SE" dirty="0" err="1" smtClean="0"/>
              <a:t>techniques</a:t>
            </a:r>
            <a:r>
              <a:rPr lang="sv-SE" dirty="0" smtClean="0"/>
              <a:t>.</a:t>
            </a:r>
            <a:endParaRPr lang="sv-SE" dirty="0"/>
          </a:p>
          <a:p>
            <a:pPr marL="0" indent="0"/>
            <a:r>
              <a:rPr lang="sv-SE" dirty="0" smtClean="0"/>
              <a:t/>
            </a:r>
            <a:br>
              <a:rPr lang="sv-SE" dirty="0" smtClean="0"/>
            </a:br>
            <a:r>
              <a:rPr lang="sv-SE" dirty="0"/>
              <a:t>Read </a:t>
            </a:r>
            <a:r>
              <a:rPr lang="sv-SE" i="1" dirty="0" err="1">
                <a:hlinkClick r:id="rId7"/>
              </a:rPr>
              <a:t>Refero</a:t>
            </a:r>
            <a:r>
              <a:rPr lang="sv-SE" i="1" dirty="0">
                <a:hlinkClick r:id="rId7"/>
              </a:rPr>
              <a:t> – the anti-</a:t>
            </a:r>
            <a:r>
              <a:rPr lang="sv-SE" i="1" dirty="0" err="1">
                <a:hlinkClick r:id="rId7"/>
              </a:rPr>
              <a:t>plagiarism</a:t>
            </a:r>
            <a:r>
              <a:rPr lang="sv-SE" i="1" dirty="0">
                <a:hlinkClick r:id="rId7"/>
              </a:rPr>
              <a:t> </a:t>
            </a:r>
            <a:r>
              <a:rPr lang="sv-SE" i="1" dirty="0" err="1">
                <a:hlinkClick r:id="rId7"/>
              </a:rPr>
              <a:t>Tutorial</a:t>
            </a:r>
            <a:r>
              <a:rPr lang="sv-SE" dirty="0"/>
              <a:t> a web-</a:t>
            </a:r>
            <a:r>
              <a:rPr lang="sv-SE" dirty="0" err="1"/>
              <a:t>based</a:t>
            </a:r>
            <a:r>
              <a:rPr lang="sv-SE" dirty="0"/>
              <a:t> </a:t>
            </a:r>
            <a:r>
              <a:rPr lang="sv-SE" dirty="0" err="1"/>
              <a:t>textbook</a:t>
            </a:r>
            <a:r>
              <a:rPr lang="sv-SE" dirty="0"/>
              <a:t> </a:t>
            </a:r>
            <a:r>
              <a:rPr lang="sv-SE" dirty="0" err="1"/>
              <a:t>that</a:t>
            </a:r>
            <a:r>
              <a:rPr lang="sv-SE" dirty="0"/>
              <a:t> shows </a:t>
            </a:r>
            <a:r>
              <a:rPr lang="sv-SE" dirty="0" err="1"/>
              <a:t>you</a:t>
            </a:r>
            <a:r>
              <a:rPr lang="sv-SE" dirty="0"/>
              <a:t> </a:t>
            </a:r>
            <a:r>
              <a:rPr lang="sv-SE" dirty="0" err="1"/>
              <a:t>how</a:t>
            </a:r>
            <a:r>
              <a:rPr lang="sv-SE" dirty="0"/>
              <a:t> </a:t>
            </a:r>
            <a:r>
              <a:rPr lang="sv-SE" dirty="0" err="1"/>
              <a:t>you</a:t>
            </a:r>
            <a:r>
              <a:rPr lang="sv-SE" dirty="0"/>
              <a:t> </a:t>
            </a:r>
            <a:r>
              <a:rPr lang="sv-SE" dirty="0" err="1"/>
              <a:t>properly</a:t>
            </a:r>
            <a:r>
              <a:rPr lang="sv-SE" dirty="0"/>
              <a:t> </a:t>
            </a:r>
            <a:r>
              <a:rPr lang="sv-SE" dirty="0" err="1"/>
              <a:t>use</a:t>
            </a:r>
            <a:r>
              <a:rPr lang="sv-SE" dirty="0"/>
              <a:t> </a:t>
            </a:r>
            <a:r>
              <a:rPr lang="sv-SE" dirty="0" err="1"/>
              <a:t>others</a:t>
            </a:r>
            <a:r>
              <a:rPr lang="sv-SE" dirty="0"/>
              <a:t>’ texts in </a:t>
            </a:r>
            <a:r>
              <a:rPr lang="sv-SE" dirty="0" err="1"/>
              <a:t>your</a:t>
            </a:r>
            <a:r>
              <a:rPr lang="sv-SE" dirty="0"/>
              <a:t> </a:t>
            </a:r>
            <a:r>
              <a:rPr lang="sv-SE" dirty="0" err="1"/>
              <a:t>academic</a:t>
            </a:r>
            <a:r>
              <a:rPr lang="sv-SE" dirty="0"/>
              <a:t> </a:t>
            </a:r>
            <a:r>
              <a:rPr lang="sv-SE" dirty="0" err="1" smtClean="0"/>
              <a:t>writing</a:t>
            </a:r>
            <a:r>
              <a:rPr lang="sv-SE" dirty="0" smtClean="0"/>
              <a:t>.</a:t>
            </a:r>
            <a:endParaRPr lang="sv-SE" dirty="0"/>
          </a:p>
          <a:p>
            <a:endParaRPr lang="sv-SE" sz="2200" dirty="0"/>
          </a:p>
        </p:txBody>
      </p:sp>
    </p:spTree>
    <p:extLst>
      <p:ext uri="{BB962C8B-B14F-4D97-AF65-F5344CB8AC3E}">
        <p14:creationId xmlns:p14="http://schemas.microsoft.com/office/powerpoint/2010/main" val="7919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t="26102" r="586"/>
          <a:stretch/>
        </p:blipFill>
        <p:spPr>
          <a:xfrm>
            <a:off x="-7236" y="-27384"/>
            <a:ext cx="12223915" cy="6057528"/>
          </a:xfrm>
          <a:prstGeom prst="rect">
            <a:avLst/>
          </a:prstGeom>
        </p:spPr>
      </p:pic>
      <p:sp>
        <p:nvSpPr>
          <p:cNvPr id="7" name="Rectangle 5">
            <a:hlinkClick r:id="rId4"/>
          </p:cNvPr>
          <p:cNvSpPr/>
          <p:nvPr/>
        </p:nvSpPr>
        <p:spPr bwMode="auto">
          <a:xfrm>
            <a:off x="335360" y="260648"/>
            <a:ext cx="6048672" cy="2736304"/>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2" name="Rubrik 1"/>
          <p:cNvSpPr>
            <a:spLocks noGrp="1"/>
          </p:cNvSpPr>
          <p:nvPr>
            <p:ph type="title"/>
          </p:nvPr>
        </p:nvSpPr>
        <p:spPr>
          <a:xfrm>
            <a:off x="623391" y="548680"/>
            <a:ext cx="3451721" cy="395610"/>
          </a:xfrm>
        </p:spPr>
        <p:txBody>
          <a:bodyPr/>
          <a:lstStyle/>
          <a:p>
            <a:r>
              <a:rPr lang="sv-SE" dirty="0">
                <a:hlinkClick r:id="rId5"/>
              </a:rPr>
              <a:t>Student Welfare Office</a:t>
            </a:r>
            <a:endParaRPr lang="sv-SE" dirty="0"/>
          </a:p>
        </p:txBody>
      </p:sp>
      <p:sp>
        <p:nvSpPr>
          <p:cNvPr id="3" name="Platshållare för innehåll 2"/>
          <p:cNvSpPr>
            <a:spLocks noGrp="1"/>
          </p:cNvSpPr>
          <p:nvPr>
            <p:ph idx="1"/>
          </p:nvPr>
        </p:nvSpPr>
        <p:spPr>
          <a:xfrm>
            <a:off x="623392" y="1124744"/>
            <a:ext cx="5400600" cy="1728192"/>
          </a:xfrm>
        </p:spPr>
        <p:txBody>
          <a:bodyPr/>
          <a:lstStyle/>
          <a:p>
            <a:pPr marL="0" indent="0">
              <a:spcBef>
                <a:spcPts val="0"/>
              </a:spcBef>
            </a:pPr>
            <a:r>
              <a:rPr lang="en-US" sz="2000" dirty="0"/>
              <a:t>The Student Welfare Office is available to students of Linnaeus University in both Kalmar and Växjö. Student Welfare Office takes a preventative approach to lifestyle issues and provides counselling and coaching. </a:t>
            </a:r>
          </a:p>
          <a:p>
            <a:pPr marL="0" indent="0">
              <a:spcBef>
                <a:spcPts val="0"/>
              </a:spcBef>
            </a:pPr>
            <a:endParaRPr lang="sv-SE" sz="2000" dirty="0"/>
          </a:p>
          <a:p>
            <a:pPr marL="0" indent="0">
              <a:spcBef>
                <a:spcPts val="0"/>
              </a:spcBef>
            </a:pPr>
            <a:endParaRPr lang="sv-SE" sz="2000" dirty="0"/>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5641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5638"/>
          <a:stretch/>
        </p:blipFill>
        <p:spPr>
          <a:xfrm>
            <a:off x="0" y="-27384"/>
            <a:ext cx="12216680" cy="6044923"/>
          </a:xfrm>
          <a:prstGeom prst="rect">
            <a:avLst/>
          </a:prstGeom>
        </p:spPr>
      </p:pic>
      <p:sp>
        <p:nvSpPr>
          <p:cNvPr id="5" name="Rectangle 5">
            <a:hlinkClick r:id="rId4"/>
          </p:cNvPr>
          <p:cNvSpPr/>
          <p:nvPr/>
        </p:nvSpPr>
        <p:spPr bwMode="auto">
          <a:xfrm>
            <a:off x="7392143" y="404664"/>
            <a:ext cx="4233075" cy="3528392"/>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7464152" y="571616"/>
            <a:ext cx="4233075" cy="467618"/>
          </a:xfrm>
        </p:spPr>
        <p:txBody>
          <a:bodyPr/>
          <a:lstStyle/>
          <a:p>
            <a:pPr eaLnBrk="1" hangingPunct="1">
              <a:defRPr/>
            </a:pPr>
            <a:r>
              <a:rPr lang="sv-SE" dirty="0" smtClean="0"/>
              <a:t>Get </a:t>
            </a:r>
            <a:r>
              <a:rPr lang="sv-SE" dirty="0" err="1" smtClean="0"/>
              <a:t>involved</a:t>
            </a:r>
            <a:r>
              <a:rPr lang="sv-SE" dirty="0" smtClean="0"/>
              <a:t> in </a:t>
            </a:r>
            <a:r>
              <a:rPr lang="sv-SE" dirty="0" err="1" smtClean="0"/>
              <a:t>your</a:t>
            </a:r>
            <a:r>
              <a:rPr lang="sv-SE" dirty="0" smtClean="0"/>
              <a:t> studies</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2200" dirty="0" err="1" smtClean="0"/>
              <a:t>Programme</a:t>
            </a:r>
            <a:r>
              <a:rPr lang="sv-SE" sz="2200" dirty="0" smtClean="0"/>
              <a:t> council </a:t>
            </a:r>
          </a:p>
          <a:p>
            <a:pPr marL="360000" indent="-361950">
              <a:lnSpc>
                <a:spcPct val="80000"/>
              </a:lnSpc>
              <a:spcBef>
                <a:spcPts val="0"/>
              </a:spcBef>
              <a:defRPr/>
            </a:pPr>
            <a:endParaRPr lang="sv-SE" sz="2200" dirty="0"/>
          </a:p>
          <a:p>
            <a:pPr marL="360000" indent="-361950">
              <a:lnSpc>
                <a:spcPct val="80000"/>
              </a:lnSpc>
              <a:spcBef>
                <a:spcPts val="0"/>
              </a:spcBef>
              <a:buFont typeface="Arial" panose="020B0604020202020204" pitchFamily="34" charset="0"/>
              <a:buChar char="•"/>
              <a:defRPr/>
            </a:pPr>
            <a:r>
              <a:rPr lang="sv-SE" sz="2200" dirty="0" smtClean="0"/>
              <a:t>Linnéstudenterna</a:t>
            </a:r>
          </a:p>
          <a:p>
            <a:pPr marL="360000" indent="-361950">
              <a:lnSpc>
                <a:spcPct val="80000"/>
              </a:lnSpc>
              <a:spcBef>
                <a:spcPts val="0"/>
              </a:spcBef>
              <a:buFont typeface="Arial" panose="020B0604020202020204" pitchFamily="34" charset="0"/>
              <a:buChar char="•"/>
              <a:defRPr/>
            </a:pPr>
            <a:endParaRPr lang="sv-SE" sz="2200" dirty="0"/>
          </a:p>
          <a:p>
            <a:pPr marL="360000" indent="-361950">
              <a:lnSpc>
                <a:spcPct val="80000"/>
              </a:lnSpc>
              <a:spcBef>
                <a:spcPts val="0"/>
              </a:spcBef>
              <a:buFont typeface="Arial" panose="020B0604020202020204" pitchFamily="34" charset="0"/>
              <a:buChar char="•"/>
              <a:defRPr/>
            </a:pPr>
            <a:r>
              <a:rPr lang="sv-SE" sz="2200" dirty="0" smtClean="0"/>
              <a:t>Student associations</a:t>
            </a:r>
            <a:endParaRPr lang="sv-SE" sz="2200" dirty="0"/>
          </a:p>
          <a:p>
            <a:pPr marL="360000" indent="-361950">
              <a:lnSpc>
                <a:spcPct val="80000"/>
              </a:lnSpc>
              <a:spcBef>
                <a:spcPts val="0"/>
              </a:spcBef>
              <a:buFont typeface="Arial" panose="020B0604020202020204" pitchFamily="34" charset="0"/>
              <a:buChar char="•"/>
              <a:defRPr/>
            </a:pPr>
            <a:endParaRPr lang="sv-SE" sz="2200" dirty="0"/>
          </a:p>
          <a:p>
            <a:pPr marL="360000" indent="-361950">
              <a:lnSpc>
                <a:spcPct val="80000"/>
              </a:lnSpc>
              <a:spcBef>
                <a:spcPts val="0"/>
              </a:spcBef>
              <a:buFont typeface="Arial" panose="020B0604020202020204" pitchFamily="34" charset="0"/>
              <a:buChar char="•"/>
              <a:defRPr/>
            </a:pPr>
            <a:r>
              <a:rPr lang="sv-SE" sz="2200" dirty="0"/>
              <a:t>Course </a:t>
            </a:r>
            <a:r>
              <a:rPr lang="sv-SE" sz="2200" dirty="0" err="1" smtClean="0"/>
              <a:t>evaluations</a:t>
            </a:r>
            <a:endParaRPr lang="sv-SE" sz="2200" dirty="0" smtClean="0"/>
          </a:p>
          <a:p>
            <a:pPr marL="360000" indent="-361950">
              <a:lnSpc>
                <a:spcPct val="80000"/>
              </a:lnSpc>
              <a:spcBef>
                <a:spcPts val="0"/>
              </a:spcBef>
              <a:buFont typeface="Arial" panose="020B0604020202020204" pitchFamily="34" charset="0"/>
              <a:buChar char="•"/>
              <a:defRPr/>
            </a:pPr>
            <a:endParaRPr lang="sv-SE" sz="2200" dirty="0"/>
          </a:p>
          <a:p>
            <a:pPr marL="360000" indent="-361950">
              <a:lnSpc>
                <a:spcPct val="80000"/>
              </a:lnSpc>
              <a:spcBef>
                <a:spcPts val="0"/>
              </a:spcBef>
              <a:buFont typeface="Arial" panose="020B0604020202020204" pitchFamily="34" charset="0"/>
              <a:buChar char="•"/>
              <a:defRPr/>
            </a:pPr>
            <a:r>
              <a:rPr lang="sv-SE" sz="2200" dirty="0" smtClean="0"/>
              <a:t>Linnébarometern</a:t>
            </a:r>
          </a:p>
          <a:p>
            <a:pPr marL="361950" indent="-361950">
              <a:lnSpc>
                <a:spcPct val="80000"/>
              </a:lnSpc>
              <a:buFont typeface="Arial" panose="020B0604020202020204" pitchFamily="34" charset="0"/>
              <a:buChar char="•"/>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78888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5623"/>
          <a:stretch/>
        </p:blipFill>
        <p:spPr>
          <a:xfrm>
            <a:off x="0" y="-27384"/>
            <a:ext cx="12216680" cy="6057528"/>
          </a:xfrm>
          <a:prstGeom prst="rect">
            <a:avLst/>
          </a:prstGeom>
        </p:spPr>
      </p:pic>
      <p:sp>
        <p:nvSpPr>
          <p:cNvPr id="5" name="Rectangle 4"/>
          <p:cNvSpPr/>
          <p:nvPr/>
        </p:nvSpPr>
        <p:spPr bwMode="auto">
          <a:xfrm>
            <a:off x="407368" y="1124744"/>
            <a:ext cx="7344816" cy="4626091"/>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2" name="Rubrik 1"/>
          <p:cNvSpPr>
            <a:spLocks noGrp="1"/>
          </p:cNvSpPr>
          <p:nvPr>
            <p:ph type="title"/>
          </p:nvPr>
        </p:nvSpPr>
        <p:spPr>
          <a:xfrm>
            <a:off x="257076" y="1340768"/>
            <a:ext cx="7645400" cy="755650"/>
          </a:xfrm>
        </p:spPr>
        <p:txBody>
          <a:bodyPr/>
          <a:lstStyle/>
          <a:p>
            <a:pPr algn="ctr"/>
            <a:r>
              <a:rPr lang="en-US" dirty="0"/>
              <a:t>The journey of education</a:t>
            </a:r>
            <a:r>
              <a:rPr lang="sv-SE" dirty="0" smtClean="0"/>
              <a:t> </a:t>
            </a:r>
            <a:r>
              <a:rPr lang="sv-SE" dirty="0"/>
              <a:t>– </a:t>
            </a:r>
            <a:r>
              <a:rPr lang="sv-SE" sz="2500" dirty="0"/>
              <a:t/>
            </a:r>
            <a:br>
              <a:rPr lang="sv-SE" sz="2500" dirty="0"/>
            </a:br>
            <a:r>
              <a:rPr lang="en-US" sz="2200" i="1" dirty="0"/>
              <a:t>from upper secondary school through university to career!</a:t>
            </a:r>
            <a:endParaRPr lang="sv-SE" dirty="0"/>
          </a:p>
        </p:txBody>
      </p:sp>
      <p:sp>
        <p:nvSpPr>
          <p:cNvPr id="3" name="Platshållare för innehåll 2"/>
          <p:cNvSpPr>
            <a:spLocks noGrp="1"/>
          </p:cNvSpPr>
          <p:nvPr>
            <p:ph idx="1"/>
          </p:nvPr>
        </p:nvSpPr>
        <p:spPr>
          <a:xfrm>
            <a:off x="507807" y="2257861"/>
            <a:ext cx="7250732" cy="3492974"/>
          </a:xfrm>
        </p:spPr>
        <p:txBody>
          <a:bodyPr/>
          <a:lstStyle/>
          <a:p>
            <a:pPr>
              <a:buFont typeface="Arial" panose="020B0604020202020204" pitchFamily="34" charset="0"/>
              <a:buChar char="•"/>
            </a:pPr>
            <a:r>
              <a:rPr lang="en-US" sz="2200" dirty="0"/>
              <a:t>Your attitude and ambition affects you and your surroundings  </a:t>
            </a:r>
          </a:p>
          <a:p>
            <a:pPr>
              <a:buFont typeface="Arial" panose="020B0604020202020204" pitchFamily="34" charset="0"/>
              <a:buChar char="•"/>
            </a:pPr>
            <a:endParaRPr lang="en-US" sz="1000" dirty="0"/>
          </a:p>
          <a:p>
            <a:pPr marL="285750" indent="-285750">
              <a:buFont typeface="Arial" panose="020B0604020202020204" pitchFamily="34" charset="0"/>
              <a:buChar char="•"/>
            </a:pPr>
            <a:r>
              <a:rPr lang="en-US" sz="2200" dirty="0"/>
              <a:t>Your </a:t>
            </a:r>
            <a:r>
              <a:rPr lang="en-US" sz="2200" dirty="0" smtClean="0"/>
              <a:t>responsibility!</a:t>
            </a:r>
            <a:endParaRPr lang="en-US" sz="22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200" dirty="0"/>
              <a:t>Requirements and expectations of students and from students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200" dirty="0"/>
              <a:t>Academic freedom</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200" dirty="0"/>
              <a:t>Scientific knowledge</a:t>
            </a:r>
          </a:p>
          <a:p>
            <a:endParaRPr lang="sv-SE" sz="2200" dirty="0"/>
          </a:p>
        </p:txBody>
      </p:sp>
    </p:spTree>
    <p:extLst>
      <p:ext uri="{BB962C8B-B14F-4D97-AF65-F5344CB8AC3E}">
        <p14:creationId xmlns:p14="http://schemas.microsoft.com/office/powerpoint/2010/main" val="283816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9417" y="806450"/>
            <a:ext cx="3816424" cy="534318"/>
          </a:xfrm>
        </p:spPr>
        <p:txBody>
          <a:bodyPr/>
          <a:lstStyle/>
          <a:p>
            <a:r>
              <a:rPr lang="sv-SE" dirty="0" err="1">
                <a:hlinkClick r:id="rId3"/>
              </a:rPr>
              <a:t>LNU’s</a:t>
            </a:r>
            <a:r>
              <a:rPr lang="sv-SE" dirty="0">
                <a:hlinkClick r:id="rId3"/>
              </a:rPr>
              <a:t> Alumni Network</a:t>
            </a:r>
            <a:endParaRPr lang="sv-SE" dirty="0"/>
          </a:p>
        </p:txBody>
      </p:sp>
      <p:sp>
        <p:nvSpPr>
          <p:cNvPr id="3" name="Platshållare för innehåll 2"/>
          <p:cNvSpPr>
            <a:spLocks noGrp="1"/>
          </p:cNvSpPr>
          <p:nvPr>
            <p:ph idx="1"/>
          </p:nvPr>
        </p:nvSpPr>
        <p:spPr>
          <a:xfrm>
            <a:off x="911424" y="1340768"/>
            <a:ext cx="6264696" cy="4586938"/>
          </a:xfrm>
        </p:spPr>
        <p:txBody>
          <a:bodyPr/>
          <a:lstStyle/>
          <a:p>
            <a:pPr marL="0" indent="0"/>
            <a:r>
              <a:rPr lang="sv-SE" dirty="0" err="1"/>
              <a:t>Your</a:t>
            </a:r>
            <a:r>
              <a:rPr lang="sv-SE" dirty="0"/>
              <a:t> </a:t>
            </a:r>
            <a:r>
              <a:rPr lang="sv-SE" dirty="0" err="1"/>
              <a:t>work-related</a:t>
            </a:r>
            <a:r>
              <a:rPr lang="sv-SE" dirty="0"/>
              <a:t> </a:t>
            </a:r>
            <a:r>
              <a:rPr lang="sv-SE" dirty="0" err="1"/>
              <a:t>experiences</a:t>
            </a:r>
            <a:r>
              <a:rPr lang="sv-SE" dirty="0"/>
              <a:t> </a:t>
            </a:r>
            <a:r>
              <a:rPr lang="sv-SE" dirty="0" err="1"/>
              <a:t>are</a:t>
            </a:r>
            <a:r>
              <a:rPr lang="sv-SE" dirty="0"/>
              <a:t> </a:t>
            </a:r>
            <a:r>
              <a:rPr lang="sv-SE" dirty="0" err="1"/>
              <a:t>important</a:t>
            </a:r>
            <a:r>
              <a:rPr lang="sv-SE" dirty="0"/>
              <a:t> to </a:t>
            </a:r>
            <a:r>
              <a:rPr lang="sv-SE" dirty="0" err="1"/>
              <a:t>us</a:t>
            </a:r>
            <a:r>
              <a:rPr lang="sv-SE" dirty="0"/>
              <a:t> and </a:t>
            </a:r>
            <a:r>
              <a:rPr lang="sv-SE" dirty="0" err="1"/>
              <a:t>our</a:t>
            </a:r>
            <a:r>
              <a:rPr lang="sv-SE" dirty="0"/>
              <a:t> </a:t>
            </a:r>
            <a:r>
              <a:rPr lang="sv-SE" dirty="0" smtClean="0"/>
              <a:t>students.</a:t>
            </a:r>
            <a:endParaRPr lang="sv-SE" dirty="0"/>
          </a:p>
          <a:p>
            <a:pPr marL="0" indent="0"/>
            <a:endParaRPr lang="sv-SE" sz="1050" dirty="0"/>
          </a:p>
          <a:p>
            <a:pPr marL="0" indent="0"/>
            <a:r>
              <a:rPr lang="sv-SE" dirty="0"/>
              <a:t>As an </a:t>
            </a:r>
            <a:r>
              <a:rPr lang="sv-SE" dirty="0" err="1"/>
              <a:t>alumnus</a:t>
            </a:r>
            <a:r>
              <a:rPr lang="sv-SE" dirty="0"/>
              <a:t>, </a:t>
            </a:r>
            <a:r>
              <a:rPr lang="sv-SE" dirty="0" err="1"/>
              <a:t>you</a:t>
            </a:r>
            <a:r>
              <a:rPr lang="sv-SE" dirty="0"/>
              <a:t> </a:t>
            </a:r>
            <a:r>
              <a:rPr lang="sv-SE" dirty="0" err="1"/>
              <a:t>can</a:t>
            </a:r>
            <a:r>
              <a:rPr lang="sv-SE" dirty="0"/>
              <a:t> </a:t>
            </a:r>
            <a:r>
              <a:rPr lang="sv-SE" dirty="0" err="1"/>
              <a:t>contribute</a:t>
            </a:r>
            <a:r>
              <a:rPr lang="sv-SE" dirty="0"/>
              <a:t> to </a:t>
            </a:r>
            <a:r>
              <a:rPr lang="sv-SE" dirty="0" err="1"/>
              <a:t>your</a:t>
            </a:r>
            <a:r>
              <a:rPr lang="sv-SE" dirty="0"/>
              <a:t> former </a:t>
            </a:r>
            <a:r>
              <a:rPr lang="sv-SE" dirty="0" err="1"/>
              <a:t>study</a:t>
            </a:r>
            <a:r>
              <a:rPr lang="sv-SE" dirty="0"/>
              <a:t> </a:t>
            </a:r>
            <a:r>
              <a:rPr lang="sv-SE" dirty="0" err="1" smtClean="0"/>
              <a:t>programme</a:t>
            </a:r>
            <a:r>
              <a:rPr lang="sv-SE" dirty="0" smtClean="0"/>
              <a:t>.</a:t>
            </a:r>
            <a:endParaRPr lang="sv-SE" dirty="0"/>
          </a:p>
          <a:p>
            <a:pPr marL="0" indent="0"/>
            <a:endParaRPr lang="sv-SE" sz="1050" dirty="0"/>
          </a:p>
          <a:p>
            <a:pPr marL="0" indent="0"/>
            <a:r>
              <a:rPr lang="sv-SE" dirty="0"/>
              <a:t>For </a:t>
            </a:r>
            <a:r>
              <a:rPr lang="sv-SE" dirty="0" err="1"/>
              <a:t>instance</a:t>
            </a:r>
            <a:r>
              <a:rPr lang="sv-SE" dirty="0"/>
              <a:t>, </a:t>
            </a:r>
            <a:r>
              <a:rPr lang="sv-SE" dirty="0" err="1"/>
              <a:t>we</a:t>
            </a:r>
            <a:r>
              <a:rPr lang="sv-SE" dirty="0"/>
              <a:t> </a:t>
            </a:r>
            <a:r>
              <a:rPr lang="sv-SE" dirty="0" err="1"/>
              <a:t>have</a:t>
            </a:r>
            <a:r>
              <a:rPr lang="sv-SE" dirty="0"/>
              <a:t> alumni </a:t>
            </a:r>
            <a:r>
              <a:rPr lang="sv-SE" dirty="0" err="1"/>
              <a:t>who</a:t>
            </a:r>
            <a:r>
              <a:rPr lang="sv-SE" dirty="0"/>
              <a:t> </a:t>
            </a:r>
            <a:r>
              <a:rPr lang="sv-SE" dirty="0" err="1"/>
              <a:t>lectur</a:t>
            </a:r>
            <a:r>
              <a:rPr lang="sv-SE" dirty="0"/>
              <a:t> or </a:t>
            </a:r>
            <a:r>
              <a:rPr lang="sv-SE" dirty="0" err="1"/>
              <a:t>have</a:t>
            </a:r>
            <a:r>
              <a:rPr lang="sv-SE" dirty="0"/>
              <a:t> </a:t>
            </a:r>
            <a:r>
              <a:rPr lang="sv-SE" dirty="0" err="1"/>
              <a:t>companies</a:t>
            </a:r>
            <a:r>
              <a:rPr lang="sv-SE" dirty="0"/>
              <a:t> </a:t>
            </a:r>
            <a:r>
              <a:rPr lang="sv-SE" dirty="0" err="1"/>
              <a:t>that</a:t>
            </a:r>
            <a:r>
              <a:rPr lang="sv-SE" dirty="0"/>
              <a:t> </a:t>
            </a:r>
            <a:r>
              <a:rPr lang="sv-SE" dirty="0" err="1"/>
              <a:t>are</a:t>
            </a:r>
            <a:r>
              <a:rPr lang="sv-SE" dirty="0"/>
              <a:t> </a:t>
            </a:r>
            <a:r>
              <a:rPr lang="sv-SE" dirty="0" err="1"/>
              <a:t>available</a:t>
            </a:r>
            <a:r>
              <a:rPr lang="sv-SE" dirty="0"/>
              <a:t> as </a:t>
            </a:r>
            <a:r>
              <a:rPr lang="sv-SE" dirty="0" err="1"/>
              <a:t>case</a:t>
            </a:r>
            <a:r>
              <a:rPr lang="sv-SE" dirty="0"/>
              <a:t> </a:t>
            </a:r>
            <a:r>
              <a:rPr lang="sv-SE" dirty="0" err="1"/>
              <a:t>companies</a:t>
            </a:r>
            <a:r>
              <a:rPr lang="sv-SE" dirty="0"/>
              <a:t> for different </a:t>
            </a:r>
            <a:r>
              <a:rPr lang="sv-SE" dirty="0" err="1" smtClean="0"/>
              <a:t>project</a:t>
            </a:r>
            <a:r>
              <a:rPr lang="sv-SE" dirty="0" smtClean="0"/>
              <a:t>.</a:t>
            </a:r>
            <a:endParaRPr lang="sv-SE" dirty="0"/>
          </a:p>
          <a:p>
            <a:pPr marL="0" indent="0"/>
            <a:endParaRPr lang="sv-SE" sz="1050" dirty="0"/>
          </a:p>
          <a:p>
            <a:pPr marL="0" indent="0"/>
            <a:r>
              <a:rPr lang="sv-SE" dirty="0"/>
              <a:t>If </a:t>
            </a:r>
            <a:r>
              <a:rPr lang="sv-SE" dirty="0" err="1"/>
              <a:t>you</a:t>
            </a:r>
            <a:r>
              <a:rPr lang="sv-SE" dirty="0"/>
              <a:t> </a:t>
            </a:r>
            <a:r>
              <a:rPr lang="sv-SE" dirty="0" err="1"/>
              <a:t>are</a:t>
            </a:r>
            <a:r>
              <a:rPr lang="sv-SE" dirty="0"/>
              <a:t> </a:t>
            </a:r>
            <a:r>
              <a:rPr lang="sv-SE" dirty="0" err="1"/>
              <a:t>interested</a:t>
            </a:r>
            <a:r>
              <a:rPr lang="sv-SE" dirty="0"/>
              <a:t> in </a:t>
            </a:r>
            <a:r>
              <a:rPr lang="sv-SE" dirty="0" err="1"/>
              <a:t>becoming</a:t>
            </a:r>
            <a:r>
              <a:rPr lang="sv-SE" dirty="0"/>
              <a:t> an </a:t>
            </a:r>
            <a:r>
              <a:rPr lang="sv-SE" dirty="0" err="1"/>
              <a:t>alumnus</a:t>
            </a:r>
            <a:r>
              <a:rPr lang="sv-SE" dirty="0"/>
              <a:t> in the </a:t>
            </a:r>
            <a:r>
              <a:rPr lang="sv-SE" dirty="0" err="1"/>
              <a:t>future</a:t>
            </a:r>
            <a:r>
              <a:rPr lang="sv-SE" dirty="0"/>
              <a:t>, </a:t>
            </a:r>
            <a:r>
              <a:rPr lang="sv-SE" dirty="0" err="1"/>
              <a:t>please</a:t>
            </a:r>
            <a:r>
              <a:rPr lang="sv-SE" dirty="0"/>
              <a:t> </a:t>
            </a:r>
            <a:r>
              <a:rPr lang="sv-SE" dirty="0" err="1"/>
              <a:t>contact</a:t>
            </a:r>
            <a:r>
              <a:rPr lang="sv-SE" dirty="0"/>
              <a:t> </a:t>
            </a:r>
            <a:r>
              <a:rPr lang="sv-SE" dirty="0" err="1" smtClean="0"/>
              <a:t>us</a:t>
            </a:r>
            <a:r>
              <a:rPr lang="sv-SE" dirty="0" smtClean="0"/>
              <a:t>, </a:t>
            </a:r>
            <a:r>
              <a:rPr lang="sv-SE" dirty="0" err="1" smtClean="0"/>
              <a:t>more</a:t>
            </a:r>
            <a:r>
              <a:rPr lang="sv-SE" dirty="0" smtClean="0"/>
              <a:t> information at </a:t>
            </a:r>
            <a:r>
              <a:rPr lang="sv-SE" dirty="0" smtClean="0">
                <a:hlinkClick r:id="rId4"/>
              </a:rPr>
              <a:t>lnu.se</a:t>
            </a:r>
            <a:r>
              <a:rPr lang="sv-SE" dirty="0" smtClean="0"/>
              <a:t>.</a:t>
            </a:r>
            <a:endParaRPr lang="sv-SE" dirty="0"/>
          </a:p>
          <a:p>
            <a:endParaRPr lang="sv-SE" sz="1050" dirty="0"/>
          </a:p>
          <a:p>
            <a:r>
              <a:rPr lang="sv-SE" b="1" dirty="0"/>
              <a:t>Alumni </a:t>
            </a:r>
            <a:r>
              <a:rPr lang="sv-SE" b="1" dirty="0" err="1"/>
              <a:t>evaluations</a:t>
            </a:r>
            <a:r>
              <a:rPr lang="sv-SE" b="1" dirty="0"/>
              <a:t> – 3 </a:t>
            </a:r>
            <a:r>
              <a:rPr lang="sv-SE" b="1" dirty="0" err="1"/>
              <a:t>years</a:t>
            </a:r>
            <a:r>
              <a:rPr lang="sv-SE" b="1" dirty="0"/>
              <a:t> </a:t>
            </a:r>
            <a:r>
              <a:rPr lang="sv-SE" b="1" dirty="0" err="1"/>
              <a:t>after</a:t>
            </a:r>
            <a:r>
              <a:rPr lang="sv-SE" b="1" dirty="0"/>
              <a:t> the </a:t>
            </a:r>
            <a:r>
              <a:rPr lang="sv-SE" b="1" dirty="0" err="1"/>
              <a:t>exam</a:t>
            </a:r>
            <a:endParaRPr lang="sv-SE" b="1" dirty="0"/>
          </a:p>
          <a:p>
            <a:pPr>
              <a:buFont typeface="Arial" panose="020B0604020202020204" pitchFamily="34" charset="0"/>
              <a:buChar char="•"/>
            </a:pPr>
            <a:r>
              <a:rPr lang="sv-SE" dirty="0"/>
              <a:t>Focus on the </a:t>
            </a:r>
            <a:r>
              <a:rPr lang="sv-SE" dirty="0" err="1"/>
              <a:t>evaluation</a:t>
            </a:r>
            <a:r>
              <a:rPr lang="sv-SE" dirty="0"/>
              <a:t> </a:t>
            </a:r>
            <a:r>
              <a:rPr lang="sv-SE" dirty="0" err="1"/>
              <a:t>of</a:t>
            </a:r>
            <a:r>
              <a:rPr lang="sv-SE" dirty="0"/>
              <a:t> </a:t>
            </a:r>
            <a:r>
              <a:rPr lang="sv-SE" dirty="0" err="1"/>
              <a:t>your</a:t>
            </a:r>
            <a:r>
              <a:rPr lang="sv-SE" dirty="0"/>
              <a:t> </a:t>
            </a:r>
            <a:r>
              <a:rPr lang="sv-SE" dirty="0" err="1"/>
              <a:t>education</a:t>
            </a:r>
            <a:endParaRPr lang="sv-SE" dirty="0"/>
          </a:p>
          <a:p>
            <a:pPr>
              <a:buFont typeface="Arial" panose="020B0604020202020204" pitchFamily="34" charset="0"/>
              <a:buChar char="•"/>
            </a:pPr>
            <a:r>
              <a:rPr lang="sv-SE" dirty="0" err="1"/>
              <a:t>Between</a:t>
            </a:r>
            <a:r>
              <a:rPr lang="sv-SE" dirty="0"/>
              <a:t> studies and </a:t>
            </a:r>
            <a:r>
              <a:rPr lang="sv-SE" dirty="0" err="1"/>
              <a:t>work</a:t>
            </a:r>
            <a:endParaRPr lang="sv-SE" dirty="0"/>
          </a:p>
          <a:p>
            <a:pPr>
              <a:buFont typeface="Arial" panose="020B0604020202020204" pitchFamily="34" charset="0"/>
              <a:buChar char="•"/>
            </a:pPr>
            <a:r>
              <a:rPr lang="sv-SE" dirty="0" err="1"/>
              <a:t>Work</a:t>
            </a:r>
            <a:r>
              <a:rPr lang="sv-SE" dirty="0"/>
              <a:t> tasks</a:t>
            </a:r>
          </a:p>
          <a:p>
            <a:pPr marL="0" indent="0"/>
            <a:endParaRPr lang="sv-SE" dirty="0"/>
          </a:p>
        </p:txBody>
      </p:sp>
      <p:pic>
        <p:nvPicPr>
          <p:cNvPr id="4" name="Picture 1" descr="su_1.jpg"/>
          <p:cNvPicPr>
            <a:picLocks noChangeAspect="1"/>
          </p:cNvPicPr>
          <p:nvPr/>
        </p:nvPicPr>
        <p:blipFill rotWithShape="1">
          <a:blip r:embed="rId5">
            <a:extLst>
              <a:ext uri="{28A0092B-C50C-407E-A947-70E740481C1C}">
                <a14:useLocalDpi xmlns:a14="http://schemas.microsoft.com/office/drawing/2010/main" val="0"/>
              </a:ext>
            </a:extLst>
          </a:blip>
          <a:srcRect l="1156" r="1978"/>
          <a:stretch/>
        </p:blipFill>
        <p:spPr bwMode="auto">
          <a:xfrm>
            <a:off x="7248128" y="1268760"/>
            <a:ext cx="3888432" cy="465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1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 studenter som studerar med lap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96"/>
            <a:ext cx="12192000" cy="5931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947428" y="548680"/>
            <a:ext cx="10081120" cy="417646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861048"/>
            <a:ext cx="10081120" cy="576064"/>
          </a:xfrm>
        </p:spPr>
        <p:txBody>
          <a:bodyPr/>
          <a:lstStyle/>
          <a:p>
            <a:pPr marL="0" indent="0" algn="ctr">
              <a:lnSpc>
                <a:spcPct val="150000"/>
              </a:lnSpc>
            </a:pPr>
            <a:r>
              <a:rPr lang="en-US" sz="2500" i="1" dirty="0"/>
              <a:t>Don't forget </a:t>
            </a:r>
            <a:r>
              <a:rPr lang="en-US" sz="2500" i="1" dirty="0" smtClean="0"/>
              <a:t>to register </a:t>
            </a:r>
            <a:r>
              <a:rPr lang="en-US" sz="2500" i="1" dirty="0"/>
              <a:t>for the first course today!</a:t>
            </a:r>
            <a:endParaRPr lang="sv-SE" sz="2500" i="1" dirty="0"/>
          </a:p>
        </p:txBody>
      </p:sp>
      <p:sp>
        <p:nvSpPr>
          <p:cNvPr id="9" name="Platshållare för innehåll 2"/>
          <p:cNvSpPr txBox="1">
            <a:spLocks/>
          </p:cNvSpPr>
          <p:nvPr/>
        </p:nvSpPr>
        <p:spPr bwMode="auto">
          <a:xfrm>
            <a:off x="947428" y="692696"/>
            <a:ext cx="972108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6500" kern="0" dirty="0" err="1" smtClean="0"/>
              <a:t>Warm</a:t>
            </a:r>
            <a:r>
              <a:rPr lang="sv-SE" sz="6500" kern="0" dirty="0" smtClean="0"/>
              <a:t> </a:t>
            </a:r>
            <a:r>
              <a:rPr lang="sv-SE" sz="6500" kern="0" dirty="0" err="1" smtClean="0"/>
              <a:t>welcome</a:t>
            </a:r>
            <a:r>
              <a:rPr lang="sv-SE" sz="6500" kern="0" dirty="0" smtClean="0"/>
              <a:t> to </a:t>
            </a:r>
            <a:br>
              <a:rPr lang="sv-SE" sz="6500" kern="0" dirty="0" smtClean="0"/>
            </a:br>
            <a:r>
              <a:rPr lang="sv-SE" sz="6500" kern="0" dirty="0" smtClean="0"/>
              <a:t>the </a:t>
            </a:r>
            <a:r>
              <a:rPr lang="sv-SE" sz="6500" kern="0" dirty="0" err="1" smtClean="0"/>
              <a:t>School</a:t>
            </a:r>
            <a:r>
              <a:rPr lang="sv-SE" sz="6500" kern="0" dirty="0" smtClean="0"/>
              <a:t> </a:t>
            </a:r>
            <a:r>
              <a:rPr lang="sv-SE" sz="6500" kern="0" dirty="0" err="1" smtClean="0"/>
              <a:t>of</a:t>
            </a:r>
            <a:r>
              <a:rPr lang="sv-SE" sz="6500" kern="0" dirty="0" smtClean="0"/>
              <a:t> Business and </a:t>
            </a:r>
            <a:r>
              <a:rPr lang="sv-SE" sz="6500" kern="0" dirty="0" err="1" smtClean="0"/>
              <a:t>Economics</a:t>
            </a:r>
            <a:r>
              <a:rPr lang="sv-SE" sz="6500" kern="0" dirty="0" smtClean="0"/>
              <a:t>!</a:t>
            </a:r>
            <a:endParaRPr lang="sv-SE" sz="6500" kern="0" dirty="0"/>
          </a:p>
        </p:txBody>
      </p:sp>
    </p:spTree>
    <p:extLst>
      <p:ext uri="{BB962C8B-B14F-4D97-AF65-F5344CB8AC3E}">
        <p14:creationId xmlns:p14="http://schemas.microsoft.com/office/powerpoint/2010/main" val="287181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14" t="5143" r="1143" b="7428"/>
          <a:stretch/>
        </p:blipFill>
        <p:spPr>
          <a:xfrm>
            <a:off x="-24680" y="-1395536"/>
            <a:ext cx="12241360" cy="7344816"/>
          </a:xfrm>
          <a:prstGeom prst="rect">
            <a:avLst/>
          </a:prstGeom>
        </p:spPr>
      </p:pic>
      <p:sp>
        <p:nvSpPr>
          <p:cNvPr id="5" name="Rectangle 5"/>
          <p:cNvSpPr/>
          <p:nvPr/>
        </p:nvSpPr>
        <p:spPr bwMode="auto">
          <a:xfrm>
            <a:off x="335360" y="2564905"/>
            <a:ext cx="7416824" cy="2880320"/>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textruta 5"/>
          <p:cNvSpPr txBox="1"/>
          <p:nvPr/>
        </p:nvSpPr>
        <p:spPr>
          <a:xfrm>
            <a:off x="423306" y="2708920"/>
            <a:ext cx="7328878" cy="523220"/>
          </a:xfrm>
          <a:prstGeom prst="rect">
            <a:avLst/>
          </a:prstGeom>
          <a:noFill/>
        </p:spPr>
        <p:txBody>
          <a:bodyPr wrap="square" rtlCol="0">
            <a:spAutoFit/>
          </a:bodyPr>
          <a:lstStyle/>
          <a:p>
            <a:r>
              <a:rPr lang="sv-SE" sz="2800" dirty="0" smtClean="0">
                <a:latin typeface="+mj-lt"/>
              </a:rPr>
              <a:t>Student at the </a:t>
            </a:r>
            <a:r>
              <a:rPr lang="sv-SE" sz="2800" dirty="0" err="1" smtClean="0">
                <a:latin typeface="+mj-lt"/>
              </a:rPr>
              <a:t>School</a:t>
            </a:r>
            <a:r>
              <a:rPr lang="sv-SE" sz="2800" dirty="0" smtClean="0">
                <a:latin typeface="+mj-lt"/>
              </a:rPr>
              <a:t> </a:t>
            </a:r>
            <a:r>
              <a:rPr lang="sv-SE" sz="2800" dirty="0" err="1" smtClean="0">
                <a:latin typeface="+mj-lt"/>
              </a:rPr>
              <a:t>of</a:t>
            </a:r>
            <a:r>
              <a:rPr lang="sv-SE" sz="2800" dirty="0" smtClean="0">
                <a:latin typeface="+mj-lt"/>
              </a:rPr>
              <a:t> Business and </a:t>
            </a:r>
            <a:r>
              <a:rPr lang="sv-SE" sz="2800" dirty="0" err="1" smtClean="0">
                <a:latin typeface="+mj-lt"/>
              </a:rPr>
              <a:t>Economics</a:t>
            </a:r>
            <a:endParaRPr lang="sv-SE" sz="2800" dirty="0">
              <a:latin typeface="+mj-lt"/>
            </a:endParaRPr>
          </a:p>
        </p:txBody>
      </p:sp>
      <p:sp>
        <p:nvSpPr>
          <p:cNvPr id="7" name="Platshållare för innehåll 2"/>
          <p:cNvSpPr>
            <a:spLocks noGrp="1"/>
          </p:cNvSpPr>
          <p:nvPr>
            <p:ph idx="1"/>
          </p:nvPr>
        </p:nvSpPr>
        <p:spPr>
          <a:xfrm>
            <a:off x="119336" y="3356992"/>
            <a:ext cx="3960440" cy="1754326"/>
          </a:xfrm>
          <a:noFill/>
        </p:spPr>
        <p:txBody>
          <a:bodyPr wrap="square">
            <a:spAutoFit/>
          </a:bodyPr>
          <a:lstStyle/>
          <a:p>
            <a:pPr marL="457200" lvl="1" indent="0">
              <a:lnSpc>
                <a:spcPct val="150000"/>
              </a:lnSpc>
              <a:spcBef>
                <a:spcPts val="0"/>
              </a:spcBef>
              <a:buNone/>
            </a:pPr>
            <a:r>
              <a:rPr lang="sv-SE" sz="2400" dirty="0" err="1" smtClean="0">
                <a:hlinkClick r:id="rId4"/>
              </a:rPr>
              <a:t>Checklist</a:t>
            </a:r>
            <a:r>
              <a:rPr lang="sv-SE" sz="2400" dirty="0" smtClean="0">
                <a:hlinkClick r:id="rId4"/>
              </a:rPr>
              <a:t> for new students</a:t>
            </a:r>
            <a:endParaRPr lang="sv-SE" sz="2400" dirty="0"/>
          </a:p>
          <a:p>
            <a:pPr marL="457200" lvl="1" indent="0">
              <a:lnSpc>
                <a:spcPct val="150000"/>
              </a:lnSpc>
              <a:spcBef>
                <a:spcPts val="0"/>
              </a:spcBef>
              <a:buNone/>
            </a:pPr>
            <a:r>
              <a:rPr lang="sv-SE" sz="2400" dirty="0" smtClean="0"/>
              <a:t>Student </a:t>
            </a:r>
            <a:r>
              <a:rPr lang="sv-SE" sz="2400" dirty="0" err="1" smtClean="0"/>
              <a:t>account</a:t>
            </a:r>
            <a:endParaRPr lang="sv-SE" sz="2400" dirty="0" smtClean="0"/>
          </a:p>
          <a:p>
            <a:pPr marL="457200" lvl="1" indent="0">
              <a:lnSpc>
                <a:spcPct val="150000"/>
              </a:lnSpc>
              <a:spcBef>
                <a:spcPts val="0"/>
              </a:spcBef>
              <a:buNone/>
            </a:pPr>
            <a:r>
              <a:rPr lang="sv-SE" sz="2400" dirty="0" smtClean="0"/>
              <a:t>Course </a:t>
            </a:r>
            <a:r>
              <a:rPr lang="sv-SE" sz="2400" dirty="0" err="1" smtClean="0"/>
              <a:t>registration</a:t>
            </a:r>
            <a:endParaRPr lang="sv-SE" sz="2400" dirty="0"/>
          </a:p>
        </p:txBody>
      </p:sp>
    </p:spTree>
    <p:extLst>
      <p:ext uri="{BB962C8B-B14F-4D97-AF65-F5344CB8AC3E}">
        <p14:creationId xmlns:p14="http://schemas.microsoft.com/office/powerpoint/2010/main" val="35900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a:extLst>
              <a:ext uri="{28A0092B-C50C-407E-A947-70E740481C1C}">
                <a14:useLocalDpi xmlns:a14="http://schemas.microsoft.com/office/drawing/2010/main" val="0"/>
              </a:ext>
            </a:extLst>
          </a:blip>
          <a:srcRect l="707" t="1701" r="1639" b="2750"/>
          <a:stretch/>
        </p:blipFill>
        <p:spPr>
          <a:xfrm>
            <a:off x="2855640" y="44624"/>
            <a:ext cx="6813064" cy="5904656"/>
          </a:xfrm>
          <a:prstGeom prst="rect">
            <a:avLst/>
          </a:prstGeom>
        </p:spPr>
      </p:pic>
      <p:sp>
        <p:nvSpPr>
          <p:cNvPr id="6" name="Rektangel 5"/>
          <p:cNvSpPr/>
          <p:nvPr/>
        </p:nvSpPr>
        <p:spPr bwMode="auto">
          <a:xfrm>
            <a:off x="2927648" y="836712"/>
            <a:ext cx="1152128" cy="288032"/>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7" name="Rektangel 6"/>
          <p:cNvSpPr/>
          <p:nvPr/>
        </p:nvSpPr>
        <p:spPr bwMode="auto">
          <a:xfrm>
            <a:off x="2927648" y="1916832"/>
            <a:ext cx="3312368" cy="4032448"/>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8" name="Rektangel 7"/>
          <p:cNvSpPr/>
          <p:nvPr/>
        </p:nvSpPr>
        <p:spPr bwMode="auto">
          <a:xfrm>
            <a:off x="6312024" y="3212976"/>
            <a:ext cx="1584176" cy="288032"/>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9" name="Rektangel 8"/>
          <p:cNvSpPr/>
          <p:nvPr/>
        </p:nvSpPr>
        <p:spPr bwMode="auto">
          <a:xfrm>
            <a:off x="6312024" y="1340768"/>
            <a:ext cx="1512168" cy="216024"/>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10" name="Rektangel 9"/>
          <p:cNvSpPr/>
          <p:nvPr/>
        </p:nvSpPr>
        <p:spPr bwMode="auto">
          <a:xfrm>
            <a:off x="6312024" y="1628800"/>
            <a:ext cx="1512168" cy="720080"/>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11" name="Rektangel 10"/>
          <p:cNvSpPr/>
          <p:nvPr/>
        </p:nvSpPr>
        <p:spPr bwMode="auto">
          <a:xfrm>
            <a:off x="7968208" y="836712"/>
            <a:ext cx="1512168" cy="1296144"/>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12" name="textruta 11"/>
          <p:cNvSpPr txBox="1"/>
          <p:nvPr/>
        </p:nvSpPr>
        <p:spPr>
          <a:xfrm>
            <a:off x="335360" y="839614"/>
            <a:ext cx="2369142" cy="1077218"/>
          </a:xfrm>
          <a:prstGeom prst="rect">
            <a:avLst/>
          </a:prstGeom>
          <a:noFill/>
        </p:spPr>
        <p:txBody>
          <a:bodyPr wrap="square" rtlCol="0">
            <a:spAutoFit/>
          </a:bodyPr>
          <a:lstStyle/>
          <a:p>
            <a:r>
              <a:rPr lang="sv-SE" sz="1600" u="sng" dirty="0" smtClean="0">
                <a:latin typeface="+mj-lt"/>
              </a:rPr>
              <a:t>My </a:t>
            </a:r>
            <a:r>
              <a:rPr lang="sv-SE" sz="1600" u="sng" dirty="0" err="1" smtClean="0">
                <a:latin typeface="+mj-lt"/>
              </a:rPr>
              <a:t>timetable</a:t>
            </a:r>
            <a:endParaRPr lang="sv-SE" sz="1600" u="sng" dirty="0" smtClean="0">
              <a:latin typeface="+mj-lt"/>
            </a:endParaRPr>
          </a:p>
          <a:p>
            <a:r>
              <a:rPr lang="sv-SE" sz="1600" dirty="0" err="1" smtClean="0">
                <a:latin typeface="+mj-lt"/>
              </a:rPr>
              <a:t>When</a:t>
            </a:r>
            <a:r>
              <a:rPr lang="sv-SE" sz="1600" dirty="0" smtClean="0">
                <a:latin typeface="+mj-lt"/>
              </a:rPr>
              <a:t> </a:t>
            </a:r>
            <a:r>
              <a:rPr lang="sv-SE" sz="1600" dirty="0" err="1" smtClean="0">
                <a:latin typeface="+mj-lt"/>
              </a:rPr>
              <a:t>you</a:t>
            </a:r>
            <a:r>
              <a:rPr lang="sv-SE" sz="1600" dirty="0" smtClean="0">
                <a:latin typeface="+mj-lt"/>
              </a:rPr>
              <a:t> </a:t>
            </a:r>
            <a:r>
              <a:rPr lang="sv-SE" sz="1600" dirty="0" err="1" smtClean="0">
                <a:latin typeface="+mj-lt"/>
              </a:rPr>
              <a:t>are</a:t>
            </a:r>
            <a:r>
              <a:rPr lang="sv-SE" sz="1600" dirty="0" smtClean="0">
                <a:latin typeface="+mj-lt"/>
              </a:rPr>
              <a:t> register on a </a:t>
            </a:r>
            <a:r>
              <a:rPr lang="sv-SE" sz="1600" dirty="0" err="1" smtClean="0">
                <a:latin typeface="+mj-lt"/>
              </a:rPr>
              <a:t>course</a:t>
            </a:r>
            <a:r>
              <a:rPr lang="sv-SE" sz="1600" dirty="0" smtClean="0">
                <a:latin typeface="+mj-lt"/>
              </a:rPr>
              <a:t>, </a:t>
            </a:r>
            <a:r>
              <a:rPr lang="sv-SE" sz="1600" dirty="0" err="1" smtClean="0">
                <a:latin typeface="+mj-lt"/>
              </a:rPr>
              <a:t>you</a:t>
            </a:r>
            <a:r>
              <a:rPr lang="sv-SE" sz="1600" dirty="0" smtClean="0">
                <a:latin typeface="+mj-lt"/>
              </a:rPr>
              <a:t> </a:t>
            </a:r>
            <a:r>
              <a:rPr lang="sv-SE" sz="1600" dirty="0" err="1" smtClean="0">
                <a:latin typeface="+mj-lt"/>
              </a:rPr>
              <a:t>will</a:t>
            </a:r>
            <a:r>
              <a:rPr lang="sv-SE" sz="1600" dirty="0" smtClean="0">
                <a:latin typeface="+mj-lt"/>
              </a:rPr>
              <a:t> finns </a:t>
            </a:r>
            <a:r>
              <a:rPr lang="sv-SE" sz="1600" dirty="0" err="1" smtClean="0">
                <a:latin typeface="+mj-lt"/>
              </a:rPr>
              <a:t>your</a:t>
            </a:r>
            <a:r>
              <a:rPr lang="sv-SE" sz="1600" dirty="0" smtClean="0">
                <a:latin typeface="+mj-lt"/>
              </a:rPr>
              <a:t> </a:t>
            </a:r>
            <a:r>
              <a:rPr lang="sv-SE" sz="1600" dirty="0" err="1" smtClean="0">
                <a:latin typeface="+mj-lt"/>
              </a:rPr>
              <a:t>schedule</a:t>
            </a:r>
            <a:r>
              <a:rPr lang="sv-SE" sz="1600" dirty="0" smtClean="0">
                <a:latin typeface="+mj-lt"/>
              </a:rPr>
              <a:t> </a:t>
            </a:r>
            <a:r>
              <a:rPr lang="sv-SE" sz="1600" dirty="0" err="1" smtClean="0">
                <a:latin typeface="+mj-lt"/>
              </a:rPr>
              <a:t>here</a:t>
            </a:r>
            <a:endParaRPr lang="sv-SE" sz="1600" dirty="0">
              <a:latin typeface="+mj-lt"/>
            </a:endParaRPr>
          </a:p>
        </p:txBody>
      </p:sp>
      <p:sp>
        <p:nvSpPr>
          <p:cNvPr id="13" name="textruta 12"/>
          <p:cNvSpPr txBox="1"/>
          <p:nvPr/>
        </p:nvSpPr>
        <p:spPr>
          <a:xfrm>
            <a:off x="335360" y="2591033"/>
            <a:ext cx="2304256" cy="2062103"/>
          </a:xfrm>
          <a:prstGeom prst="rect">
            <a:avLst/>
          </a:prstGeom>
          <a:noFill/>
        </p:spPr>
        <p:txBody>
          <a:bodyPr wrap="square" rtlCol="0">
            <a:spAutoFit/>
          </a:bodyPr>
          <a:lstStyle/>
          <a:p>
            <a:r>
              <a:rPr lang="sv-SE" sz="1600" u="sng" dirty="0" err="1" smtClean="0">
                <a:latin typeface="+mj-lt"/>
              </a:rPr>
              <a:t>Click</a:t>
            </a:r>
            <a:r>
              <a:rPr lang="sv-SE" sz="1600" u="sng" dirty="0" smtClean="0">
                <a:latin typeface="+mj-lt"/>
              </a:rPr>
              <a:t> on the </a:t>
            </a:r>
            <a:r>
              <a:rPr lang="sv-SE" sz="1600" u="sng" dirty="0" err="1" smtClean="0">
                <a:latin typeface="+mj-lt"/>
              </a:rPr>
              <a:t>course</a:t>
            </a:r>
            <a:r>
              <a:rPr lang="sv-SE" sz="1600" u="sng" dirty="0" smtClean="0">
                <a:latin typeface="+mj-lt"/>
              </a:rPr>
              <a:t>:</a:t>
            </a:r>
          </a:p>
          <a:p>
            <a:pPr marL="285750" indent="-285750">
              <a:buFont typeface="Arial" panose="020B0604020202020204" pitchFamily="34" charset="0"/>
              <a:buChar char="•"/>
            </a:pPr>
            <a:r>
              <a:rPr lang="sv-SE" sz="1600" dirty="0" smtClean="0">
                <a:latin typeface="+mj-lt"/>
              </a:rPr>
              <a:t>Link to </a:t>
            </a:r>
            <a:r>
              <a:rPr lang="sv-SE" sz="1600" dirty="0" err="1" smtClean="0">
                <a:latin typeface="+mj-lt"/>
              </a:rPr>
              <a:t>course</a:t>
            </a:r>
            <a:r>
              <a:rPr lang="sv-SE" sz="1600" dirty="0" smtClean="0">
                <a:latin typeface="+mj-lt"/>
              </a:rPr>
              <a:t> </a:t>
            </a:r>
            <a:r>
              <a:rPr lang="sv-SE" sz="1600" dirty="0" err="1" smtClean="0">
                <a:latin typeface="+mj-lt"/>
              </a:rPr>
              <a:t>room</a:t>
            </a:r>
            <a:r>
              <a:rPr lang="sv-SE" sz="1600" dirty="0" smtClean="0">
                <a:latin typeface="+mj-lt"/>
              </a:rPr>
              <a:t> on </a:t>
            </a:r>
            <a:r>
              <a:rPr lang="sv-SE" sz="1600" dirty="0" err="1" smtClean="0">
                <a:latin typeface="+mj-lt"/>
              </a:rPr>
              <a:t>MyMoodle</a:t>
            </a:r>
            <a:endParaRPr lang="sv-SE" sz="1600" dirty="0" smtClean="0">
              <a:latin typeface="+mj-lt"/>
            </a:endParaRPr>
          </a:p>
          <a:p>
            <a:pPr marL="285750" indent="-285750">
              <a:buFont typeface="Arial" panose="020B0604020202020204" pitchFamily="34" charset="0"/>
              <a:buChar char="•"/>
            </a:pPr>
            <a:r>
              <a:rPr lang="sv-SE" sz="1600" dirty="0" smtClean="0">
                <a:latin typeface="+mj-lt"/>
              </a:rPr>
              <a:t>Link to </a:t>
            </a:r>
            <a:r>
              <a:rPr lang="sv-SE" sz="1600" dirty="0" err="1" smtClean="0">
                <a:latin typeface="+mj-lt"/>
              </a:rPr>
              <a:t>course</a:t>
            </a:r>
            <a:r>
              <a:rPr lang="sv-SE" sz="1600" dirty="0" smtClean="0">
                <a:latin typeface="+mj-lt"/>
              </a:rPr>
              <a:t> </a:t>
            </a:r>
            <a:r>
              <a:rPr lang="sv-SE" sz="1600" dirty="0" err="1" smtClean="0">
                <a:latin typeface="+mj-lt"/>
              </a:rPr>
              <a:t>syllabus</a:t>
            </a:r>
            <a:endParaRPr lang="sv-SE" sz="1600" dirty="0" smtClean="0">
              <a:latin typeface="+mj-lt"/>
            </a:endParaRPr>
          </a:p>
          <a:p>
            <a:pPr marL="285750" indent="-285750">
              <a:buFont typeface="Arial" panose="020B0604020202020204" pitchFamily="34" charset="0"/>
              <a:buChar char="•"/>
            </a:pPr>
            <a:r>
              <a:rPr lang="sv-SE" sz="1600" dirty="0" smtClean="0">
                <a:latin typeface="+mj-lt"/>
              </a:rPr>
              <a:t>Information </a:t>
            </a:r>
            <a:r>
              <a:rPr lang="sv-SE" sz="1600" dirty="0" err="1" smtClean="0">
                <a:latin typeface="+mj-lt"/>
              </a:rPr>
              <a:t>about</a:t>
            </a:r>
            <a:r>
              <a:rPr lang="sv-SE" sz="1600" dirty="0" smtClean="0">
                <a:latin typeface="+mj-lt"/>
              </a:rPr>
              <a:t> </a:t>
            </a:r>
            <a:r>
              <a:rPr lang="sv-SE" sz="1600" dirty="0" err="1" smtClean="0">
                <a:latin typeface="+mj-lt"/>
              </a:rPr>
              <a:t>registration</a:t>
            </a:r>
            <a:r>
              <a:rPr lang="sv-SE" sz="1600" dirty="0" smtClean="0">
                <a:latin typeface="+mj-lt"/>
              </a:rPr>
              <a:t> period for examination</a:t>
            </a:r>
            <a:endParaRPr lang="sv-SE" sz="1600" dirty="0">
              <a:latin typeface="+mj-lt"/>
            </a:endParaRPr>
          </a:p>
        </p:txBody>
      </p:sp>
      <p:cxnSp>
        <p:nvCxnSpPr>
          <p:cNvPr id="14" name="Rak pilkoppling 13"/>
          <p:cNvCxnSpPr/>
          <p:nvPr/>
        </p:nvCxnSpPr>
        <p:spPr bwMode="auto">
          <a:xfrm>
            <a:off x="1631504" y="1052736"/>
            <a:ext cx="1224136"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p:cNvCxnSpPr/>
          <p:nvPr/>
        </p:nvCxnSpPr>
        <p:spPr bwMode="auto">
          <a:xfrm>
            <a:off x="2135560" y="2780928"/>
            <a:ext cx="792088"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ruta 19"/>
          <p:cNvSpPr txBox="1"/>
          <p:nvPr/>
        </p:nvSpPr>
        <p:spPr>
          <a:xfrm>
            <a:off x="9840416" y="279612"/>
            <a:ext cx="2304256" cy="584775"/>
          </a:xfrm>
          <a:prstGeom prst="rect">
            <a:avLst/>
          </a:prstGeom>
          <a:noFill/>
        </p:spPr>
        <p:txBody>
          <a:bodyPr wrap="square" rtlCol="0">
            <a:spAutoFit/>
          </a:bodyPr>
          <a:lstStyle/>
          <a:p>
            <a:r>
              <a:rPr lang="sv-SE" sz="1600" dirty="0" err="1" smtClean="0">
                <a:latin typeface="+mj-lt"/>
              </a:rPr>
              <a:t>Important</a:t>
            </a:r>
            <a:r>
              <a:rPr lang="sv-SE" sz="1600" dirty="0" smtClean="0">
                <a:latin typeface="+mj-lt"/>
              </a:rPr>
              <a:t> information </a:t>
            </a:r>
            <a:r>
              <a:rPr lang="sv-SE" sz="1600" dirty="0" err="1" smtClean="0">
                <a:latin typeface="+mj-lt"/>
              </a:rPr>
              <a:t>during</a:t>
            </a:r>
            <a:r>
              <a:rPr lang="sv-SE" sz="1600" dirty="0" smtClean="0">
                <a:latin typeface="+mj-lt"/>
              </a:rPr>
              <a:t> </a:t>
            </a:r>
            <a:r>
              <a:rPr lang="sv-SE" sz="1600" dirty="0" err="1">
                <a:latin typeface="+mj-lt"/>
              </a:rPr>
              <a:t>y</a:t>
            </a:r>
            <a:r>
              <a:rPr lang="sv-SE" sz="1600" dirty="0" err="1" smtClean="0">
                <a:latin typeface="+mj-lt"/>
              </a:rPr>
              <a:t>our</a:t>
            </a:r>
            <a:r>
              <a:rPr lang="sv-SE" sz="1600" dirty="0" smtClean="0">
                <a:latin typeface="+mj-lt"/>
              </a:rPr>
              <a:t> studies</a:t>
            </a:r>
            <a:endParaRPr lang="sv-SE" sz="1600" dirty="0">
              <a:latin typeface="+mj-lt"/>
            </a:endParaRPr>
          </a:p>
        </p:txBody>
      </p:sp>
      <p:cxnSp>
        <p:nvCxnSpPr>
          <p:cNvPr id="21" name="Rak pilkoppling 20"/>
          <p:cNvCxnSpPr>
            <a:stCxn id="20" idx="1"/>
          </p:cNvCxnSpPr>
          <p:nvPr/>
        </p:nvCxnSpPr>
        <p:spPr bwMode="auto">
          <a:xfrm flipH="1">
            <a:off x="9624393" y="572000"/>
            <a:ext cx="216023" cy="332076"/>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p:cNvSpPr txBox="1"/>
          <p:nvPr/>
        </p:nvSpPr>
        <p:spPr>
          <a:xfrm>
            <a:off x="9912424" y="1844824"/>
            <a:ext cx="2304256" cy="1569660"/>
          </a:xfrm>
          <a:prstGeom prst="rect">
            <a:avLst/>
          </a:prstGeom>
          <a:noFill/>
        </p:spPr>
        <p:txBody>
          <a:bodyPr wrap="square" rtlCol="0">
            <a:spAutoFit/>
          </a:bodyPr>
          <a:lstStyle/>
          <a:p>
            <a:r>
              <a:rPr lang="sv-SE" sz="1600" u="sng" dirty="0" smtClean="0">
                <a:latin typeface="+mj-lt"/>
              </a:rPr>
              <a:t>Ladok:</a:t>
            </a:r>
          </a:p>
          <a:p>
            <a:pPr marL="285750" indent="-285750">
              <a:buFont typeface="Arial" panose="020B0604020202020204" pitchFamily="34" charset="0"/>
              <a:buChar char="•"/>
            </a:pPr>
            <a:r>
              <a:rPr lang="sv-SE" sz="1600" dirty="0" err="1" smtClean="0">
                <a:latin typeface="+mj-lt"/>
              </a:rPr>
              <a:t>Registration</a:t>
            </a:r>
            <a:endParaRPr lang="sv-SE" sz="1600" dirty="0" smtClean="0">
              <a:latin typeface="+mj-lt"/>
            </a:endParaRPr>
          </a:p>
          <a:p>
            <a:pPr marL="285750" indent="-285750">
              <a:buFont typeface="Arial" panose="020B0604020202020204" pitchFamily="34" charset="0"/>
              <a:buChar char="•"/>
            </a:pPr>
            <a:r>
              <a:rPr lang="sv-SE" sz="1600" dirty="0" err="1" smtClean="0">
                <a:latin typeface="+mj-lt"/>
              </a:rPr>
              <a:t>Results</a:t>
            </a:r>
            <a:endParaRPr lang="sv-SE" sz="1600" dirty="0" smtClean="0">
              <a:latin typeface="+mj-lt"/>
            </a:endParaRPr>
          </a:p>
          <a:p>
            <a:pPr marL="285750" indent="-285750">
              <a:buFont typeface="Arial" panose="020B0604020202020204" pitchFamily="34" charset="0"/>
              <a:buChar char="•"/>
            </a:pPr>
            <a:r>
              <a:rPr lang="sv-SE" sz="1600" dirty="0" smtClean="0">
                <a:latin typeface="+mj-lt"/>
              </a:rPr>
              <a:t>Sign </a:t>
            </a:r>
            <a:r>
              <a:rPr lang="sv-SE" sz="1600" dirty="0" err="1" smtClean="0">
                <a:latin typeface="+mj-lt"/>
              </a:rPr>
              <a:t>up</a:t>
            </a:r>
            <a:r>
              <a:rPr lang="sv-SE" sz="1600" dirty="0" smtClean="0">
                <a:latin typeface="+mj-lt"/>
              </a:rPr>
              <a:t> for examination</a:t>
            </a:r>
          </a:p>
          <a:p>
            <a:pPr marL="285750" indent="-285750">
              <a:buFont typeface="Arial" panose="020B0604020202020204" pitchFamily="34" charset="0"/>
              <a:buChar char="•"/>
            </a:pPr>
            <a:r>
              <a:rPr lang="sv-SE" sz="1600" dirty="0" err="1" smtClean="0">
                <a:latin typeface="+mj-lt"/>
              </a:rPr>
              <a:t>Certificates</a:t>
            </a:r>
            <a:endParaRPr lang="sv-SE" sz="1600" dirty="0" smtClean="0">
              <a:latin typeface="+mj-lt"/>
            </a:endParaRPr>
          </a:p>
        </p:txBody>
      </p:sp>
      <p:cxnSp>
        <p:nvCxnSpPr>
          <p:cNvPr id="24" name="Rak pilkoppling 23"/>
          <p:cNvCxnSpPr/>
          <p:nvPr/>
        </p:nvCxnSpPr>
        <p:spPr bwMode="auto">
          <a:xfrm flipH="1" flipV="1">
            <a:off x="7861748" y="2204864"/>
            <a:ext cx="2022980" cy="7200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ruta 25"/>
          <p:cNvSpPr txBox="1"/>
          <p:nvPr/>
        </p:nvSpPr>
        <p:spPr>
          <a:xfrm>
            <a:off x="10056440" y="4653136"/>
            <a:ext cx="1872208" cy="584775"/>
          </a:xfrm>
          <a:prstGeom prst="rect">
            <a:avLst/>
          </a:prstGeom>
          <a:noFill/>
        </p:spPr>
        <p:txBody>
          <a:bodyPr wrap="square" rtlCol="0">
            <a:spAutoFit/>
          </a:bodyPr>
          <a:lstStyle/>
          <a:p>
            <a:r>
              <a:rPr lang="sv-SE" sz="1600" u="sng" dirty="0" smtClean="0">
                <a:latin typeface="+mj-lt"/>
              </a:rPr>
              <a:t>My student news:</a:t>
            </a:r>
          </a:p>
          <a:p>
            <a:r>
              <a:rPr lang="sv-SE" sz="1600" dirty="0" err="1" smtClean="0">
                <a:latin typeface="+mj-lt"/>
              </a:rPr>
              <a:t>Latest</a:t>
            </a:r>
            <a:r>
              <a:rPr lang="sv-SE" sz="1600" dirty="0" smtClean="0">
                <a:latin typeface="+mj-lt"/>
              </a:rPr>
              <a:t> </a:t>
            </a:r>
            <a:r>
              <a:rPr lang="sv-SE" sz="1600" dirty="0" err="1" smtClean="0">
                <a:latin typeface="+mj-lt"/>
              </a:rPr>
              <a:t>news</a:t>
            </a:r>
            <a:endParaRPr lang="sv-SE" sz="1600" dirty="0" smtClean="0">
              <a:latin typeface="+mj-lt"/>
            </a:endParaRPr>
          </a:p>
        </p:txBody>
      </p:sp>
      <p:cxnSp>
        <p:nvCxnSpPr>
          <p:cNvPr id="27" name="Rak pilkoppling 26"/>
          <p:cNvCxnSpPr/>
          <p:nvPr/>
        </p:nvCxnSpPr>
        <p:spPr bwMode="auto">
          <a:xfrm flipH="1" flipV="1">
            <a:off x="7920844" y="3396972"/>
            <a:ext cx="2135596" cy="140018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445152" y="202667"/>
            <a:ext cx="2022752" cy="461665"/>
          </a:xfrm>
          <a:prstGeom prst="rect">
            <a:avLst/>
          </a:prstGeom>
          <a:noFill/>
        </p:spPr>
        <p:txBody>
          <a:bodyPr wrap="square" rtlCol="0">
            <a:spAutoFit/>
          </a:bodyPr>
          <a:lstStyle/>
          <a:p>
            <a:r>
              <a:rPr lang="sv-SE" sz="2400" dirty="0" smtClean="0">
                <a:latin typeface="+mn-lt"/>
              </a:rPr>
              <a:t>Studentweb</a:t>
            </a:r>
          </a:p>
        </p:txBody>
      </p:sp>
    </p:spTree>
    <p:extLst>
      <p:ext uri="{BB962C8B-B14F-4D97-AF65-F5344CB8AC3E}">
        <p14:creationId xmlns:p14="http://schemas.microsoft.com/office/powerpoint/2010/main" val="153255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29" y="1566003"/>
            <a:ext cx="11714719" cy="4360819"/>
          </a:xfrm>
          <a:prstGeom prst="rect">
            <a:avLst/>
          </a:prstGeom>
        </p:spPr>
      </p:pic>
      <p:sp>
        <p:nvSpPr>
          <p:cNvPr id="5" name="Rubrik 2"/>
          <p:cNvSpPr>
            <a:spLocks noGrp="1"/>
          </p:cNvSpPr>
          <p:nvPr>
            <p:ph type="title"/>
          </p:nvPr>
        </p:nvSpPr>
        <p:spPr>
          <a:xfrm>
            <a:off x="983432" y="476672"/>
            <a:ext cx="10009112" cy="476672"/>
          </a:xfrm>
        </p:spPr>
        <p:txBody>
          <a:bodyPr/>
          <a:lstStyle/>
          <a:p>
            <a:pPr algn="ctr"/>
            <a:r>
              <a:rPr lang="sv-SE" sz="3200" dirty="0" err="1" smtClean="0"/>
              <a:t>Timetable</a:t>
            </a:r>
            <a:endParaRPr lang="sv-SE" sz="3200" dirty="0"/>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6" name="Rubrik 2"/>
          <p:cNvSpPr txBox="1">
            <a:spLocks/>
          </p:cNvSpPr>
          <p:nvPr/>
        </p:nvSpPr>
        <p:spPr bwMode="auto">
          <a:xfrm>
            <a:off x="2002836" y="1196752"/>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smtClean="0"/>
              <a:t>Before </a:t>
            </a:r>
            <a:r>
              <a:rPr lang="sv-SE" sz="1800" kern="0" dirty="0" err="1" smtClean="0"/>
              <a:t>you</a:t>
            </a:r>
            <a:r>
              <a:rPr lang="sv-SE" sz="1800" kern="0" dirty="0" smtClean="0"/>
              <a:t> </a:t>
            </a:r>
            <a:r>
              <a:rPr lang="sv-SE" sz="1800" kern="0" dirty="0" err="1" smtClean="0"/>
              <a:t>are</a:t>
            </a:r>
            <a:r>
              <a:rPr lang="sv-SE" sz="1800" kern="0" dirty="0" smtClean="0"/>
              <a:t> </a:t>
            </a:r>
            <a:r>
              <a:rPr lang="sv-SE" sz="1800" kern="0" dirty="0" err="1" smtClean="0"/>
              <a:t>registered</a:t>
            </a:r>
            <a:r>
              <a:rPr lang="sv-SE" sz="1800" kern="0" dirty="0" smtClean="0"/>
              <a:t> to a </a:t>
            </a:r>
            <a:r>
              <a:rPr lang="sv-SE" sz="1800" kern="0" dirty="0" err="1" smtClean="0"/>
              <a:t>course</a:t>
            </a:r>
            <a:r>
              <a:rPr lang="sv-SE" sz="1800" kern="0" dirty="0" smtClean="0"/>
              <a:t>, </a:t>
            </a:r>
            <a:r>
              <a:rPr lang="sv-SE" sz="1800" kern="0" dirty="0" err="1" smtClean="0"/>
              <a:t>you</a:t>
            </a:r>
            <a:r>
              <a:rPr lang="sv-SE" sz="1800" kern="0" dirty="0" smtClean="0"/>
              <a:t> </a:t>
            </a:r>
            <a:r>
              <a:rPr lang="sv-SE" sz="1800" kern="0" dirty="0" err="1" smtClean="0"/>
              <a:t>can</a:t>
            </a:r>
            <a:r>
              <a:rPr lang="sv-SE" sz="1800" kern="0" dirty="0" smtClean="0"/>
              <a:t> </a:t>
            </a:r>
            <a:r>
              <a:rPr lang="sv-SE" sz="1800" kern="0" dirty="0" err="1" smtClean="0"/>
              <a:t>find</a:t>
            </a:r>
            <a:r>
              <a:rPr lang="sv-SE" sz="1800" kern="0" dirty="0" smtClean="0"/>
              <a:t> </a:t>
            </a:r>
            <a:r>
              <a:rPr lang="sv-SE" sz="1800" kern="0" dirty="0" err="1" smtClean="0"/>
              <a:t>your</a:t>
            </a:r>
            <a:r>
              <a:rPr lang="sv-SE" sz="1800" kern="0" dirty="0" smtClean="0"/>
              <a:t> </a:t>
            </a:r>
            <a:r>
              <a:rPr lang="sv-SE" sz="1800" kern="0" dirty="0" err="1" smtClean="0"/>
              <a:t>timetable</a:t>
            </a:r>
            <a:r>
              <a:rPr lang="sv-SE" sz="1800" kern="0" dirty="0" smtClean="0"/>
              <a:t> </a:t>
            </a:r>
            <a:r>
              <a:rPr lang="sv-SE" sz="1800" kern="0" dirty="0" smtClean="0">
                <a:hlinkClick r:id="rId4"/>
              </a:rPr>
              <a:t>via TimeEdit</a:t>
            </a:r>
            <a:endParaRPr lang="sv-SE" sz="1800" kern="0" dirty="0" smtClean="0"/>
          </a:p>
          <a:p>
            <a:endParaRPr lang="sv-SE" sz="1800" kern="0" dirty="0"/>
          </a:p>
        </p:txBody>
      </p:sp>
    </p:spTree>
    <p:extLst>
      <p:ext uri="{BB962C8B-B14F-4D97-AF65-F5344CB8AC3E}">
        <p14:creationId xmlns:p14="http://schemas.microsoft.com/office/powerpoint/2010/main" val="25971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44" y="1052747"/>
            <a:ext cx="11002911" cy="4896533"/>
          </a:xfrm>
          <a:prstGeom prst="rect">
            <a:avLst/>
          </a:prstGeom>
        </p:spPr>
      </p:pic>
      <p:sp>
        <p:nvSpPr>
          <p:cNvPr id="5" name="textruta 4"/>
          <p:cNvSpPr txBox="1"/>
          <p:nvPr/>
        </p:nvSpPr>
        <p:spPr>
          <a:xfrm>
            <a:off x="1991544" y="188640"/>
            <a:ext cx="8136904" cy="815608"/>
          </a:xfrm>
          <a:prstGeom prst="rect">
            <a:avLst/>
          </a:prstGeom>
          <a:noFill/>
        </p:spPr>
        <p:txBody>
          <a:bodyPr wrap="square" rtlCol="0">
            <a:spAutoFit/>
          </a:bodyPr>
          <a:lstStyle/>
          <a:p>
            <a:pPr algn="ctr"/>
            <a:r>
              <a:rPr lang="sv-SE" sz="2700" dirty="0" smtClean="0">
                <a:latin typeface="+mj-lt"/>
              </a:rPr>
              <a:t>LADOK</a:t>
            </a:r>
          </a:p>
          <a:p>
            <a:pPr algn="ctr"/>
            <a:r>
              <a:rPr lang="sv-SE" sz="2000" i="1" dirty="0" err="1" smtClean="0">
                <a:latin typeface="+mj-lt"/>
              </a:rPr>
              <a:t>Results</a:t>
            </a:r>
            <a:r>
              <a:rPr lang="sv-SE" sz="2000" i="1" dirty="0">
                <a:latin typeface="+mj-lt"/>
              </a:rPr>
              <a:t>, </a:t>
            </a:r>
            <a:r>
              <a:rPr lang="sv-SE" sz="2000" i="1" dirty="0" err="1" smtClean="0">
                <a:latin typeface="+mj-lt"/>
              </a:rPr>
              <a:t>Certificates</a:t>
            </a:r>
            <a:r>
              <a:rPr lang="sv-SE" sz="2000" i="1" dirty="0" smtClean="0">
                <a:latin typeface="+mj-lt"/>
              </a:rPr>
              <a:t> and </a:t>
            </a:r>
            <a:r>
              <a:rPr lang="sv-SE" sz="2000" i="1" dirty="0" err="1" smtClean="0">
                <a:latin typeface="+mj-lt"/>
              </a:rPr>
              <a:t>sign</a:t>
            </a:r>
            <a:r>
              <a:rPr lang="sv-SE" sz="2000" i="1" dirty="0" smtClean="0">
                <a:latin typeface="+mj-lt"/>
              </a:rPr>
              <a:t> </a:t>
            </a:r>
            <a:r>
              <a:rPr lang="sv-SE" sz="2000" i="1" dirty="0" err="1" smtClean="0">
                <a:latin typeface="+mj-lt"/>
              </a:rPr>
              <a:t>up</a:t>
            </a:r>
            <a:r>
              <a:rPr lang="sv-SE" sz="2000" i="1" dirty="0" smtClean="0">
                <a:latin typeface="+mj-lt"/>
              </a:rPr>
              <a:t> for examinations</a:t>
            </a:r>
            <a:endParaRPr lang="sv-SE" sz="2000" i="1" dirty="0">
              <a:latin typeface="+mj-lt"/>
            </a:endParaRPr>
          </a:p>
        </p:txBody>
      </p:sp>
      <p:sp>
        <p:nvSpPr>
          <p:cNvPr id="6" name="Rektangel 5"/>
          <p:cNvSpPr/>
          <p:nvPr/>
        </p:nvSpPr>
        <p:spPr bwMode="auto">
          <a:xfrm>
            <a:off x="579426" y="2431790"/>
            <a:ext cx="3600400" cy="504056"/>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7" name="Rektangel 6"/>
          <p:cNvSpPr/>
          <p:nvPr/>
        </p:nvSpPr>
        <p:spPr bwMode="auto">
          <a:xfrm>
            <a:off x="4288240" y="2405894"/>
            <a:ext cx="3535952" cy="504056"/>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8" name="Rektangel 7"/>
          <p:cNvSpPr/>
          <p:nvPr/>
        </p:nvSpPr>
        <p:spPr bwMode="auto">
          <a:xfrm>
            <a:off x="7910623" y="2405894"/>
            <a:ext cx="3513969" cy="504056"/>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9" name="Rektangel 8"/>
          <p:cNvSpPr/>
          <p:nvPr/>
        </p:nvSpPr>
        <p:spPr bwMode="auto">
          <a:xfrm>
            <a:off x="3719736" y="1700808"/>
            <a:ext cx="792088" cy="252028"/>
          </a:xfrm>
          <a:prstGeom prst="rect">
            <a:avLst/>
          </a:prstGeom>
          <a:noFill/>
          <a:ln w="19050" cap="flat" cmpd="sng" algn="ctr">
            <a:solidFill>
              <a:srgbClr val="FFE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342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t="1700" r="4812" b="9051"/>
          <a:stretch/>
        </p:blipFill>
        <p:spPr>
          <a:xfrm>
            <a:off x="3647728" y="223010"/>
            <a:ext cx="7488833" cy="5701608"/>
          </a:xfrm>
          <a:prstGeom prst="rect">
            <a:avLst/>
          </a:prstGeom>
        </p:spPr>
      </p:pic>
      <p:sp>
        <p:nvSpPr>
          <p:cNvPr id="9" name="Rectangle 5"/>
          <p:cNvSpPr/>
          <p:nvPr/>
        </p:nvSpPr>
        <p:spPr bwMode="auto">
          <a:xfrm>
            <a:off x="839416" y="1628800"/>
            <a:ext cx="4680520" cy="1224136"/>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8" name="textruta 7"/>
          <p:cNvSpPr txBox="1"/>
          <p:nvPr/>
        </p:nvSpPr>
        <p:spPr>
          <a:xfrm>
            <a:off x="983432" y="1800108"/>
            <a:ext cx="4968552" cy="830997"/>
          </a:xfrm>
          <a:prstGeom prst="rect">
            <a:avLst/>
          </a:prstGeom>
          <a:noFill/>
        </p:spPr>
        <p:txBody>
          <a:bodyPr wrap="square" rtlCol="0">
            <a:spAutoFit/>
          </a:bodyPr>
          <a:lstStyle/>
          <a:p>
            <a:r>
              <a:rPr lang="sv-SE" sz="2400" dirty="0" err="1" smtClean="0">
                <a:latin typeface="+mj-lt"/>
              </a:rPr>
              <a:t>Here</a:t>
            </a:r>
            <a:r>
              <a:rPr lang="sv-SE" sz="2400" dirty="0" smtClean="0">
                <a:latin typeface="+mj-lt"/>
              </a:rPr>
              <a:t> </a:t>
            </a:r>
            <a:r>
              <a:rPr lang="sv-SE" sz="2400" dirty="0" err="1" smtClean="0">
                <a:latin typeface="+mj-lt"/>
              </a:rPr>
              <a:t>you</a:t>
            </a:r>
            <a:r>
              <a:rPr lang="sv-SE" sz="2400" dirty="0" smtClean="0">
                <a:latin typeface="+mj-lt"/>
              </a:rPr>
              <a:t> </a:t>
            </a:r>
            <a:r>
              <a:rPr lang="sv-SE" sz="2400" dirty="0" err="1" smtClean="0">
                <a:latin typeface="+mj-lt"/>
              </a:rPr>
              <a:t>can</a:t>
            </a:r>
            <a:r>
              <a:rPr lang="sv-SE" sz="2400" dirty="0" smtClean="0">
                <a:latin typeface="+mj-lt"/>
              </a:rPr>
              <a:t> </a:t>
            </a:r>
            <a:r>
              <a:rPr lang="sv-SE" sz="2400" dirty="0" err="1" smtClean="0">
                <a:latin typeface="+mj-lt"/>
              </a:rPr>
              <a:t>find</a:t>
            </a:r>
            <a:r>
              <a:rPr lang="sv-SE" sz="2400" dirty="0" smtClean="0">
                <a:latin typeface="+mj-lt"/>
              </a:rPr>
              <a:t> student </a:t>
            </a:r>
            <a:r>
              <a:rPr lang="sv-SE" sz="2400" dirty="0" err="1" smtClean="0">
                <a:latin typeface="+mj-lt"/>
              </a:rPr>
              <a:t>related</a:t>
            </a:r>
            <a:r>
              <a:rPr lang="sv-SE" sz="2400" dirty="0" smtClean="0">
                <a:latin typeface="+mj-lt"/>
              </a:rPr>
              <a:t> information</a:t>
            </a:r>
            <a:endParaRPr lang="sv-SE" i="1" dirty="0">
              <a:latin typeface="+mj-lt"/>
            </a:endParaRPr>
          </a:p>
        </p:txBody>
      </p:sp>
      <p:sp>
        <p:nvSpPr>
          <p:cNvPr id="11" name="Rectangle 5"/>
          <p:cNvSpPr/>
          <p:nvPr/>
        </p:nvSpPr>
        <p:spPr bwMode="auto">
          <a:xfrm>
            <a:off x="1566464" y="3573016"/>
            <a:ext cx="4601544" cy="1855876"/>
          </a:xfrm>
          <a:prstGeom prst="rect">
            <a:avLst/>
          </a:prstGeom>
          <a:solidFill>
            <a:schemeClr val="bg1">
              <a:alpha val="9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7" name="textruta 6"/>
          <p:cNvSpPr txBox="1"/>
          <p:nvPr/>
        </p:nvSpPr>
        <p:spPr>
          <a:xfrm>
            <a:off x="1559496" y="3833753"/>
            <a:ext cx="4608512" cy="1631216"/>
          </a:xfrm>
          <a:prstGeom prst="rect">
            <a:avLst/>
          </a:prstGeom>
          <a:noFill/>
        </p:spPr>
        <p:txBody>
          <a:bodyPr wrap="square" rtlCol="0">
            <a:spAutoFit/>
          </a:bodyPr>
          <a:lstStyle/>
          <a:p>
            <a:pPr marL="285750" indent="-285750">
              <a:buFont typeface="Arial" panose="020B0604020202020204" pitchFamily="34" charset="0"/>
              <a:buChar char="•"/>
            </a:pPr>
            <a:r>
              <a:rPr lang="sv-SE" sz="2000" dirty="0">
                <a:latin typeface="+mn-lt"/>
              </a:rPr>
              <a:t>The </a:t>
            </a:r>
            <a:r>
              <a:rPr lang="sv-SE" sz="2000" dirty="0" err="1">
                <a:latin typeface="+mn-lt"/>
              </a:rPr>
              <a:t>learning</a:t>
            </a:r>
            <a:r>
              <a:rPr lang="sv-SE" sz="2000" dirty="0">
                <a:latin typeface="+mn-lt"/>
              </a:rPr>
              <a:t> </a:t>
            </a:r>
            <a:r>
              <a:rPr lang="sv-SE" sz="2000" dirty="0" err="1">
                <a:latin typeface="+mn-lt"/>
              </a:rPr>
              <a:t>platform</a:t>
            </a:r>
            <a:r>
              <a:rPr lang="sv-SE" sz="2000" dirty="0">
                <a:latin typeface="+mn-lt"/>
              </a:rPr>
              <a:t> </a:t>
            </a:r>
            <a:r>
              <a:rPr lang="sv-SE" sz="2000" dirty="0" err="1" smtClean="0">
                <a:latin typeface="+mn-lt"/>
              </a:rPr>
              <a:t>MyMoodle</a:t>
            </a:r>
            <a:endParaRPr lang="sv-SE" sz="2000" dirty="0" smtClean="0">
              <a:latin typeface="+mn-lt"/>
            </a:endParaRPr>
          </a:p>
          <a:p>
            <a:pPr marL="742950" lvl="1" indent="-285750">
              <a:buFont typeface="Arial" panose="020B0604020202020204" pitchFamily="34" charset="0"/>
              <a:buChar char="•"/>
            </a:pPr>
            <a:r>
              <a:rPr lang="sv-SE" sz="2000" dirty="0" err="1">
                <a:latin typeface="+mn-lt"/>
              </a:rPr>
              <a:t>Programme</a:t>
            </a:r>
            <a:r>
              <a:rPr lang="sv-SE" sz="2000" dirty="0">
                <a:latin typeface="+mn-lt"/>
              </a:rPr>
              <a:t> </a:t>
            </a:r>
            <a:r>
              <a:rPr lang="sv-SE" sz="2000" dirty="0" err="1" smtClean="0">
                <a:latin typeface="+mn-lt"/>
              </a:rPr>
              <a:t>room</a:t>
            </a:r>
            <a:endParaRPr lang="sv-SE" sz="2000" dirty="0">
              <a:solidFill>
                <a:srgbClr val="FF0000"/>
              </a:solidFill>
              <a:latin typeface="+mn-lt"/>
            </a:endParaRPr>
          </a:p>
          <a:p>
            <a:pPr marL="742950" lvl="1" indent="-285750">
              <a:buFont typeface="Arial" panose="020B0604020202020204" pitchFamily="34" charset="0"/>
              <a:buChar char="•"/>
            </a:pPr>
            <a:r>
              <a:rPr lang="sv-SE" sz="2000" dirty="0">
                <a:latin typeface="+mn-lt"/>
              </a:rPr>
              <a:t>Course </a:t>
            </a:r>
            <a:r>
              <a:rPr lang="sv-SE" sz="2000" dirty="0" err="1" smtClean="0">
                <a:latin typeface="+mn-lt"/>
              </a:rPr>
              <a:t>room</a:t>
            </a:r>
            <a:endParaRPr lang="sv-SE" sz="2000" dirty="0" smtClean="0">
              <a:solidFill>
                <a:srgbClr val="FF0000"/>
              </a:solidFill>
              <a:latin typeface="+mn-lt"/>
            </a:endParaRPr>
          </a:p>
          <a:p>
            <a:pPr marL="742950" lvl="1" indent="-285750">
              <a:buFont typeface="Arial" panose="020B0604020202020204" pitchFamily="34" charset="0"/>
              <a:buChar char="•"/>
            </a:pPr>
            <a:r>
              <a:rPr lang="sv-SE" sz="2000" dirty="0" smtClean="0">
                <a:latin typeface="+mn-lt"/>
                <a:hlinkClick r:id="rId4"/>
              </a:rPr>
              <a:t>Information from the </a:t>
            </a:r>
            <a:r>
              <a:rPr lang="sv-SE" sz="2000" dirty="0" err="1" smtClean="0">
                <a:latin typeface="+mn-lt"/>
                <a:hlinkClick r:id="rId4"/>
              </a:rPr>
              <a:t>School</a:t>
            </a:r>
            <a:r>
              <a:rPr lang="sv-SE" sz="2000" dirty="0" smtClean="0">
                <a:latin typeface="+mn-lt"/>
                <a:hlinkClick r:id="rId4"/>
              </a:rPr>
              <a:t> </a:t>
            </a:r>
            <a:r>
              <a:rPr lang="sv-SE" sz="2000" dirty="0" err="1" smtClean="0">
                <a:latin typeface="+mn-lt"/>
                <a:hlinkClick r:id="rId4"/>
              </a:rPr>
              <a:t>of</a:t>
            </a:r>
            <a:r>
              <a:rPr lang="sv-SE" sz="2000" dirty="0" smtClean="0">
                <a:latin typeface="+mn-lt"/>
                <a:hlinkClick r:id="rId4"/>
              </a:rPr>
              <a:t> Business and </a:t>
            </a:r>
            <a:r>
              <a:rPr lang="sv-SE" sz="2000" dirty="0" err="1" smtClean="0">
                <a:latin typeface="+mn-lt"/>
                <a:hlinkClick r:id="rId4"/>
              </a:rPr>
              <a:t>Economics</a:t>
            </a:r>
            <a:endParaRPr lang="sv-SE" sz="2000" dirty="0" smtClean="0">
              <a:latin typeface="+mn-lt"/>
            </a:endParaRPr>
          </a:p>
        </p:txBody>
      </p:sp>
    </p:spTree>
    <p:extLst>
      <p:ext uri="{BB962C8B-B14F-4D97-AF65-F5344CB8AC3E}">
        <p14:creationId xmlns:p14="http://schemas.microsoft.com/office/powerpoint/2010/main" val="203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62" t="22420" r="792" b="5147"/>
          <a:stretch/>
        </p:blipFill>
        <p:spPr>
          <a:xfrm>
            <a:off x="-96688" y="-99392"/>
            <a:ext cx="12313368" cy="6048672"/>
          </a:xfrm>
          <a:prstGeom prst="rect">
            <a:avLst/>
          </a:prstGeom>
        </p:spPr>
      </p:pic>
      <p:sp>
        <p:nvSpPr>
          <p:cNvPr id="3" name="Rectangle 2"/>
          <p:cNvSpPr/>
          <p:nvPr/>
        </p:nvSpPr>
        <p:spPr bwMode="auto">
          <a:xfrm>
            <a:off x="5519936" y="577045"/>
            <a:ext cx="6048672" cy="396044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663952" y="836712"/>
            <a:ext cx="5328592" cy="869404"/>
          </a:xfrm>
        </p:spPr>
        <p:txBody>
          <a:bodyPr/>
          <a:lstStyle/>
          <a:p>
            <a:pPr eaLnBrk="1" hangingPunct="1">
              <a:defRPr/>
            </a:pPr>
            <a:r>
              <a:rPr lang="sv-SE" sz="3200" dirty="0" smtClean="0">
                <a:latin typeface="+mn-lt"/>
                <a:hlinkClick r:id="rId4"/>
              </a:rPr>
              <a:t>Course and </a:t>
            </a:r>
            <a:r>
              <a:rPr lang="sv-SE" sz="3200" dirty="0" err="1" smtClean="0">
                <a:latin typeface="+mn-lt"/>
                <a:hlinkClick r:id="rId4"/>
              </a:rPr>
              <a:t>programme</a:t>
            </a:r>
            <a:r>
              <a:rPr lang="sv-SE" sz="3200" dirty="0" smtClean="0">
                <a:latin typeface="+mn-lt"/>
                <a:hlinkClick r:id="rId4"/>
              </a:rPr>
              <a:t> </a:t>
            </a:r>
            <a:r>
              <a:rPr lang="sv-SE" sz="3200" dirty="0" err="1" smtClean="0">
                <a:latin typeface="+mn-lt"/>
                <a:hlinkClick r:id="rId4"/>
              </a:rPr>
              <a:t>syllabi</a:t>
            </a:r>
            <a:endParaRPr lang="sv-SE" sz="3200" dirty="0" smtClean="0">
              <a:latin typeface="+mn-lt"/>
            </a:endParaRPr>
          </a:p>
        </p:txBody>
      </p:sp>
      <p:sp>
        <p:nvSpPr>
          <p:cNvPr id="158723" name="Rectangle 3"/>
          <p:cNvSpPr>
            <a:spLocks noGrp="1" noChangeArrowheads="1"/>
          </p:cNvSpPr>
          <p:nvPr>
            <p:ph idx="1"/>
          </p:nvPr>
        </p:nvSpPr>
        <p:spPr>
          <a:xfrm>
            <a:off x="5663952" y="1403646"/>
            <a:ext cx="5760640" cy="2961458"/>
          </a:xfrm>
        </p:spPr>
        <p:txBody>
          <a:bodyPr/>
          <a:lstStyle/>
          <a:p>
            <a:pPr marL="0" indent="0">
              <a:defRPr/>
            </a:pPr>
            <a:r>
              <a:rPr lang="sv-SE" dirty="0"/>
              <a:t>The </a:t>
            </a:r>
            <a:r>
              <a:rPr lang="sv-SE" dirty="0" err="1"/>
              <a:t>programme</a:t>
            </a:r>
            <a:r>
              <a:rPr lang="sv-SE" dirty="0"/>
              <a:t> </a:t>
            </a:r>
            <a:r>
              <a:rPr lang="sv-SE" dirty="0" err="1"/>
              <a:t>syllabus</a:t>
            </a:r>
            <a:r>
              <a:rPr lang="sv-SE" dirty="0"/>
              <a:t> </a:t>
            </a:r>
            <a:r>
              <a:rPr lang="sv-SE" dirty="0" err="1"/>
              <a:t>governs</a:t>
            </a:r>
            <a:r>
              <a:rPr lang="sv-SE" dirty="0"/>
              <a:t> a </a:t>
            </a:r>
            <a:r>
              <a:rPr lang="sv-SE" dirty="0" err="1"/>
              <a:t>programme’s</a:t>
            </a:r>
            <a:r>
              <a:rPr lang="sv-SE" dirty="0"/>
              <a:t> </a:t>
            </a:r>
            <a:r>
              <a:rPr lang="sv-SE" dirty="0" err="1"/>
              <a:t>objectives</a:t>
            </a:r>
            <a:r>
              <a:rPr lang="sv-SE" dirty="0"/>
              <a:t>, </a:t>
            </a:r>
            <a:r>
              <a:rPr lang="sv-SE" dirty="0" err="1"/>
              <a:t>structure</a:t>
            </a:r>
            <a:r>
              <a:rPr lang="sv-SE" dirty="0"/>
              <a:t>, </a:t>
            </a:r>
            <a:r>
              <a:rPr lang="sv-SE" dirty="0" err="1"/>
              <a:t>content</a:t>
            </a:r>
            <a:r>
              <a:rPr lang="sv-SE" dirty="0"/>
              <a:t> and </a:t>
            </a:r>
            <a:r>
              <a:rPr lang="sv-SE" dirty="0" err="1" smtClean="0"/>
              <a:t>degree</a:t>
            </a:r>
            <a:r>
              <a:rPr lang="sv-SE" dirty="0" smtClean="0"/>
              <a:t>.</a:t>
            </a:r>
            <a:br>
              <a:rPr lang="sv-SE" dirty="0" smtClean="0"/>
            </a:br>
            <a:r>
              <a:rPr lang="sv-SE" dirty="0" smtClean="0"/>
              <a:t/>
            </a:r>
            <a:br>
              <a:rPr lang="sv-SE" dirty="0" smtClean="0"/>
            </a:br>
            <a:r>
              <a:rPr lang="en-US" dirty="0"/>
              <a:t>The course syllabus governs the learning objectives, content, examination, literature etc. of the respective course. It always specifies what prerequisites must be met to be eligible to register for the </a:t>
            </a:r>
            <a:r>
              <a:rPr lang="en-US" dirty="0" smtClean="0"/>
              <a:t>course.</a:t>
            </a:r>
            <a:endParaRPr lang="en-US" dirty="0"/>
          </a:p>
          <a:p>
            <a:pPr marL="0" indent="0">
              <a:defRPr/>
            </a:pPr>
            <a:r>
              <a:rPr lang="sv-SE" dirty="0" smtClean="0"/>
              <a:t/>
            </a:r>
            <a:br>
              <a:rPr lang="sv-SE" dirty="0" smtClean="0"/>
            </a:br>
            <a:r>
              <a:rPr lang="en-US" dirty="0"/>
              <a:t>Always read through the course syllabus prior to each new </a:t>
            </a:r>
            <a:r>
              <a:rPr lang="en-US" dirty="0" smtClean="0"/>
              <a:t>course.</a:t>
            </a:r>
            <a:endParaRPr lang="en-US" dirty="0"/>
          </a:p>
          <a:p>
            <a:pPr marL="0" indent="0">
              <a:defRPr/>
            </a:pPr>
            <a:endParaRPr lang="sv-SE" sz="2200" dirty="0"/>
          </a:p>
        </p:txBody>
      </p:sp>
    </p:spTree>
    <p:extLst>
      <p:ext uri="{BB962C8B-B14F-4D97-AF65-F5344CB8AC3E}">
        <p14:creationId xmlns:p14="http://schemas.microsoft.com/office/powerpoint/2010/main" val="54918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14" r="1006" b="24496"/>
          <a:stretch/>
        </p:blipFill>
        <p:spPr>
          <a:xfrm>
            <a:off x="-24680" y="-531440"/>
            <a:ext cx="12241360" cy="6480720"/>
          </a:xfrm>
          <a:prstGeom prst="rect">
            <a:avLst/>
          </a:prstGeom>
        </p:spPr>
      </p:pic>
      <p:sp>
        <p:nvSpPr>
          <p:cNvPr id="6" name="Rectangle 5"/>
          <p:cNvSpPr/>
          <p:nvPr/>
        </p:nvSpPr>
        <p:spPr bwMode="auto">
          <a:xfrm>
            <a:off x="5375920" y="531440"/>
            <a:ext cx="6308328" cy="332960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charset="0"/>
              <a:cs typeface="Arial" charset="0"/>
            </a:endParaRPr>
          </a:p>
        </p:txBody>
      </p:sp>
      <p:sp>
        <p:nvSpPr>
          <p:cNvPr id="3" name="Rubrik 2"/>
          <p:cNvSpPr>
            <a:spLocks noGrp="1"/>
          </p:cNvSpPr>
          <p:nvPr>
            <p:ph type="title"/>
          </p:nvPr>
        </p:nvSpPr>
        <p:spPr>
          <a:xfrm>
            <a:off x="5611784" y="833164"/>
            <a:ext cx="4392488" cy="476672"/>
          </a:xfrm>
        </p:spPr>
        <p:txBody>
          <a:bodyPr/>
          <a:lstStyle/>
          <a:p>
            <a:r>
              <a:rPr lang="sv-SE" sz="3200" dirty="0" smtClean="0"/>
              <a:t>Course examination</a:t>
            </a:r>
            <a:endParaRPr lang="sv-SE" sz="3200" dirty="0"/>
          </a:p>
        </p:txBody>
      </p:sp>
      <p:sp>
        <p:nvSpPr>
          <p:cNvPr id="4" name="Platshållare för innehåll 3"/>
          <p:cNvSpPr>
            <a:spLocks noGrp="1"/>
          </p:cNvSpPr>
          <p:nvPr>
            <p:ph idx="1"/>
          </p:nvPr>
        </p:nvSpPr>
        <p:spPr>
          <a:xfrm>
            <a:off x="5611784" y="1309836"/>
            <a:ext cx="5884816" cy="2263180"/>
          </a:xfrm>
        </p:spPr>
        <p:txBody>
          <a:bodyPr/>
          <a:lstStyle/>
          <a:p>
            <a:pPr marL="0" indent="0">
              <a:lnSpc>
                <a:spcPct val="90000"/>
              </a:lnSpc>
              <a:defRPr/>
            </a:pPr>
            <a:r>
              <a:rPr lang="sv-SE" dirty="0" err="1" smtClean="0"/>
              <a:t>There</a:t>
            </a:r>
            <a:r>
              <a:rPr lang="sv-SE" dirty="0" smtClean="0"/>
              <a:t> </a:t>
            </a:r>
            <a:r>
              <a:rPr lang="sv-SE" dirty="0" err="1" smtClean="0"/>
              <a:t>are</a:t>
            </a:r>
            <a:r>
              <a:rPr lang="sv-SE" dirty="0" smtClean="0"/>
              <a:t> different </a:t>
            </a:r>
            <a:r>
              <a:rPr lang="sv-SE" dirty="0" err="1" smtClean="0"/>
              <a:t>types</a:t>
            </a:r>
            <a:r>
              <a:rPr lang="sv-SE" dirty="0" smtClean="0"/>
              <a:t> </a:t>
            </a:r>
            <a:r>
              <a:rPr lang="sv-SE" dirty="0" err="1" smtClean="0"/>
              <a:t>of</a:t>
            </a:r>
            <a:r>
              <a:rPr lang="sv-SE" dirty="0" smtClean="0"/>
              <a:t> examination, for </a:t>
            </a:r>
            <a:r>
              <a:rPr lang="sv-SE" dirty="0" err="1" smtClean="0"/>
              <a:t>example</a:t>
            </a:r>
            <a:r>
              <a:rPr lang="sv-SE" dirty="0" smtClean="0"/>
              <a:t> </a:t>
            </a:r>
            <a:r>
              <a:rPr lang="sv-SE" dirty="0" err="1" smtClean="0"/>
              <a:t>written</a:t>
            </a:r>
            <a:r>
              <a:rPr lang="sv-SE" dirty="0" smtClean="0"/>
              <a:t> </a:t>
            </a:r>
            <a:r>
              <a:rPr lang="sv-SE" dirty="0" err="1" smtClean="0"/>
              <a:t>exams</a:t>
            </a:r>
            <a:r>
              <a:rPr lang="sv-SE" dirty="0" smtClean="0"/>
              <a:t>, digital </a:t>
            </a:r>
            <a:r>
              <a:rPr lang="sv-SE" dirty="0" err="1" smtClean="0"/>
              <a:t>exams</a:t>
            </a:r>
            <a:r>
              <a:rPr lang="sv-SE" dirty="0" smtClean="0"/>
              <a:t>, </a:t>
            </a:r>
            <a:r>
              <a:rPr lang="sv-SE" dirty="0" err="1" smtClean="0"/>
              <a:t>written</a:t>
            </a:r>
            <a:r>
              <a:rPr lang="sv-SE" dirty="0" smtClean="0"/>
              <a:t> </a:t>
            </a:r>
            <a:r>
              <a:rPr lang="sv-SE" dirty="0" err="1" smtClean="0"/>
              <a:t>assignments</a:t>
            </a:r>
            <a:r>
              <a:rPr lang="sv-SE" dirty="0" smtClean="0"/>
              <a:t> and </a:t>
            </a:r>
            <a:r>
              <a:rPr lang="sv-SE" dirty="0" err="1" smtClean="0"/>
              <a:t>seminars</a:t>
            </a:r>
            <a:r>
              <a:rPr lang="sv-SE" dirty="0" smtClean="0"/>
              <a:t>.</a:t>
            </a:r>
            <a:r>
              <a:rPr lang="sv-SE" dirty="0"/>
              <a:t/>
            </a:r>
            <a:br>
              <a:rPr lang="sv-SE" dirty="0"/>
            </a:br>
            <a:r>
              <a:rPr lang="sv-SE" dirty="0" smtClean="0"/>
              <a:t/>
            </a:r>
            <a:br>
              <a:rPr lang="sv-SE" dirty="0" smtClean="0"/>
            </a:br>
            <a:r>
              <a:rPr lang="en-US" dirty="0"/>
              <a:t>The responsible course coordinator informs about how </a:t>
            </a:r>
            <a:r>
              <a:rPr lang="en-US" dirty="0" smtClean="0"/>
              <a:t>the course is assessed. </a:t>
            </a:r>
            <a:r>
              <a:rPr lang="sv-SE" dirty="0" err="1" smtClean="0"/>
              <a:t>This</a:t>
            </a:r>
            <a:r>
              <a:rPr lang="sv-SE" dirty="0" smtClean="0"/>
              <a:t> is </a:t>
            </a:r>
            <a:r>
              <a:rPr lang="sv-SE" dirty="0" err="1" smtClean="0"/>
              <a:t>also</a:t>
            </a:r>
            <a:r>
              <a:rPr lang="sv-SE" dirty="0" smtClean="0"/>
              <a:t> </a:t>
            </a:r>
            <a:r>
              <a:rPr lang="sv-SE" dirty="0" err="1" smtClean="0"/>
              <a:t>stated</a:t>
            </a:r>
            <a:r>
              <a:rPr lang="sv-SE" dirty="0" smtClean="0"/>
              <a:t> in the </a:t>
            </a:r>
            <a:r>
              <a:rPr lang="sv-SE" dirty="0" err="1" smtClean="0"/>
              <a:t>course</a:t>
            </a:r>
            <a:r>
              <a:rPr lang="sv-SE" dirty="0" smtClean="0"/>
              <a:t> </a:t>
            </a:r>
            <a:r>
              <a:rPr lang="sv-SE" dirty="0" err="1" smtClean="0"/>
              <a:t>syllabus</a:t>
            </a:r>
            <a:r>
              <a:rPr lang="sv-SE" dirty="0" smtClean="0"/>
              <a:t>.</a:t>
            </a:r>
            <a:r>
              <a:rPr lang="sv-SE" dirty="0"/>
              <a:t/>
            </a:r>
            <a:br>
              <a:rPr lang="sv-SE" dirty="0"/>
            </a:br>
            <a:r>
              <a:rPr lang="sv-SE" dirty="0" smtClean="0"/>
              <a:t/>
            </a:r>
            <a:br>
              <a:rPr lang="sv-SE" dirty="0" smtClean="0"/>
            </a:br>
            <a:r>
              <a:rPr lang="sv-SE" dirty="0"/>
              <a:t>If </a:t>
            </a:r>
            <a:r>
              <a:rPr lang="sv-SE" dirty="0" err="1"/>
              <a:t>you</a:t>
            </a:r>
            <a:r>
              <a:rPr lang="sv-SE" dirty="0"/>
              <a:t> </a:t>
            </a:r>
            <a:r>
              <a:rPr lang="sv-SE" dirty="0" err="1"/>
              <a:t>recived</a:t>
            </a:r>
            <a:r>
              <a:rPr lang="sv-SE" dirty="0"/>
              <a:t> a </a:t>
            </a:r>
            <a:r>
              <a:rPr lang="sv-SE" dirty="0" err="1"/>
              <a:t>passing</a:t>
            </a:r>
            <a:r>
              <a:rPr lang="sv-SE" dirty="0"/>
              <a:t> </a:t>
            </a:r>
            <a:r>
              <a:rPr lang="sv-SE" dirty="0" err="1"/>
              <a:t>grade</a:t>
            </a:r>
            <a:r>
              <a:rPr lang="sv-SE" dirty="0"/>
              <a:t> </a:t>
            </a:r>
            <a:r>
              <a:rPr lang="sv-SE" dirty="0" err="1"/>
              <a:t>you</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smtClean="0"/>
              <a:t>grade</a:t>
            </a:r>
            <a:r>
              <a:rPr lang="sv-SE" dirty="0" smtClean="0"/>
              <a:t>.</a:t>
            </a:r>
            <a:endParaRPr lang="en-GB" dirty="0"/>
          </a:p>
          <a:p>
            <a:pPr marL="0" indent="0"/>
            <a:endParaRPr lang="sv-SE" sz="2200" dirty="0"/>
          </a:p>
          <a:p>
            <a:pPr marL="0" indent="0"/>
            <a:endParaRPr lang="sv-SE" sz="2200" dirty="0"/>
          </a:p>
          <a:p>
            <a:pPr marL="0" indent="0"/>
            <a:endParaRPr lang="sv-SE" sz="2200" dirty="0"/>
          </a:p>
          <a:p>
            <a:endParaRPr lang="sv-SE" sz="2200" dirty="0"/>
          </a:p>
          <a:p>
            <a:r>
              <a:rPr lang="sv-SE" sz="2200" dirty="0"/>
              <a:t> </a:t>
            </a:r>
          </a:p>
          <a:p>
            <a:endParaRPr lang="sv-SE" sz="2200" dirty="0"/>
          </a:p>
        </p:txBody>
      </p:sp>
    </p:spTree>
    <p:extLst>
      <p:ext uri="{BB962C8B-B14F-4D97-AF65-F5344CB8AC3E}">
        <p14:creationId xmlns:p14="http://schemas.microsoft.com/office/powerpoint/2010/main" val="408031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innéuniversitetet">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Linnéuniversitete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none" rtlCol="0">
        <a:spAutoFit/>
      </a:bodyPr>
      <a:lstStyle>
        <a:defPPr>
          <a:defRPr dirty="0" err="1" smtClean="0">
            <a:latin typeface="+mn-lt"/>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nu_eng_v4.potx" id="{F2570272-7520-42B1-A99E-EF049EE8ADF2}" vid="{530D2AF3-9859-4903-927F-FCB7094921D6}"/>
    </a:ext>
  </a:extLst>
</a:theme>
</file>

<file path=ppt/theme/theme2.xml><?xml version="1.0" encoding="utf-8"?>
<a:theme xmlns:a="http://schemas.openxmlformats.org/drawingml/2006/main" name="Utan logotyp">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nu_eng_v4.potx" id="{F2570272-7520-42B1-A99E-EF049EE8ADF2}" vid="{33656E93-0137-48E6-ACAA-E268AFD74E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lnu_eng (1)</Template>
  <TotalTime>534</TotalTime>
  <Words>2974</Words>
  <Application>Microsoft Office PowerPoint</Application>
  <PresentationFormat>Bredbild</PresentationFormat>
  <Paragraphs>448</Paragraphs>
  <Slides>25</Slides>
  <Notes>23</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25</vt:i4>
      </vt:variant>
    </vt:vector>
  </HeadingPairs>
  <TitlesOfParts>
    <vt:vector size="33" baseType="lpstr">
      <vt:lpstr>ＭＳ Ｐゴシック</vt:lpstr>
      <vt:lpstr>Arial</vt:lpstr>
      <vt:lpstr>Calibri</vt:lpstr>
      <vt:lpstr>Tahoma</vt:lpstr>
      <vt:lpstr>Times New Roman</vt:lpstr>
      <vt:lpstr>Wingdings</vt:lpstr>
      <vt:lpstr>Linnéuniversitetet</vt:lpstr>
      <vt:lpstr>Utan logotyp</vt:lpstr>
      <vt:lpstr>PowerPoint-presentation</vt:lpstr>
      <vt:lpstr>The program</vt:lpstr>
      <vt:lpstr>PowerPoint-presentation</vt:lpstr>
      <vt:lpstr>PowerPoint-presentation</vt:lpstr>
      <vt:lpstr>Timetable</vt:lpstr>
      <vt:lpstr>PowerPoint-presentation</vt:lpstr>
      <vt:lpstr>PowerPoint-presentation</vt:lpstr>
      <vt:lpstr>Course and programme syllabi</vt:lpstr>
      <vt:lpstr>Course examination</vt:lpstr>
      <vt:lpstr>Failed examinations…</vt:lpstr>
      <vt:lpstr>General grading criteria for the A-F scale at the School of Business and Economics</vt:lpstr>
      <vt:lpstr>Weighing up of grades for the whole course</vt:lpstr>
      <vt:lpstr>Course evaluations</vt:lpstr>
      <vt:lpstr>PowerPoint-presentation</vt:lpstr>
      <vt:lpstr>Contacts for Education administration at School of Business and Economics - Växjö</vt:lpstr>
      <vt:lpstr>Student counselling at the School of Business and Ecnomics</vt:lpstr>
      <vt:lpstr>Career counselling service</vt:lpstr>
      <vt:lpstr>Learning support for your studies</vt:lpstr>
      <vt:lpstr>PowerPoint-presentation</vt:lpstr>
      <vt:lpstr>The University Library and Academic Support Centre</vt:lpstr>
      <vt:lpstr>Student Welfare Office</vt:lpstr>
      <vt:lpstr>Get involved in your studies</vt:lpstr>
      <vt:lpstr>The journey of education –  from upper secondary school through university to career!</vt:lpstr>
      <vt:lpstr>LNU’s Alumni Network</vt:lpstr>
      <vt:lpstr>PowerPoint-presentation</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School oBusinessf and Economics at Linnaeus University</dc:title>
  <dc:creator>Linda Stark</dc:creator>
  <cp:lastModifiedBy>Andreas Jansson</cp:lastModifiedBy>
  <cp:revision>82</cp:revision>
  <dcterms:created xsi:type="dcterms:W3CDTF">2019-06-27T13:40:57Z</dcterms:created>
  <dcterms:modified xsi:type="dcterms:W3CDTF">2019-08-30T11:19:59Z</dcterms:modified>
  <cp:version>1</cp:version>
</cp:coreProperties>
</file>