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0"/>
  </p:notesMasterIdLst>
  <p:sldIdLst>
    <p:sldId id="401" r:id="rId2"/>
    <p:sldId id="406" r:id="rId3"/>
    <p:sldId id="403" r:id="rId4"/>
    <p:sldId id="404" r:id="rId5"/>
    <p:sldId id="321" r:id="rId6"/>
    <p:sldId id="409" r:id="rId7"/>
    <p:sldId id="410" r:id="rId8"/>
    <p:sldId id="411" r:id="rId9"/>
    <p:sldId id="412" r:id="rId10"/>
    <p:sldId id="413" r:id="rId11"/>
    <p:sldId id="420" r:id="rId12"/>
    <p:sldId id="421" r:id="rId13"/>
    <p:sldId id="417" r:id="rId14"/>
    <p:sldId id="402" r:id="rId15"/>
    <p:sldId id="378" r:id="rId16"/>
    <p:sldId id="381" r:id="rId17"/>
    <p:sldId id="379" r:id="rId18"/>
    <p:sldId id="380" r:id="rId19"/>
    <p:sldId id="418" r:id="rId20"/>
    <p:sldId id="397" r:id="rId21"/>
    <p:sldId id="394" r:id="rId22"/>
    <p:sldId id="419" r:id="rId23"/>
    <p:sldId id="415" r:id="rId24"/>
    <p:sldId id="416" r:id="rId25"/>
    <p:sldId id="390" r:id="rId26"/>
    <p:sldId id="372" r:id="rId27"/>
    <p:sldId id="362" r:id="rId28"/>
    <p:sldId id="387" r:id="rId29"/>
    <p:sldId id="422" r:id="rId30"/>
    <p:sldId id="414" r:id="rId31"/>
    <p:sldId id="423" r:id="rId32"/>
    <p:sldId id="424" r:id="rId33"/>
    <p:sldId id="425" r:id="rId34"/>
    <p:sldId id="354" r:id="rId35"/>
    <p:sldId id="368" r:id="rId36"/>
    <p:sldId id="399" r:id="rId37"/>
    <p:sldId id="385" r:id="rId38"/>
    <p:sldId id="382" r:id="rId39"/>
    <p:sldId id="366" r:id="rId40"/>
    <p:sldId id="364" r:id="rId41"/>
    <p:sldId id="407" r:id="rId42"/>
    <p:sldId id="408" r:id="rId43"/>
    <p:sldId id="258" r:id="rId44"/>
    <p:sldId id="391" r:id="rId45"/>
    <p:sldId id="405" r:id="rId46"/>
    <p:sldId id="356" r:id="rId47"/>
    <p:sldId id="363" r:id="rId48"/>
    <p:sldId id="257"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3120" autoAdjust="0"/>
  </p:normalViewPr>
  <p:slideViewPr>
    <p:cSldViewPr snapToGrid="0" snapToObjects="1">
      <p:cViewPr varScale="1">
        <p:scale>
          <a:sx n="60" d="100"/>
          <a:sy n="60" d="100"/>
        </p:scale>
        <p:origin x="1320" y="48"/>
      </p:cViewPr>
      <p:guideLst/>
    </p:cSldViewPr>
  </p:slideViewPr>
  <p:outlineViewPr>
    <p:cViewPr>
      <p:scale>
        <a:sx n="33" d="100"/>
        <a:sy n="33" d="100"/>
      </p:scale>
      <p:origin x="0" y="-16614"/>
    </p:cViewPr>
  </p:outlineViewPr>
  <p:notesTextViewPr>
    <p:cViewPr>
      <p:scale>
        <a:sx n="1" d="1"/>
        <a:sy n="1" d="1"/>
      </p:scale>
      <p:origin x="0" y="0"/>
    </p:cViewPr>
  </p:notesTextViewPr>
  <p:sorterViewPr>
    <p:cViewPr>
      <p:scale>
        <a:sx n="75" d="100"/>
        <a:sy n="75" d="100"/>
      </p:scale>
      <p:origin x="0" y="-10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1A9ED9-F1EB-4EC4-89B1-FE1106268314}" type="datetimeFigureOut">
              <a:rPr lang="sv-SE" smtClean="0"/>
              <a:t>2024-09-14</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6546E2-4CE9-49F2-ACCF-BDE989138AC0}" type="slidenum">
              <a:rPr lang="sv-SE" smtClean="0"/>
              <a:t>‹#›</a:t>
            </a:fld>
            <a:endParaRPr lang="sv-SE"/>
          </a:p>
        </p:txBody>
      </p:sp>
    </p:spTree>
    <p:extLst>
      <p:ext uri="{BB962C8B-B14F-4D97-AF65-F5344CB8AC3E}">
        <p14:creationId xmlns:p14="http://schemas.microsoft.com/office/powerpoint/2010/main" val="1299643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mailto:emmelie.hedinekholm@lnu.s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ub@lnu.s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nu.se/nystuden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Lägg gärna ut presentationen på </a:t>
            </a:r>
            <a:r>
              <a:rPr lang="sv-SE" dirty="0" err="1"/>
              <a:t>MyMoodle</a:t>
            </a:r>
            <a:r>
              <a:rPr lang="sv-SE" dirty="0"/>
              <a:t>.</a:t>
            </a:r>
          </a:p>
          <a:p>
            <a:endParaRPr lang="sv-SE" dirty="0"/>
          </a:p>
          <a:p>
            <a:r>
              <a:rPr lang="sv-SE" dirty="0"/>
              <a:t>Fyll</a:t>
            </a:r>
            <a:r>
              <a:rPr lang="sv-SE" baseline="0" dirty="0"/>
              <a:t> i ditt namn och program – se röd text.</a:t>
            </a:r>
            <a:endParaRPr lang="sv-SE" dirty="0"/>
          </a:p>
          <a:p>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a:t>
            </a:fld>
            <a:endParaRPr lang="sv-SE"/>
          </a:p>
        </p:txBody>
      </p:sp>
    </p:spTree>
    <p:extLst>
      <p:ext uri="{BB962C8B-B14F-4D97-AF65-F5344CB8AC3E}">
        <p14:creationId xmlns:p14="http://schemas.microsoft.com/office/powerpoint/2010/main" val="362582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Tentamens</a:t>
            </a:r>
            <a:r>
              <a:rPr lang="sv-SE" b="1" baseline="0" dirty="0"/>
              <a:t>schema (gäller endast vid campusundervisning)</a:t>
            </a:r>
          </a:p>
          <a:p>
            <a:endParaRPr lang="sv-SE" dirty="0"/>
          </a:p>
          <a:p>
            <a:r>
              <a:rPr lang="sv-SE" dirty="0"/>
              <a:t>Studenter</a:t>
            </a:r>
            <a:r>
              <a:rPr lang="sv-SE" baseline="0" dirty="0"/>
              <a:t> kan i förtid se när nästkommande tentamen är genom att gå in via salstenteman.lnu.se (länk finns i bilden).</a:t>
            </a:r>
          </a:p>
          <a:p>
            <a:endParaRPr lang="sv-SE" baseline="0" dirty="0"/>
          </a:p>
          <a:p>
            <a:r>
              <a:rPr lang="sv-SE" baseline="0" dirty="0"/>
              <a:t>Viktigt är att man fyller i följande:</a:t>
            </a:r>
          </a:p>
          <a:p>
            <a:pPr marL="171450" indent="-171450">
              <a:buFont typeface="Arial" panose="020B0604020202020204" pitchFamily="34" charset="0"/>
              <a:buChar char="•"/>
            </a:pPr>
            <a:r>
              <a:rPr lang="sv-SE" baseline="0" dirty="0"/>
              <a:t>Slut (sluttid för sökningen)</a:t>
            </a:r>
          </a:p>
          <a:p>
            <a:pPr marL="171450" indent="-171450">
              <a:buFont typeface="Arial" panose="020B0604020202020204" pitchFamily="34" charset="0"/>
              <a:buChar char="•"/>
            </a:pPr>
            <a:r>
              <a:rPr lang="sv-SE" dirty="0"/>
              <a:t>Kursnamn</a:t>
            </a:r>
            <a:r>
              <a:rPr lang="sv-SE" baseline="0" dirty="0"/>
              <a:t> / kod</a:t>
            </a:r>
          </a:p>
          <a:p>
            <a:endParaRPr lang="sv-SE" baseline="0" dirty="0"/>
          </a:p>
          <a:p>
            <a:r>
              <a:rPr lang="sv-SE" baseline="0" dirty="0"/>
              <a:t>Under </a:t>
            </a:r>
            <a:r>
              <a:rPr lang="sv-SE" b="1" baseline="0" dirty="0"/>
              <a:t>Datum</a:t>
            </a:r>
            <a:r>
              <a:rPr lang="sv-SE" baseline="0" dirty="0"/>
              <a:t> – är det datum som tentamen ges</a:t>
            </a:r>
          </a:p>
          <a:p>
            <a:r>
              <a:rPr lang="sv-SE" baseline="0" dirty="0"/>
              <a:t>Under </a:t>
            </a:r>
            <a:r>
              <a:rPr lang="sv-SE" b="1" baseline="0" dirty="0" err="1"/>
              <a:t>Anm.period</a:t>
            </a:r>
            <a:r>
              <a:rPr lang="sv-SE" baseline="0" dirty="0"/>
              <a:t> är det datum som det är öppet för anmälan till tentamen</a:t>
            </a:r>
          </a:p>
          <a:p>
            <a:endParaRPr lang="sv-SE" baseline="0" dirty="0"/>
          </a:p>
          <a:p>
            <a:r>
              <a:rPr lang="sv-SE" baseline="0" dirty="0"/>
              <a:t>Obs. anmälan görs inte via tentamenschemat utan via </a:t>
            </a:r>
            <a:r>
              <a:rPr lang="sv-SE" baseline="0" dirty="0" err="1"/>
              <a:t>ladok</a:t>
            </a:r>
            <a:r>
              <a:rPr lang="sv-SE" baseline="0" dirty="0"/>
              <a:t>, som du som studenten kommer åt via studentwebben.</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18</a:t>
            </a:fld>
            <a:endParaRPr lang="sv-SE"/>
          </a:p>
        </p:txBody>
      </p:sp>
    </p:spTree>
    <p:extLst>
      <p:ext uri="{BB962C8B-B14F-4D97-AF65-F5344CB8AC3E}">
        <p14:creationId xmlns:p14="http://schemas.microsoft.com/office/powerpoint/2010/main" val="763035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a:solidFill>
                  <a:schemeClr val="tx1"/>
                </a:solidFill>
                <a:effectLst/>
                <a:latin typeface="+mn-lt"/>
                <a:ea typeface="+mn-ea"/>
                <a:cs typeface="+mn-cs"/>
              </a:rPr>
              <a:t>Till Infocenter är du alltid välkommen för att få allmän information och service, vägbeskrivning och lotsning vidare i organisation. försäljning av profilvaror.</a:t>
            </a:r>
            <a:endParaRPr lang="sv-SE" dirty="0"/>
          </a:p>
        </p:txBody>
      </p:sp>
      <p:sp>
        <p:nvSpPr>
          <p:cNvPr id="4" name="Platshållare för bildnummer 3"/>
          <p:cNvSpPr>
            <a:spLocks noGrp="1"/>
          </p:cNvSpPr>
          <p:nvPr>
            <p:ph type="sldNum" sz="quarter" idx="5"/>
          </p:nvPr>
        </p:nvSpPr>
        <p:spPr/>
        <p:txBody>
          <a:bodyPr/>
          <a:lstStyle/>
          <a:p>
            <a:fld id="{4970E7F1-1FC6-4112-B6DB-B43B092A1A34}" type="slidenum">
              <a:rPr lang="sv-SE" smtClean="0"/>
              <a:t>20</a:t>
            </a:fld>
            <a:endParaRPr lang="sv-SE"/>
          </a:p>
        </p:txBody>
      </p:sp>
    </p:spTree>
    <p:extLst>
      <p:ext uri="{BB962C8B-B14F-4D97-AF65-F5344CB8AC3E}">
        <p14:creationId xmlns:p14="http://schemas.microsoft.com/office/powerpoint/2010/main" val="4145617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Internationalisering</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Som student vid Linnéuniversitetet finns det stora möjligheter till utbytesstudier. Utbytesstudier innebär att du genomför en termin eller ett läsår vid ett universitet som Linnéuniversitetet har utbytesavtal med. Det finns också möjlighet att göra praktik och skriva examensarbete utomlands.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Visa</a:t>
            </a:r>
            <a:r>
              <a:rPr lang="sv-SE" sz="1200" kern="1200" baseline="0" dirty="0">
                <a:solidFill>
                  <a:schemeClr val="tx1"/>
                </a:solidFill>
                <a:effectLst/>
                <a:latin typeface="+mn-lt"/>
                <a:ea typeface="+mn-ea"/>
                <a:cs typeface="+mn-cs"/>
              </a:rPr>
              <a:t> gärna länken till information som finns på bilden.</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Kontaktpersoner:</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kern="1200" dirty="0">
                <a:solidFill>
                  <a:schemeClr val="tx1"/>
                </a:solidFill>
                <a:effectLst/>
                <a:latin typeface="+mn-lt"/>
                <a:ea typeface="+mn-ea"/>
                <a:cs typeface="+mn-cs"/>
              </a:rPr>
              <a:t>Kalmar</a:t>
            </a:r>
            <a:r>
              <a:rPr lang="sv-SE" sz="1200" kern="1200" dirty="0">
                <a:solidFill>
                  <a:schemeClr val="tx1"/>
                </a:solidFill>
                <a:effectLst/>
                <a:latin typeface="+mn-lt"/>
                <a:ea typeface="+mn-ea"/>
                <a:cs typeface="+mn-cs"/>
              </a:rPr>
              <a:t> Teresa Pauditz, teresa.pauditz</a:t>
            </a:r>
            <a:r>
              <a:rPr lang="sv-SE" sz="1200" u="none" kern="1200" dirty="0">
                <a:solidFill>
                  <a:schemeClr val="tx1"/>
                </a:solidFill>
                <a:effectLst/>
                <a:latin typeface="+mn-lt"/>
                <a:ea typeface="+mn-ea"/>
                <a:cs typeface="+mn-cs"/>
                <a:hlinkClick r:id="rId3"/>
              </a:rPr>
              <a:t>@lnu.se</a:t>
            </a:r>
            <a:r>
              <a:rPr lang="sv-SE" sz="1200" u="non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b="1" u="none" kern="1200" dirty="0">
                <a:solidFill>
                  <a:schemeClr val="tx1"/>
                </a:solidFill>
                <a:effectLst/>
                <a:latin typeface="+mn-lt"/>
                <a:ea typeface="+mn-ea"/>
                <a:cs typeface="+mn-cs"/>
              </a:rPr>
              <a:t>Kalmar</a:t>
            </a:r>
            <a:r>
              <a:rPr lang="sv-SE" sz="1200" u="none" kern="1200" dirty="0">
                <a:solidFill>
                  <a:schemeClr val="tx1"/>
                </a:solidFill>
                <a:effectLst/>
                <a:latin typeface="+mn-lt"/>
                <a:ea typeface="+mn-ea"/>
                <a:cs typeface="+mn-cs"/>
              </a:rPr>
              <a:t> Victor Bohman, victor.bohman@lnu.se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u="none" kern="1200" dirty="0">
                <a:solidFill>
                  <a:schemeClr val="tx1"/>
                </a:solidFill>
                <a:effectLst/>
                <a:latin typeface="+mn-lt"/>
                <a:ea typeface="+mn-ea"/>
                <a:cs typeface="+mn-cs"/>
              </a:rPr>
              <a:t>Växjö</a:t>
            </a:r>
            <a:r>
              <a:rPr lang="sv-SE" sz="1200" u="none" kern="1200" dirty="0">
                <a:solidFill>
                  <a:schemeClr val="tx1"/>
                </a:solidFill>
                <a:effectLst/>
                <a:latin typeface="+mn-lt"/>
                <a:ea typeface="+mn-ea"/>
                <a:cs typeface="+mn-cs"/>
              </a:rPr>
              <a:t> </a:t>
            </a:r>
            <a:r>
              <a:rPr lang="sv-SE" sz="1200" b="0" dirty="0"/>
              <a:t>Maria </a:t>
            </a:r>
            <a:r>
              <a:rPr lang="sv-SE" sz="1200" b="0" dirty="0" err="1"/>
              <a:t>Barath</a:t>
            </a:r>
            <a:r>
              <a:rPr lang="sv-SE" sz="1200" b="0" dirty="0"/>
              <a:t>, maria.barath@lnu.se</a:t>
            </a:r>
            <a:endParaRPr lang="sv-SE" sz="1200" b="0" u="non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br>
              <a:rPr lang="sv-SE" sz="1200" kern="1200" dirty="0">
                <a:solidFill>
                  <a:schemeClr val="tx1"/>
                </a:solidFill>
                <a:effectLst/>
                <a:latin typeface="+mn-lt"/>
                <a:ea typeface="+mn-ea"/>
                <a:cs typeface="+mn-cs"/>
              </a:rPr>
            </a:br>
            <a:endParaRPr lang="sv-SE" sz="1200" u="non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4970E7F1-1FC6-4112-B6DB-B43B092A1A34}" type="slidenum">
              <a:rPr lang="sv-SE" smtClean="0"/>
              <a:t>23</a:t>
            </a:fld>
            <a:endParaRPr lang="sv-SE"/>
          </a:p>
        </p:txBody>
      </p:sp>
    </p:spTree>
    <p:extLst>
      <p:ext uri="{BB962C8B-B14F-4D97-AF65-F5344CB8AC3E}">
        <p14:creationId xmlns:p14="http://schemas.microsoft.com/office/powerpoint/2010/main" val="1025755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i="0" kern="1200" dirty="0">
                <a:solidFill>
                  <a:schemeClr val="tx1"/>
                </a:solidFill>
                <a:effectLst/>
                <a:latin typeface="+mn-lt"/>
                <a:ea typeface="+mn-ea"/>
                <a:cs typeface="+mn-cs"/>
              </a:rPr>
              <a:t>Studievägledning</a:t>
            </a:r>
            <a:r>
              <a:rPr lang="sv-SE" sz="1200" b="1" i="0" kern="1200" baseline="0" dirty="0">
                <a:solidFill>
                  <a:schemeClr val="tx1"/>
                </a:solidFill>
                <a:effectLst/>
                <a:latin typeface="+mn-lt"/>
                <a:ea typeface="+mn-ea"/>
                <a:cs typeface="+mn-cs"/>
              </a:rPr>
              <a:t> på Ekonomihögskolan</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Ekonomihögskolan</a:t>
            </a:r>
            <a:r>
              <a:rPr lang="sv-SE" sz="1200" b="0" i="0" kern="1200" baseline="0" dirty="0">
                <a:solidFill>
                  <a:schemeClr val="tx1"/>
                </a:solidFill>
                <a:effectLst/>
                <a:latin typeface="+mn-lt"/>
                <a:ea typeface="+mn-ea"/>
                <a:cs typeface="+mn-cs"/>
              </a:rPr>
              <a:t> har tre studievägledare, en i Kalmar och två i Växjö. De hjälper studenter med följande:</a:t>
            </a:r>
          </a:p>
          <a:p>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Studievägledning och individuell studieplanering, </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Ärende rörande val inom program</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studieuppehåll</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Studieavbrott</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Programbyte</a:t>
            </a:r>
            <a:endParaRPr lang="sv-SE" baseline="0" dirty="0"/>
          </a:p>
          <a:p>
            <a:endParaRPr lang="sv-SE" baseline="0" dirty="0"/>
          </a:p>
          <a:p>
            <a:r>
              <a:rPr lang="sv-SE" baseline="0" dirty="0"/>
              <a:t>Boka tid om du behöver träffa studievägledarna, var förberedd med dina frågor för att få den bästa hjälpen.</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24</a:t>
            </a:fld>
            <a:endParaRPr lang="sv-SE"/>
          </a:p>
        </p:txBody>
      </p:sp>
    </p:spTree>
    <p:extLst>
      <p:ext uri="{BB962C8B-B14F-4D97-AF65-F5344CB8AC3E}">
        <p14:creationId xmlns:p14="http://schemas.microsoft.com/office/powerpoint/2010/main" val="258011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Karriärvägledning – Lnu</a:t>
            </a:r>
            <a:r>
              <a:rPr lang="sv-SE" b="1" baseline="0" dirty="0"/>
              <a:t> Karriär</a:t>
            </a:r>
          </a:p>
          <a:p>
            <a:endParaRPr lang="sv-SE" baseline="0" dirty="0"/>
          </a:p>
          <a:p>
            <a:r>
              <a:rPr lang="sv-SE" baseline="0" dirty="0"/>
              <a:t>I rubriken ligger länk till lnu.se sida ang. karriärvägledning. </a:t>
            </a:r>
            <a:endParaRPr lang="sv-SE" dirty="0"/>
          </a:p>
          <a:p>
            <a:endParaRPr lang="sv-SE" dirty="0"/>
          </a:p>
          <a:p>
            <a:r>
              <a:rPr lang="sv-SE" dirty="0"/>
              <a:t>Lnu Karriär anordnar</a:t>
            </a:r>
            <a:r>
              <a:rPr lang="sv-SE" sz="1200" b="0" i="0" kern="1200" dirty="0">
                <a:solidFill>
                  <a:schemeClr val="tx1"/>
                </a:solidFill>
                <a:effectLst/>
                <a:latin typeface="+mn-lt"/>
                <a:ea typeface="+mn-ea"/>
                <a:cs typeface="+mn-cs"/>
              </a:rPr>
              <a:t> olika föreläsningar, workshops och event. Exempel på detta är:</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CV-granskning och CV-föreläsning</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Karriärkurs</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Att gå på intervju - föreläsning</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Träningsintervju - möjlighet till att träna inför kommande intervjusituation.</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Ditt personliga varumärke - föreläsning om hur du på ett professionellt sätt presenterar dig själv.</a:t>
            </a: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LinkedIn - Du sticker väl ut? - föreläsning/workshop för både nybörjare och för dig som redan har en profil men vill sticka ut lite mer.</a:t>
            </a:r>
          </a:p>
          <a:p>
            <a:endParaRPr lang="sv-SE" dirty="0"/>
          </a:p>
          <a:p>
            <a:r>
              <a:rPr lang="sv-SE" dirty="0"/>
              <a:t>De har även möjlighet att träffa en karriärvägledare.</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25</a:t>
            </a:fld>
            <a:endParaRPr lang="sv-SE"/>
          </a:p>
        </p:txBody>
      </p:sp>
    </p:spTree>
    <p:extLst>
      <p:ext uri="{BB962C8B-B14F-4D97-AF65-F5344CB8AC3E}">
        <p14:creationId xmlns:p14="http://schemas.microsoft.com/office/powerpoint/2010/main" val="4057798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Universitetsbibliotek</a:t>
            </a:r>
            <a:r>
              <a:rPr lang="sv-SE" sz="1200" b="1" kern="1200" baseline="0" dirty="0">
                <a:solidFill>
                  <a:schemeClr val="tx1"/>
                </a:solidFill>
                <a:effectLst/>
                <a:latin typeface="+mn-lt"/>
                <a:ea typeface="+mn-ea"/>
                <a:cs typeface="+mn-cs"/>
              </a:rPr>
              <a:t> (UB) och Studieverkstaden</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På </a:t>
            </a:r>
            <a:r>
              <a:rPr lang="sv-SE" sz="1200" b="1" kern="1200" dirty="0">
                <a:solidFill>
                  <a:schemeClr val="tx1"/>
                </a:solidFill>
                <a:effectLst/>
                <a:latin typeface="+mn-lt"/>
                <a:ea typeface="+mn-ea"/>
                <a:cs typeface="+mn-cs"/>
              </a:rPr>
              <a:t>universitetsbiblioteken</a:t>
            </a:r>
            <a:r>
              <a:rPr lang="sv-SE" sz="1200" kern="1200" dirty="0">
                <a:solidFill>
                  <a:schemeClr val="tx1"/>
                </a:solidFill>
                <a:effectLst/>
                <a:latin typeface="+mn-lt"/>
                <a:ea typeface="+mn-ea"/>
                <a:cs typeface="+mn-cs"/>
              </a:rPr>
              <a:t> finns ett stort antal studieplatser och grupprum. Några av grupparbetsrummen och studieplatserna är bokningsbara via UB:s hemsida lnu.se/</a:t>
            </a:r>
            <a:r>
              <a:rPr lang="sv-SE" sz="1200" kern="1200" dirty="0" err="1">
                <a:solidFill>
                  <a:schemeClr val="tx1"/>
                </a:solidFill>
                <a:effectLst/>
                <a:latin typeface="+mn-lt"/>
                <a:ea typeface="+mn-ea"/>
                <a:cs typeface="+mn-cs"/>
              </a:rPr>
              <a:t>ub</a:t>
            </a:r>
            <a:r>
              <a:rPr lang="sv-SE" sz="1200" kern="1200" dirty="0">
                <a:solidFill>
                  <a:schemeClr val="tx1"/>
                </a:solidFill>
                <a:effectLst/>
                <a:latin typeface="+mn-lt"/>
                <a:ea typeface="+mn-ea"/>
                <a:cs typeface="+mn-cs"/>
              </a:rPr>
              <a:t>. Du kan kontakta UB via </a:t>
            </a:r>
            <a:r>
              <a:rPr lang="sv-SE" sz="1200" u="sng" kern="1200" dirty="0">
                <a:solidFill>
                  <a:schemeClr val="tx1"/>
                </a:solidFill>
                <a:effectLst/>
                <a:latin typeface="+mn-lt"/>
                <a:ea typeface="+mn-ea"/>
                <a:cs typeface="+mn-cs"/>
                <a:hlinkClick r:id="rId3"/>
              </a:rPr>
              <a:t>ub@lnu.se</a:t>
            </a:r>
            <a:r>
              <a:rPr lang="sv-SE" sz="1200" kern="1200" dirty="0">
                <a:solidFill>
                  <a:schemeClr val="tx1"/>
                </a:solidFill>
                <a:effectLst/>
                <a:latin typeface="+mn-lt"/>
                <a:ea typeface="+mn-ea"/>
                <a:cs typeface="+mn-cs"/>
              </a:rPr>
              <a:t>.</a:t>
            </a:r>
            <a:r>
              <a:rPr lang="sv-SE" sz="1200" kern="1200" baseline="0" dirty="0">
                <a:solidFill>
                  <a:schemeClr val="tx1"/>
                </a:solidFill>
                <a:effectLst/>
                <a:latin typeface="+mn-lt"/>
                <a:ea typeface="+mn-ea"/>
                <a:cs typeface="+mn-cs"/>
              </a:rPr>
              <a:t> Studenter kan även få sök- och skrivhjälp på UB. (länk finns i bilden)</a:t>
            </a:r>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På </a:t>
            </a:r>
            <a:r>
              <a:rPr lang="sv-SE" sz="1200" b="1" i="0" kern="1200" dirty="0">
                <a:solidFill>
                  <a:schemeClr val="tx1"/>
                </a:solidFill>
                <a:effectLst/>
                <a:latin typeface="+mn-lt"/>
                <a:ea typeface="+mn-ea"/>
                <a:cs typeface="+mn-cs"/>
              </a:rPr>
              <a:t>Studieverkstaden </a:t>
            </a:r>
            <a:r>
              <a:rPr lang="sv-SE" sz="1200" b="0" i="0" kern="1200" dirty="0">
                <a:solidFill>
                  <a:schemeClr val="tx1"/>
                </a:solidFill>
                <a:effectLst/>
                <a:latin typeface="+mn-lt"/>
                <a:ea typeface="+mn-ea"/>
                <a:cs typeface="+mn-cs"/>
              </a:rPr>
              <a:t>kan</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studenter på grund- och avancerad nivå få handledning i frågor som rör akademiskt skrivande och studieteknik, både på svenska och engelska.</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4970E7F1-1FC6-4112-B6DB-B43B092A1A34}" type="slidenum">
              <a:rPr lang="sv-SE" smtClean="0"/>
              <a:t>26</a:t>
            </a:fld>
            <a:endParaRPr lang="sv-SE"/>
          </a:p>
        </p:txBody>
      </p:sp>
    </p:spTree>
    <p:extLst>
      <p:ext uri="{BB962C8B-B14F-4D97-AF65-F5344CB8AC3E}">
        <p14:creationId xmlns:p14="http://schemas.microsoft.com/office/powerpoint/2010/main" val="4075232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Studenthälsan</a:t>
            </a:r>
          </a:p>
          <a:p>
            <a:endParaRPr lang="sv-SE" dirty="0"/>
          </a:p>
          <a:p>
            <a:r>
              <a:rPr lang="sv-SE" dirty="0"/>
              <a:t>Studenthälsan ordnar en rad olika kurser för dig som är student. </a:t>
            </a:r>
          </a:p>
          <a:p>
            <a:endParaRPr lang="sv-SE" baseline="0" dirty="0"/>
          </a:p>
          <a:p>
            <a:r>
              <a:rPr lang="sv-SE" baseline="0" dirty="0"/>
              <a:t>För kontaktuppgifter och mer information om studenthälsan, visa deras sida på lnu.se - webbsida (länk i bilden) </a:t>
            </a:r>
            <a:r>
              <a:rPr lang="sv-SE" dirty="0"/>
              <a:t>https://lnu.se/utbildning/under-studierna/studenthalsan/</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27</a:t>
            </a:fld>
            <a:endParaRPr lang="sv-SE"/>
          </a:p>
        </p:txBody>
      </p:sp>
    </p:spTree>
    <p:extLst>
      <p:ext uri="{BB962C8B-B14F-4D97-AF65-F5344CB8AC3E}">
        <p14:creationId xmlns:p14="http://schemas.microsoft.com/office/powerpoint/2010/main" val="1009316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baseline="0" dirty="0"/>
              <a:t>Studera med funktionsnedsättning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Om du är student och har en funktionsnedsättning finns det möjlighet att använda pedagogiskt stöd under studietiden. Exempel på detta är anteckningshjälp, teckenspråkstolk eller förlängd tid vid examinationer.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Kontakt via – funksam@lnu.se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Länk i bilden för mer information om studera med funktionsnedsättning.</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28</a:t>
            </a:fld>
            <a:endParaRPr lang="sv-SE"/>
          </a:p>
        </p:txBody>
      </p:sp>
    </p:spTree>
    <p:extLst>
      <p:ext uri="{BB962C8B-B14F-4D97-AF65-F5344CB8AC3E}">
        <p14:creationId xmlns:p14="http://schemas.microsoft.com/office/powerpoint/2010/main" val="4105116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F6546E2-4CE9-49F2-ACCF-BDE989138AC0}" type="slidenum">
              <a:rPr lang="sv-SE" smtClean="0"/>
              <a:t>29</a:t>
            </a:fld>
            <a:endParaRPr lang="sv-SE"/>
          </a:p>
        </p:txBody>
      </p:sp>
    </p:spTree>
    <p:extLst>
      <p:ext uri="{BB962C8B-B14F-4D97-AF65-F5344CB8AC3E}">
        <p14:creationId xmlns:p14="http://schemas.microsoft.com/office/powerpoint/2010/main" val="3643842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En introduktionsdag för nya kandidatstudenter där syftet är att skapa en </a:t>
            </a:r>
            <a:r>
              <a:rPr lang="sv-SE" dirty="0" err="1"/>
              <a:t>onboarding</a:t>
            </a:r>
            <a:r>
              <a:rPr lang="sv-SE" dirty="0"/>
              <a:t>-upplevelse som talar till studenternas akademiska kunskaper. Fokus blir på att introducera studenterna till </a:t>
            </a:r>
            <a:r>
              <a:rPr lang="sv-SE" dirty="0" err="1"/>
              <a:t>akademia</a:t>
            </a:r>
            <a:r>
              <a:rPr lang="sv-SE" dirty="0"/>
              <a:t> och vad det betyder att studera på ett universitet. Introduktionen hålls en heldag för alla nya kandidatstudenter. De får möjlighet att lyssna på och ställa frågor till både lärare och nuvarande studenter samt lära sig om vad det innebär att vara student på Linnéuniversitetet. Fika och lunch ingår samt chans att vinna pris! Måndagen den 9 september i Växjö och tisdagen den 10 september i Kalmar.</a:t>
            </a:r>
          </a:p>
          <a:p>
            <a:endParaRPr lang="sv-SE" dirty="0"/>
          </a:p>
          <a:p>
            <a:r>
              <a:rPr lang="sv-SE" u="sng" dirty="0"/>
              <a:t>Mer info tillkommer. Eventen går att hitta i programschemat. </a:t>
            </a:r>
          </a:p>
          <a:p>
            <a:endParaRPr lang="sv-SE" u="sng" dirty="0"/>
          </a:p>
          <a:p>
            <a:endParaRPr lang="sv-SE" b="1" u="none" dirty="0"/>
          </a:p>
          <a:p>
            <a:r>
              <a:rPr lang="sv-SE" b="1" u="none" dirty="0"/>
              <a:t>Vi ber dig som programansvarig att informera kursansvarig för den första kursen i programmet om att påminna studenterna att inte glömma eventet!</a:t>
            </a:r>
          </a:p>
        </p:txBody>
      </p:sp>
      <p:sp>
        <p:nvSpPr>
          <p:cNvPr id="4" name="Slide Number Placeholder 3"/>
          <p:cNvSpPr>
            <a:spLocks noGrp="1"/>
          </p:cNvSpPr>
          <p:nvPr>
            <p:ph type="sldNum" sz="quarter" idx="5"/>
          </p:nvPr>
        </p:nvSpPr>
        <p:spPr/>
        <p:txBody>
          <a:bodyPr/>
          <a:lstStyle/>
          <a:p>
            <a:fld id="{CF6546E2-4CE9-49F2-ACCF-BDE989138AC0}" type="slidenum">
              <a:rPr lang="sv-SE" smtClean="0"/>
              <a:t>31</a:t>
            </a:fld>
            <a:endParaRPr lang="sv-SE"/>
          </a:p>
        </p:txBody>
      </p:sp>
    </p:spTree>
    <p:extLst>
      <p:ext uri="{BB962C8B-B14F-4D97-AF65-F5344CB8AC3E}">
        <p14:creationId xmlns:p14="http://schemas.microsoft.com/office/powerpoint/2010/main" val="1165697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sidhuvud 3"/>
          <p:cNvSpPr>
            <a:spLocks noGrp="1"/>
          </p:cNvSpPr>
          <p:nvPr>
            <p:ph type="hdr" sz="quarter" idx="10"/>
          </p:nvPr>
        </p:nvSpPr>
        <p:spPr/>
        <p:txBody>
          <a:bodyPr/>
          <a:lstStyle/>
          <a:p>
            <a:r>
              <a:rPr lang="sv-SE"/>
              <a:t>Introduktion B-uppsats</a:t>
            </a:r>
          </a:p>
        </p:txBody>
      </p:sp>
      <p:sp>
        <p:nvSpPr>
          <p:cNvPr id="5" name="Platshållare för datum 4"/>
          <p:cNvSpPr>
            <a:spLocks noGrp="1"/>
          </p:cNvSpPr>
          <p:nvPr>
            <p:ph type="dt" idx="11"/>
          </p:nvPr>
        </p:nvSpPr>
        <p:spPr/>
        <p:txBody>
          <a:bodyPr/>
          <a:lstStyle/>
          <a:p>
            <a:r>
              <a:rPr lang="sv-SE"/>
              <a:t>2006-11-08</a:t>
            </a:r>
          </a:p>
        </p:txBody>
      </p:sp>
      <p:sp>
        <p:nvSpPr>
          <p:cNvPr id="6" name="Platshållare för sidfot 5"/>
          <p:cNvSpPr>
            <a:spLocks noGrp="1"/>
          </p:cNvSpPr>
          <p:nvPr>
            <p:ph type="ftr" sz="quarter" idx="12"/>
          </p:nvPr>
        </p:nvSpPr>
        <p:spPr/>
        <p:txBody>
          <a:bodyPr/>
          <a:lstStyle/>
          <a:p>
            <a:r>
              <a:rPr lang="sv-SE"/>
              <a:t>© Åsa Sjöblom</a:t>
            </a:r>
          </a:p>
        </p:txBody>
      </p:sp>
      <p:sp>
        <p:nvSpPr>
          <p:cNvPr id="7" name="Platshållare för bildnummer 6"/>
          <p:cNvSpPr>
            <a:spLocks noGrp="1"/>
          </p:cNvSpPr>
          <p:nvPr>
            <p:ph type="sldNum" sz="quarter" idx="13"/>
          </p:nvPr>
        </p:nvSpPr>
        <p:spPr/>
        <p:txBody>
          <a:bodyPr/>
          <a:lstStyle/>
          <a:p>
            <a:fld id="{59FDBBF4-008F-45F2-BEE2-7024DF6B7114}" type="slidenum">
              <a:rPr lang="sv-SE" smtClean="0"/>
              <a:pPr/>
              <a:t>5</a:t>
            </a:fld>
            <a:endParaRPr lang="sv-SE"/>
          </a:p>
        </p:txBody>
      </p:sp>
    </p:spTree>
    <p:extLst>
      <p:ext uri="{BB962C8B-B14F-4D97-AF65-F5344CB8AC3E}">
        <p14:creationId xmlns:p14="http://schemas.microsoft.com/office/powerpoint/2010/main" val="1828862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Kurs- och utbildningsplan</a:t>
            </a:r>
          </a:p>
          <a:p>
            <a:endParaRPr lang="sv-SE" dirty="0"/>
          </a:p>
          <a:p>
            <a:r>
              <a:rPr lang="sv-SE" dirty="0"/>
              <a:t>Gå</a:t>
            </a:r>
            <a:r>
              <a:rPr lang="sv-SE" baseline="0" dirty="0"/>
              <a:t> igenom och visa var studenten kan hitta kursplan och utbildningsplanen</a:t>
            </a:r>
          </a:p>
          <a:p>
            <a:r>
              <a:rPr lang="sv-SE" baseline="0" dirty="0"/>
              <a:t>https://lnu.se/utbildning/under-studierna/studentwebben/kurs-och-utbildningsplaner/ (rubriken på sidan)</a:t>
            </a:r>
          </a:p>
          <a:p>
            <a:endParaRPr lang="sv-SE" baseline="0" dirty="0"/>
          </a:p>
          <a:p>
            <a:r>
              <a:rPr lang="sv-SE" baseline="0" dirty="0"/>
              <a:t>Viktigt att visa i kursplanen är:</a:t>
            </a:r>
          </a:p>
          <a:p>
            <a:pPr marL="171450" indent="-171450">
              <a:buFont typeface="Arial" panose="020B0604020202020204" pitchFamily="34" charset="0"/>
              <a:buChar char="•"/>
            </a:pPr>
            <a:r>
              <a:rPr lang="sv-SE" baseline="0" dirty="0"/>
              <a:t>Förkunskapskrav - Gå igenom att det är förkunskapen i kursplanen som styr om studenten är behörig eller inte till kursen. Notera att om studenten inte uppfyller kraven kan hen alltså bli nekad till att påbörja en kurs.</a:t>
            </a:r>
          </a:p>
          <a:p>
            <a:pPr marL="171450" indent="-171450">
              <a:buFont typeface="Arial" panose="020B0604020202020204" pitchFamily="34" charset="0"/>
              <a:buChar char="•"/>
            </a:pPr>
            <a:r>
              <a:rPr lang="sv-SE" baseline="0" dirty="0"/>
              <a:t>Litteraturlistan – att den ligger sist i kursplanen – obs litteraturlistan kan ändras fram till 8 veckor innan kursstart, så det är inte en bra idé att köpa på sig all kurslitteratur året innan kursen ges.</a:t>
            </a:r>
          </a:p>
        </p:txBody>
      </p:sp>
      <p:sp>
        <p:nvSpPr>
          <p:cNvPr id="4" name="Platshållare för bildnummer 3"/>
          <p:cNvSpPr>
            <a:spLocks noGrp="1"/>
          </p:cNvSpPr>
          <p:nvPr>
            <p:ph type="sldNum" sz="quarter" idx="10"/>
          </p:nvPr>
        </p:nvSpPr>
        <p:spPr/>
        <p:txBody>
          <a:bodyPr/>
          <a:lstStyle/>
          <a:p>
            <a:fld id="{4970E7F1-1FC6-4112-B6DB-B43B092A1A34}" type="slidenum">
              <a:rPr lang="sv-SE" smtClean="0"/>
              <a:t>34</a:t>
            </a:fld>
            <a:endParaRPr lang="sv-SE"/>
          </a:p>
        </p:txBody>
      </p:sp>
    </p:spTree>
    <p:extLst>
      <p:ext uri="{BB962C8B-B14F-4D97-AF65-F5344CB8AC3E}">
        <p14:creationId xmlns:p14="http://schemas.microsoft.com/office/powerpoint/2010/main" val="4035867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baseline="0" dirty="0"/>
              <a:t>Examination</a:t>
            </a:r>
          </a:p>
          <a:p>
            <a:endParaRPr lang="sv-SE" baseline="0" dirty="0"/>
          </a:p>
          <a:p>
            <a:r>
              <a:rPr lang="sv-SE" baseline="0" dirty="0"/>
              <a:t>Gå igenom de olika examinationsformer:</a:t>
            </a:r>
          </a:p>
          <a:p>
            <a:pPr marL="171450" indent="-171450">
              <a:buFont typeface="Arial" panose="020B0604020202020204" pitchFamily="34" charset="0"/>
              <a:buChar char="•"/>
            </a:pPr>
            <a:r>
              <a:rPr lang="sv-SE" baseline="0" dirty="0"/>
              <a:t>skriftlig tentamen </a:t>
            </a:r>
          </a:p>
          <a:p>
            <a:pPr marL="171450" indent="-171450">
              <a:buFont typeface="Arial" panose="020B0604020202020204" pitchFamily="34" charset="0"/>
              <a:buChar char="•"/>
            </a:pPr>
            <a:r>
              <a:rPr lang="sv-SE" baseline="0" dirty="0"/>
              <a:t>hemtentamen</a:t>
            </a:r>
          </a:p>
          <a:p>
            <a:pPr marL="171450" indent="-171450">
              <a:buFont typeface="Arial" panose="020B0604020202020204" pitchFamily="34" charset="0"/>
              <a:buChar char="•"/>
            </a:pPr>
            <a:r>
              <a:rPr lang="sv-SE" baseline="0" dirty="0"/>
              <a:t>inlämningsuppgift</a:t>
            </a:r>
          </a:p>
          <a:p>
            <a:pPr marL="171450" indent="-171450">
              <a:buFont typeface="Arial" panose="020B0604020202020204" pitchFamily="34" charset="0"/>
              <a:buChar char="•"/>
            </a:pPr>
            <a:r>
              <a:rPr lang="sv-SE" baseline="0" dirty="0"/>
              <a:t>dugga</a:t>
            </a:r>
          </a:p>
          <a:p>
            <a:pPr marL="171450" indent="-171450">
              <a:buFont typeface="Arial" panose="020B0604020202020204" pitchFamily="34" charset="0"/>
              <a:buChar char="•"/>
            </a:pPr>
            <a:r>
              <a:rPr lang="sv-SE" baseline="0" dirty="0"/>
              <a:t>digitala test</a:t>
            </a:r>
          </a:p>
          <a:p>
            <a:pPr marL="171450" indent="-171450">
              <a:buFont typeface="Arial" panose="020B0604020202020204" pitchFamily="34" charset="0"/>
              <a:buChar char="•"/>
            </a:pPr>
            <a:r>
              <a:rPr lang="sv-SE" baseline="0" dirty="0" err="1"/>
              <a:t>case</a:t>
            </a:r>
            <a:endParaRPr lang="sv-SE" baseline="0" dirty="0"/>
          </a:p>
          <a:p>
            <a:endParaRPr lang="sv-SE" baseline="0" dirty="0"/>
          </a:p>
          <a:p>
            <a:r>
              <a:rPr lang="sv-SE" baseline="0" dirty="0"/>
              <a:t>Gå gärna igenom hur den första kursen examineras och visa gärna kursplanen.</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Viktigt att notera för studenten är att: o</a:t>
            </a:r>
            <a:r>
              <a:rPr lang="sv-SE" dirty="0"/>
              <a:t>m du fått ett godkänt betyg kan du inte göra samma examination igen för att få högre betyg.</a:t>
            </a:r>
          </a:p>
        </p:txBody>
      </p:sp>
      <p:sp>
        <p:nvSpPr>
          <p:cNvPr id="4" name="Platshållare för bildnummer 3"/>
          <p:cNvSpPr>
            <a:spLocks noGrp="1"/>
          </p:cNvSpPr>
          <p:nvPr>
            <p:ph type="sldNum" sz="quarter" idx="10"/>
          </p:nvPr>
        </p:nvSpPr>
        <p:spPr/>
        <p:txBody>
          <a:bodyPr/>
          <a:lstStyle/>
          <a:p>
            <a:fld id="{4970E7F1-1FC6-4112-B6DB-B43B092A1A34}" type="slidenum">
              <a:rPr lang="sv-SE" smtClean="0"/>
              <a:t>35</a:t>
            </a:fld>
            <a:endParaRPr lang="sv-SE"/>
          </a:p>
        </p:txBody>
      </p:sp>
    </p:spTree>
    <p:extLst>
      <p:ext uri="{BB962C8B-B14F-4D97-AF65-F5344CB8AC3E}">
        <p14:creationId xmlns:p14="http://schemas.microsoft.com/office/powerpoint/2010/main" val="1494215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Skriftlig tentamen</a:t>
            </a:r>
          </a:p>
          <a:p>
            <a:endParaRPr lang="sv-SE" dirty="0"/>
          </a:p>
          <a:p>
            <a:r>
              <a:rPr lang="sv-SE" dirty="0"/>
              <a:t>Anmälan till skriftlig</a:t>
            </a:r>
            <a:r>
              <a:rPr lang="sv-SE" baseline="0" dirty="0"/>
              <a:t> tentamen är obligatoriskt och görs via studentwebben. </a:t>
            </a:r>
          </a:p>
          <a:p>
            <a:endParaRPr lang="sv-SE" baseline="0" dirty="0"/>
          </a:p>
          <a:p>
            <a:r>
              <a:rPr lang="sv-SE" baseline="0" dirty="0"/>
              <a:t>Notera att det inte går att efteranmäla sig till tentamen, att vare sig lärare eller utbildningsadministratör kan efteranmäla någon student till en skriftlig tentamen.</a:t>
            </a:r>
          </a:p>
          <a:p>
            <a:endParaRPr lang="sv-SE" sz="1200" b="0" i="0" kern="1200" baseline="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Har du missat att anmäla dig, kan du gå till tentasalen, där tentamensvärdarna bedömer om det finns plats för dig att skriva tentan. Du får i så fall börja skriva tentan 45 minuter efter ordinarie starttid.  </a:t>
            </a:r>
            <a:endParaRPr lang="sv-SE" baseline="0" dirty="0"/>
          </a:p>
          <a:p>
            <a:endParaRPr lang="sv-SE" baseline="0" dirty="0"/>
          </a:p>
          <a:p>
            <a:r>
              <a:rPr lang="sv-SE" baseline="0" dirty="0"/>
              <a:t>Visa tentamensschemat – länk finns i sliden. På detta sätt kan studenterna planera sina studier.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36</a:t>
            </a:fld>
            <a:endParaRPr lang="sv-SE"/>
          </a:p>
        </p:txBody>
      </p:sp>
    </p:spTree>
    <p:extLst>
      <p:ext uri="{BB962C8B-B14F-4D97-AF65-F5344CB8AC3E}">
        <p14:creationId xmlns:p14="http://schemas.microsoft.com/office/powerpoint/2010/main" val="2012965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Underkända examinationer…</a:t>
            </a:r>
          </a:p>
          <a:p>
            <a:endParaRPr lang="sv-SE" dirty="0"/>
          </a:p>
          <a:p>
            <a:r>
              <a:rPr lang="sv-SE" dirty="0"/>
              <a:t>Om studenten</a:t>
            </a:r>
            <a:r>
              <a:rPr lang="sv-SE" baseline="0" dirty="0"/>
              <a:t> får underkänt på en examination kan det resultera i att hen inte uppfyller förkunskapskraven till nästa kurs eller nästa termin.</a:t>
            </a:r>
          </a:p>
          <a:p>
            <a:endParaRPr lang="sv-SE" baseline="0" dirty="0"/>
          </a:p>
          <a:p>
            <a:r>
              <a:rPr lang="sv-SE" baseline="0" dirty="0"/>
              <a:t>CSN har krav på studieprestation. Alla frågor angående CSN hänvisas till dem.</a:t>
            </a:r>
          </a:p>
          <a:p>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37</a:t>
            </a:fld>
            <a:endParaRPr lang="sv-SE"/>
          </a:p>
        </p:txBody>
      </p:sp>
    </p:spTree>
    <p:extLst>
      <p:ext uri="{BB962C8B-B14F-4D97-AF65-F5344CB8AC3E}">
        <p14:creationId xmlns:p14="http://schemas.microsoft.com/office/powerpoint/2010/main" val="1735259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Sök kurs inom ditt program</a:t>
            </a:r>
          </a:p>
          <a:p>
            <a:endParaRPr lang="sv-SE" b="1" dirty="0"/>
          </a:p>
          <a:p>
            <a:r>
              <a:rPr lang="sv-SE" b="0" dirty="0"/>
              <a:t>Inför</a:t>
            </a:r>
            <a:r>
              <a:rPr lang="sv-SE" b="0" baseline="0" dirty="0"/>
              <a:t> varje termin kommer utbildningsadministrationen att informera via Ekonomihögskolan informerar på </a:t>
            </a:r>
            <a:r>
              <a:rPr lang="sv-SE" b="0" baseline="0" dirty="0" err="1"/>
              <a:t>MyMoodle</a:t>
            </a:r>
            <a:r>
              <a:rPr lang="sv-SE" b="0" baseline="0" dirty="0"/>
              <a:t> vilka program som behöver söka kurser inför nästkommande termin. Som student söker man bara kurser inför nästkommande termin och detta görs via antagning.se på samma sätt som de sökte till programmet. Informationen som utbildningsadministrationen meddelar via </a:t>
            </a:r>
            <a:r>
              <a:rPr lang="sv-SE" b="0" baseline="0" dirty="0" err="1"/>
              <a:t>MyMoodle</a:t>
            </a:r>
            <a:r>
              <a:rPr lang="sv-SE" b="0" baseline="0" dirty="0"/>
              <a:t> är:</a:t>
            </a:r>
          </a:p>
          <a:p>
            <a:pPr marL="171450" indent="-171450">
              <a:buFont typeface="Arial" panose="020B0604020202020204" pitchFamily="34" charset="0"/>
              <a:buChar char="•"/>
            </a:pPr>
            <a:r>
              <a:rPr lang="sv-SE" b="0" baseline="0" dirty="0"/>
              <a:t>Om det är aktuellt för studenten att söka</a:t>
            </a:r>
          </a:p>
          <a:p>
            <a:pPr marL="171450" indent="-171450">
              <a:buFont typeface="Arial" panose="020B0604020202020204" pitchFamily="34" charset="0"/>
              <a:buChar char="•"/>
            </a:pPr>
            <a:r>
              <a:rPr lang="sv-SE" b="0" baseline="0" dirty="0"/>
              <a:t>Vilka kurser som ska sökas med anmälningskoder</a:t>
            </a:r>
          </a:p>
          <a:p>
            <a:pPr marL="171450" indent="-171450">
              <a:buFont typeface="Arial" panose="020B0604020202020204" pitchFamily="34" charset="0"/>
              <a:buChar char="•"/>
            </a:pPr>
            <a:r>
              <a:rPr lang="sv-SE" b="0" baseline="0" dirty="0"/>
              <a:t>Instruktioner om hur man söker</a:t>
            </a:r>
          </a:p>
          <a:p>
            <a:pPr marL="171450" indent="-171450">
              <a:buFont typeface="Arial" panose="020B0604020202020204" pitchFamily="34" charset="0"/>
              <a:buChar char="•"/>
            </a:pPr>
            <a:r>
              <a:rPr lang="sv-SE" b="0" baseline="0" dirty="0"/>
              <a:t>Kontaktuppgifter ifall det inte skulle fungera att söka</a:t>
            </a:r>
            <a:endParaRPr lang="sv-SE" b="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38</a:t>
            </a:fld>
            <a:endParaRPr lang="sv-SE"/>
          </a:p>
        </p:txBody>
      </p:sp>
    </p:spTree>
    <p:extLst>
      <p:ext uri="{BB962C8B-B14F-4D97-AF65-F5344CB8AC3E}">
        <p14:creationId xmlns:p14="http://schemas.microsoft.com/office/powerpoint/2010/main" val="1711165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Studentinflytande</a:t>
            </a:r>
            <a:endParaRPr lang="sv-SE" dirty="0"/>
          </a:p>
          <a:p>
            <a:endParaRPr lang="sv-SE" dirty="0"/>
          </a:p>
          <a:p>
            <a:r>
              <a:rPr lang="sv-SE" baseline="0" dirty="0"/>
              <a:t>Ta dig tid att fylla i kursvärderingen, den är viktig i vårt kvalitetsarbete.</a:t>
            </a:r>
          </a:p>
          <a:p>
            <a:endParaRPr lang="sv-SE" baseline="0" dirty="0"/>
          </a:p>
          <a:p>
            <a:r>
              <a:rPr lang="sv-SE" baseline="0" dirty="0"/>
              <a:t>Kontakta läraren direkt vid upplevda problem. Programansvarig och </a:t>
            </a:r>
            <a:r>
              <a:rPr lang="sv-SE" baseline="0" dirty="0">
                <a:solidFill>
                  <a:srgbClr val="FF0000"/>
                </a:solidFill>
              </a:rPr>
              <a:t>Linnékåren</a:t>
            </a:r>
            <a:r>
              <a:rPr lang="sv-SE" baseline="0" dirty="0"/>
              <a:t> kan också hjälpa till. </a:t>
            </a:r>
          </a:p>
          <a:p>
            <a:endParaRPr lang="sv-SE" baseline="0" dirty="0"/>
          </a:p>
          <a:p>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39</a:t>
            </a:fld>
            <a:endParaRPr lang="sv-SE"/>
          </a:p>
        </p:txBody>
      </p:sp>
    </p:spTree>
    <p:extLst>
      <p:ext uri="{BB962C8B-B14F-4D97-AF65-F5344CB8AC3E}">
        <p14:creationId xmlns:p14="http://schemas.microsoft.com/office/powerpoint/2010/main" val="1296042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Kursvärdering</a:t>
            </a:r>
          </a:p>
          <a:p>
            <a:endParaRPr lang="sv-SE" dirty="0"/>
          </a:p>
          <a:p>
            <a:r>
              <a:rPr lang="sv-SE" dirty="0"/>
              <a:t>Studenten</a:t>
            </a:r>
            <a:r>
              <a:rPr lang="sv-SE" baseline="0" dirty="0"/>
              <a:t> fyller i en kursvärdering efter avslutad kurs. Det är viktigt att studenterna gör detta för att vi ska kunna utveckla och ha en hög kvalitet på våra kurser. </a:t>
            </a:r>
          </a:p>
          <a:p>
            <a:endParaRPr lang="sv-SE" baseline="0" dirty="0"/>
          </a:p>
          <a:p>
            <a:r>
              <a:rPr lang="sv-SE" baseline="0" dirty="0"/>
              <a:t>Om någon student är intresserad av tidigare sammanställningar av kursvärdering så går det bra att maila arkiv@lnu.se så få de en sammanställning i </a:t>
            </a:r>
            <a:r>
              <a:rPr lang="sv-SE" baseline="0" dirty="0" err="1"/>
              <a:t>pdf</a:t>
            </a:r>
            <a:r>
              <a:rPr lang="sv-SE" baseline="0" dirty="0"/>
              <a:t>.</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40</a:t>
            </a:fld>
            <a:endParaRPr lang="sv-SE"/>
          </a:p>
        </p:txBody>
      </p:sp>
    </p:spTree>
    <p:extLst>
      <p:ext uri="{BB962C8B-B14F-4D97-AF65-F5344CB8AC3E}">
        <p14:creationId xmlns:p14="http://schemas.microsoft.com/office/powerpoint/2010/main" val="12380051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F6546E2-4CE9-49F2-ACCF-BDE989138AC0}" type="slidenum">
              <a:rPr lang="sv-SE" smtClean="0"/>
              <a:t>42</a:t>
            </a:fld>
            <a:endParaRPr lang="sv-SE"/>
          </a:p>
        </p:txBody>
      </p:sp>
    </p:spTree>
    <p:extLst>
      <p:ext uri="{BB962C8B-B14F-4D97-AF65-F5344CB8AC3E}">
        <p14:creationId xmlns:p14="http://schemas.microsoft.com/office/powerpoint/2010/main" val="1793019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Student på Ekonomihögskolan</a:t>
            </a:r>
          </a:p>
          <a:p>
            <a:endParaRPr lang="sv-SE" dirty="0"/>
          </a:p>
          <a:p>
            <a:r>
              <a:rPr lang="sv-SE" dirty="0"/>
              <a:t>Checklista ny student: </a:t>
            </a:r>
            <a:r>
              <a:rPr lang="sv-SE" dirty="0">
                <a:hlinkClick r:id="rId3"/>
              </a:rPr>
              <a:t>https://lnu.se/nystudent</a:t>
            </a:r>
            <a:endParaRPr lang="sv-SE" dirty="0"/>
          </a:p>
          <a:p>
            <a:r>
              <a:rPr lang="sv-SE" dirty="0"/>
              <a:t>Följande</a:t>
            </a:r>
            <a:r>
              <a:rPr lang="sv-SE" baseline="0" dirty="0"/>
              <a:t> information hittar studenterna här:</a:t>
            </a:r>
          </a:p>
          <a:p>
            <a:pPr marL="171450" indent="-171450">
              <a:buFont typeface="Arial" panose="020B0604020202020204" pitchFamily="34" charset="0"/>
              <a:buChar char="•"/>
            </a:pPr>
            <a:r>
              <a:rPr lang="sv-SE" baseline="0" dirty="0"/>
              <a:t>Hämta studentkonto</a:t>
            </a:r>
          </a:p>
          <a:p>
            <a:pPr marL="171450" indent="-171450">
              <a:buFont typeface="Arial" panose="020B0604020202020204" pitchFamily="34" charset="0"/>
              <a:buChar char="•"/>
            </a:pPr>
            <a:r>
              <a:rPr lang="sv-SE" baseline="0" dirty="0"/>
              <a:t>Registrera sig – går att göra veckan innan kursstart samt kursstartsveckan, måste ha ett studentkonto för att kunna registrera sig. Har studenten problem att registrera sig, hänvisa till utbildningsadministrationen vid Ekonomihögskolan eller att de mailar oss via ekonomihogskolan@lnu.se. På nästa </a:t>
            </a:r>
            <a:r>
              <a:rPr lang="sv-SE" baseline="0" dirty="0" err="1"/>
              <a:t>slide</a:t>
            </a:r>
            <a:r>
              <a:rPr lang="sv-SE" baseline="0" dirty="0"/>
              <a:t> kan du visa var studenterna klickar för att komma till registrering.</a:t>
            </a:r>
          </a:p>
          <a:p>
            <a:endParaRPr lang="sv-SE" baseline="0" dirty="0"/>
          </a:p>
          <a:p>
            <a:r>
              <a:rPr lang="sv-SE" baseline="0" dirty="0"/>
              <a:t>Samt praktisk information som:</a:t>
            </a:r>
          </a:p>
          <a:p>
            <a:pPr marL="171450" indent="-171450">
              <a:buFont typeface="Arial" panose="020B0604020202020204" pitchFamily="34" charset="0"/>
              <a:buChar char="•"/>
            </a:pPr>
            <a:r>
              <a:rPr lang="sv-SE" baseline="0" dirty="0"/>
              <a:t>Studentwebben</a:t>
            </a:r>
          </a:p>
          <a:p>
            <a:pPr marL="171450" indent="-171450">
              <a:buFont typeface="Arial" panose="020B0604020202020204" pitchFamily="34" charset="0"/>
              <a:buChar char="•"/>
            </a:pPr>
            <a:r>
              <a:rPr lang="sv-SE" baseline="0" dirty="0"/>
              <a:t>E-post</a:t>
            </a:r>
          </a:p>
          <a:p>
            <a:pPr marL="171450" indent="-171450">
              <a:buFont typeface="Arial" panose="020B0604020202020204" pitchFamily="34" charset="0"/>
              <a:buChar char="•"/>
            </a:pPr>
            <a:r>
              <a:rPr lang="sv-SE" baseline="0" dirty="0"/>
              <a:t>Passerkort </a:t>
            </a:r>
          </a:p>
        </p:txBody>
      </p:sp>
      <p:sp>
        <p:nvSpPr>
          <p:cNvPr id="4" name="Slide Number Placeholder 3"/>
          <p:cNvSpPr>
            <a:spLocks noGrp="1"/>
          </p:cNvSpPr>
          <p:nvPr>
            <p:ph type="sldNum" sz="quarter" idx="5"/>
          </p:nvPr>
        </p:nvSpPr>
        <p:spPr/>
        <p:txBody>
          <a:bodyPr/>
          <a:lstStyle/>
          <a:p>
            <a:fld id="{CF6546E2-4CE9-49F2-ACCF-BDE989138AC0}" type="slidenum">
              <a:rPr lang="sv-SE" smtClean="0"/>
              <a:t>43</a:t>
            </a:fld>
            <a:endParaRPr lang="sv-SE"/>
          </a:p>
        </p:txBody>
      </p:sp>
    </p:spTree>
    <p:extLst>
      <p:ext uri="{BB962C8B-B14F-4D97-AF65-F5344CB8AC3E}">
        <p14:creationId xmlns:p14="http://schemas.microsoft.com/office/powerpoint/2010/main" val="40602855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Glöm inte bort att uppmana studenterna att registrera</a:t>
            </a:r>
            <a:r>
              <a:rPr lang="sv-SE" baseline="0" dirty="0"/>
              <a:t> sig idag.</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44</a:t>
            </a:fld>
            <a:endParaRPr lang="sv-SE"/>
          </a:p>
        </p:txBody>
      </p:sp>
    </p:spTree>
    <p:extLst>
      <p:ext uri="{BB962C8B-B14F-4D97-AF65-F5344CB8AC3E}">
        <p14:creationId xmlns:p14="http://schemas.microsoft.com/office/powerpoint/2010/main" val="151401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dirty="0"/>
              <a:t>Välkommen som</a:t>
            </a:r>
            <a:r>
              <a:rPr lang="sv-SE" b="1" baseline="0" dirty="0"/>
              <a:t> student på Ekonomihögskolan vid Linnéuniversitetet</a:t>
            </a:r>
          </a:p>
          <a:p>
            <a:endParaRPr lang="sv-SE" b="0" baseline="0" dirty="0"/>
          </a:p>
          <a:p>
            <a:r>
              <a:rPr lang="sv-SE" b="0" baseline="0" dirty="0"/>
              <a:t>Fyll i namn och program se röd text</a:t>
            </a:r>
          </a:p>
          <a:p>
            <a:endParaRPr lang="sv-SE" b="0" baseline="0" dirty="0"/>
          </a:p>
          <a:p>
            <a:r>
              <a:rPr lang="sv-SE" b="0" baseline="0" dirty="0"/>
              <a:t>Lägg gärna ut </a:t>
            </a:r>
            <a:r>
              <a:rPr lang="sv-SE" b="0" baseline="0" dirty="0" err="1"/>
              <a:t>ppt</a:t>
            </a:r>
            <a:r>
              <a:rPr lang="sv-SE" b="0" baseline="0" dirty="0"/>
              <a:t> i programrummet på </a:t>
            </a:r>
            <a:r>
              <a:rPr lang="sv-SE" b="0" baseline="0" dirty="0" err="1"/>
              <a:t>MyMoodle</a:t>
            </a:r>
            <a:endParaRPr lang="sv-SE" b="0" dirty="0"/>
          </a:p>
          <a:p>
            <a:endParaRPr lang="sv-S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6546E2-4CE9-49F2-ACCF-BDE989138AC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517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45</a:t>
            </a:fld>
            <a:endParaRPr lang="sv-SE"/>
          </a:p>
        </p:txBody>
      </p:sp>
    </p:spTree>
    <p:extLst>
      <p:ext uri="{BB962C8B-B14F-4D97-AF65-F5344CB8AC3E}">
        <p14:creationId xmlns:p14="http://schemas.microsoft.com/office/powerpoint/2010/main" val="10252522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Betygsskala</a:t>
            </a:r>
            <a:r>
              <a:rPr lang="sv-SE" b="1" baseline="0" dirty="0"/>
              <a:t> vid Ekonomihögskolan</a:t>
            </a:r>
          </a:p>
          <a:p>
            <a:endParaRPr lang="sv-SE" baseline="0" dirty="0"/>
          </a:p>
          <a:p>
            <a:r>
              <a:rPr lang="sv-SE" baseline="0" dirty="0"/>
              <a:t>Länk till regeldokumentet finns i rubriken och går även att hitta på Ekonomihögskolan informerar på </a:t>
            </a:r>
            <a:r>
              <a:rPr lang="sv-SE" baseline="0" dirty="0" err="1"/>
              <a:t>MyMoodle</a:t>
            </a:r>
            <a:r>
              <a:rPr lang="sv-SE" baseline="0" dirty="0"/>
              <a:t>. </a:t>
            </a:r>
          </a:p>
          <a:p>
            <a:endParaRPr lang="sv-SE" baseline="0" dirty="0"/>
          </a:p>
          <a:p>
            <a:r>
              <a:rPr lang="sv-SE" baseline="0" dirty="0"/>
              <a:t>Gå igenom de olika stegen.</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46</a:t>
            </a:fld>
            <a:endParaRPr lang="sv-SE"/>
          </a:p>
        </p:txBody>
      </p:sp>
    </p:spTree>
    <p:extLst>
      <p:ext uri="{BB962C8B-B14F-4D97-AF65-F5344CB8AC3E}">
        <p14:creationId xmlns:p14="http://schemas.microsoft.com/office/powerpoint/2010/main" val="3870326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Sammanvägning av betyg – betyg på kurs</a:t>
            </a:r>
          </a:p>
          <a:p>
            <a:endParaRPr lang="sv-SE" dirty="0"/>
          </a:p>
          <a:p>
            <a:r>
              <a:rPr lang="sv-SE" dirty="0"/>
              <a:t>Berätta</a:t>
            </a:r>
            <a:r>
              <a:rPr lang="sv-SE" baseline="0" dirty="0"/>
              <a:t> att en kurs består av olika examinationsmoment och dessa sammanvägs sedan och ett helkursbetyg sätts.</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47</a:t>
            </a:fld>
            <a:endParaRPr lang="sv-SE"/>
          </a:p>
        </p:txBody>
      </p:sp>
    </p:spTree>
    <p:extLst>
      <p:ext uri="{BB962C8B-B14F-4D97-AF65-F5344CB8AC3E}">
        <p14:creationId xmlns:p14="http://schemas.microsoft.com/office/powerpoint/2010/main" val="707574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Studentinflytande</a:t>
            </a:r>
            <a:endParaRPr lang="sv-SE" dirty="0"/>
          </a:p>
          <a:p>
            <a:endParaRPr lang="sv-SE" dirty="0"/>
          </a:p>
          <a:p>
            <a:r>
              <a:rPr lang="sv-SE" baseline="0" dirty="0"/>
              <a:t>Ta dig tid att fylla i kursvärderingen, den är viktig i vårt kvalitetsarbete.</a:t>
            </a:r>
          </a:p>
          <a:p>
            <a:endParaRPr lang="sv-SE" baseline="0" dirty="0"/>
          </a:p>
          <a:p>
            <a:r>
              <a:rPr lang="sv-SE" baseline="0" dirty="0"/>
              <a:t>Kontakta läraren direkt vid upplevda problem. Programansvarig och </a:t>
            </a:r>
            <a:r>
              <a:rPr lang="sv-SE" baseline="0" dirty="0">
                <a:solidFill>
                  <a:srgbClr val="FF0000"/>
                </a:solidFill>
              </a:rPr>
              <a:t>Linnékåren</a:t>
            </a:r>
            <a:r>
              <a:rPr lang="sv-SE" baseline="0" dirty="0"/>
              <a:t> kan också hjälpa till. </a:t>
            </a:r>
          </a:p>
          <a:p>
            <a:endParaRPr lang="sv-SE" baseline="0" dirty="0"/>
          </a:p>
          <a:p>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11</a:t>
            </a:fld>
            <a:endParaRPr lang="sv-SE"/>
          </a:p>
        </p:txBody>
      </p:sp>
    </p:spTree>
    <p:extLst>
      <p:ext uri="{BB962C8B-B14F-4D97-AF65-F5344CB8AC3E}">
        <p14:creationId xmlns:p14="http://schemas.microsoft.com/office/powerpoint/2010/main" val="292698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F6546E2-4CE9-49F2-ACCF-BDE989138AC0}" type="slidenum">
              <a:rPr lang="sv-SE" smtClean="0"/>
              <a:t>12</a:t>
            </a:fld>
            <a:endParaRPr lang="sv-SE"/>
          </a:p>
        </p:txBody>
      </p:sp>
    </p:spTree>
    <p:extLst>
      <p:ext uri="{BB962C8B-B14F-4D97-AF65-F5344CB8AC3E}">
        <p14:creationId xmlns:p14="http://schemas.microsoft.com/office/powerpoint/2010/main" val="2522265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CF6546E2-4CE9-49F2-ACCF-BDE989138AC0}" type="slidenum">
              <a:rPr lang="sv-SE" smtClean="0"/>
              <a:t>14</a:t>
            </a:fld>
            <a:endParaRPr lang="sv-SE"/>
          </a:p>
        </p:txBody>
      </p:sp>
    </p:spTree>
    <p:extLst>
      <p:ext uri="{BB962C8B-B14F-4D97-AF65-F5344CB8AC3E}">
        <p14:creationId xmlns:p14="http://schemas.microsoft.com/office/powerpoint/2010/main" val="2817716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Studentwebben</a:t>
            </a:r>
          </a:p>
          <a:p>
            <a:endParaRPr lang="sv-SE" b="1" dirty="0"/>
          </a:p>
          <a:p>
            <a:r>
              <a:rPr lang="sv-SE" b="0" dirty="0"/>
              <a:t>I inloggat läge på lnu.se/student</a:t>
            </a:r>
            <a:r>
              <a:rPr lang="sv-SE" b="0" baseline="0" dirty="0"/>
              <a:t> hittar studenterna följande:</a:t>
            </a:r>
          </a:p>
          <a:p>
            <a:pPr marL="171450" indent="-171450">
              <a:buFont typeface="Arial" panose="020B0604020202020204" pitchFamily="34" charset="0"/>
              <a:buChar char="•"/>
            </a:pPr>
            <a:r>
              <a:rPr lang="sv-SE" b="0" baseline="0" dirty="0"/>
              <a:t>Mitt schema</a:t>
            </a:r>
          </a:p>
          <a:p>
            <a:pPr marL="171450" indent="-171450">
              <a:buFont typeface="Arial" panose="020B0604020202020204" pitchFamily="34" charset="0"/>
              <a:buChar char="•"/>
            </a:pPr>
            <a:r>
              <a:rPr lang="sv-SE" b="0" baseline="0" dirty="0"/>
              <a:t>Mina kurser – finns länk direkt till kursrummet på </a:t>
            </a:r>
            <a:r>
              <a:rPr lang="sv-SE" b="0" baseline="0" dirty="0" err="1"/>
              <a:t>MyMoodle</a:t>
            </a:r>
            <a:r>
              <a:rPr lang="sv-SE" b="0" baseline="0" dirty="0"/>
              <a:t>. När studenten är registrerad på kursen kommer den att dyka upp under mina kurser här på studentwebben</a:t>
            </a:r>
          </a:p>
          <a:p>
            <a:endParaRPr lang="sv-SE" b="0" baseline="0" dirty="0"/>
          </a:p>
          <a:p>
            <a:r>
              <a:rPr lang="sv-SE" b="0" baseline="0" dirty="0"/>
              <a:t>Under rubriken </a:t>
            </a:r>
            <a:r>
              <a:rPr lang="sv-SE" b="1" baseline="0" dirty="0"/>
              <a:t>Gå direkt till </a:t>
            </a:r>
            <a:r>
              <a:rPr lang="sv-SE" b="0" baseline="0" dirty="0"/>
              <a:t>kommer studenten till Ladok och kan göra följande:</a:t>
            </a:r>
          </a:p>
          <a:p>
            <a:r>
              <a:rPr lang="sv-SE" b="1" u="sng" baseline="0" dirty="0"/>
              <a:t>Mitt Ladok:</a:t>
            </a:r>
          </a:p>
          <a:p>
            <a:pPr marL="171450" indent="-171450">
              <a:buFont typeface="Arial" panose="020B0604020202020204" pitchFamily="34" charset="0"/>
              <a:buChar char="•"/>
            </a:pPr>
            <a:r>
              <a:rPr lang="sv-SE" b="0" baseline="0" dirty="0"/>
              <a:t>Registrera sig på kurs – öppnar veckan före kursstart</a:t>
            </a:r>
          </a:p>
          <a:p>
            <a:pPr marL="171450" indent="-171450">
              <a:buFont typeface="Arial" panose="020B0604020202020204" pitchFamily="34" charset="0"/>
              <a:buChar char="•"/>
            </a:pPr>
            <a:r>
              <a:rPr lang="sv-SE" b="0" baseline="0" dirty="0"/>
              <a:t>Se sina resultat</a:t>
            </a:r>
          </a:p>
          <a:p>
            <a:pPr marL="171450" indent="-171450">
              <a:buFont typeface="Arial" panose="020B0604020202020204" pitchFamily="34" charset="0"/>
              <a:buChar char="•"/>
            </a:pPr>
            <a:r>
              <a:rPr lang="sv-SE" b="0" baseline="0" dirty="0"/>
              <a:t>Anmäla sig till tentamen</a:t>
            </a:r>
          </a:p>
          <a:p>
            <a:pPr marL="171450" indent="-171450">
              <a:buFont typeface="Arial" panose="020B0604020202020204" pitchFamily="34" charset="0"/>
              <a:buChar char="•"/>
            </a:pPr>
            <a:r>
              <a:rPr lang="sv-SE" b="0" baseline="0" dirty="0"/>
              <a:t>Hämta intyg </a:t>
            </a:r>
          </a:p>
          <a:p>
            <a:pPr marL="0" indent="0">
              <a:buFont typeface="Arial" panose="020B0604020202020204" pitchFamily="34" charset="0"/>
              <a:buNone/>
            </a:pPr>
            <a:endParaRPr lang="sv-SE" b="0" baseline="0" dirty="0"/>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I inloggat läge får de även upp studentnyheter och studentkalender – där publiceras information som rör dem. Det kan vara öppna föreläsningar, påminnelser etc.</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15</a:t>
            </a:fld>
            <a:endParaRPr lang="sv-SE"/>
          </a:p>
        </p:txBody>
      </p:sp>
    </p:spTree>
    <p:extLst>
      <p:ext uri="{BB962C8B-B14F-4D97-AF65-F5344CB8AC3E}">
        <p14:creationId xmlns:p14="http://schemas.microsoft.com/office/powerpoint/2010/main" val="2402078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Schema</a:t>
            </a:r>
          </a:p>
          <a:p>
            <a:endParaRPr lang="sv-SE" dirty="0"/>
          </a:p>
          <a:p>
            <a:r>
              <a:rPr lang="sv-SE" dirty="0"/>
              <a:t>Här kan du alltid söka ut schema </a:t>
            </a:r>
            <a:r>
              <a:rPr lang="sv-SE" b="1" dirty="0"/>
              <a:t>innan</a:t>
            </a:r>
            <a:r>
              <a:rPr lang="sv-SE" dirty="0"/>
              <a:t> du är registrerad (när du är registrerad hittar du schemat via</a:t>
            </a:r>
            <a:r>
              <a:rPr lang="sv-SE" baseline="0" dirty="0"/>
              <a:t> studentwebben, se tidigare </a:t>
            </a:r>
            <a:r>
              <a:rPr lang="sv-SE" baseline="0" dirty="0" err="1"/>
              <a:t>slide</a:t>
            </a:r>
            <a:r>
              <a:rPr lang="sv-SE" baseline="0" dirty="0"/>
              <a:t>)</a:t>
            </a:r>
            <a:r>
              <a:rPr lang="sv-SE" dirty="0"/>
              <a:t>: </a:t>
            </a:r>
          </a:p>
          <a:p>
            <a:pPr marL="171450" indent="-171450">
              <a:buFont typeface="Arial" panose="020B0604020202020204" pitchFamily="34" charset="0"/>
              <a:buChar char="•"/>
            </a:pPr>
            <a:r>
              <a:rPr lang="sv-SE" baseline="0" dirty="0"/>
              <a:t>Skriv in </a:t>
            </a:r>
            <a:r>
              <a:rPr lang="sv-SE" baseline="0" dirty="0" err="1"/>
              <a:t>kurskod</a:t>
            </a:r>
            <a:r>
              <a:rPr lang="sv-SE" baseline="0" dirty="0"/>
              <a:t> eller (del av) kursnamn</a:t>
            </a:r>
          </a:p>
          <a:p>
            <a:pPr marL="171450" indent="-171450">
              <a:buFont typeface="Arial" panose="020B0604020202020204" pitchFamily="34" charset="0"/>
              <a:buChar char="•"/>
            </a:pPr>
            <a:r>
              <a:rPr lang="sv-SE" baseline="0" dirty="0"/>
              <a:t>Klicka på kurstillfället/tillfällena med rätt termin</a:t>
            </a:r>
          </a:p>
          <a:p>
            <a:pPr marL="171450" indent="-171450">
              <a:buFont typeface="Arial" panose="020B0604020202020204" pitchFamily="34" charset="0"/>
              <a:buChar char="•"/>
            </a:pPr>
            <a:r>
              <a:rPr lang="sv-SE" baseline="0" dirty="0"/>
              <a:t>Klicka på Visa schema</a:t>
            </a:r>
          </a:p>
          <a:p>
            <a:pPr marL="171450" indent="-171450">
              <a:buFont typeface="Arial" panose="020B0604020202020204" pitchFamily="34" charset="0"/>
              <a:buChar char="•"/>
            </a:pP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16</a:t>
            </a:fld>
            <a:endParaRPr lang="sv-SE"/>
          </a:p>
        </p:txBody>
      </p:sp>
    </p:spTree>
    <p:extLst>
      <p:ext uri="{BB962C8B-B14F-4D97-AF65-F5344CB8AC3E}">
        <p14:creationId xmlns:p14="http://schemas.microsoft.com/office/powerpoint/2010/main" val="2531916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Ladok</a:t>
            </a:r>
          </a:p>
          <a:p>
            <a:endParaRPr lang="sv-SE" b="1" dirty="0"/>
          </a:p>
          <a:p>
            <a:r>
              <a:rPr lang="sv-SE" b="0" dirty="0"/>
              <a:t>Hit kommer studenterna</a:t>
            </a:r>
            <a:r>
              <a:rPr lang="sv-SE" b="0" baseline="0" dirty="0"/>
              <a:t> via studentwebben (</a:t>
            </a:r>
            <a:r>
              <a:rPr lang="sv-SE" b="0" baseline="0" dirty="0" err="1"/>
              <a:t>slide</a:t>
            </a:r>
            <a:r>
              <a:rPr lang="sv-SE" b="0" baseline="0" dirty="0"/>
              <a:t> 3). Här kan studenterna göra följande:</a:t>
            </a:r>
          </a:p>
          <a:p>
            <a:pPr marL="171450" indent="-171450">
              <a:buFont typeface="Arial" panose="020B0604020202020204" pitchFamily="34" charset="0"/>
              <a:buChar char="•"/>
            </a:pPr>
            <a:r>
              <a:rPr lang="sv-SE" b="0" baseline="0" dirty="0"/>
              <a:t>Registrera sig på kommande kurs</a:t>
            </a:r>
          </a:p>
          <a:p>
            <a:pPr marL="171450" indent="-171450">
              <a:buFont typeface="Arial" panose="020B0604020202020204" pitchFamily="34" charset="0"/>
              <a:buChar char="•"/>
            </a:pPr>
            <a:r>
              <a:rPr lang="sv-SE" b="0" baseline="0" dirty="0"/>
              <a:t>Se sina resultat</a:t>
            </a:r>
          </a:p>
          <a:p>
            <a:pPr marL="171450" indent="-171450">
              <a:buFont typeface="Arial" panose="020B0604020202020204" pitchFamily="34" charset="0"/>
              <a:buChar char="•"/>
            </a:pPr>
            <a:r>
              <a:rPr lang="sv-SE" b="0" baseline="0" dirty="0"/>
              <a:t>Anmäla sig till tentamen, kursen syns under </a:t>
            </a:r>
            <a:r>
              <a:rPr lang="sv-SE" b="0" i="1" baseline="0" dirty="0"/>
              <a:t>oavslutade </a:t>
            </a:r>
          </a:p>
          <a:p>
            <a:pPr marL="171450" indent="-171450">
              <a:buFont typeface="Arial" panose="020B0604020202020204" pitchFamily="34" charset="0"/>
              <a:buChar char="•"/>
            </a:pPr>
            <a:r>
              <a:rPr lang="sv-SE" b="0" baseline="0" dirty="0"/>
              <a:t>Hämta intyg</a:t>
            </a:r>
          </a:p>
          <a:p>
            <a:pPr marL="0" indent="0">
              <a:buFont typeface="Arial" panose="020B0604020202020204" pitchFamily="34" charset="0"/>
              <a:buNone/>
            </a:pPr>
            <a:endParaRPr lang="sv-SE" b="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17</a:t>
            </a:fld>
            <a:endParaRPr lang="sv-SE"/>
          </a:p>
        </p:txBody>
      </p:sp>
    </p:spTree>
    <p:extLst>
      <p:ext uri="{BB962C8B-B14F-4D97-AF65-F5344CB8AC3E}">
        <p14:creationId xmlns:p14="http://schemas.microsoft.com/office/powerpoint/2010/main" val="2430552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1450800"/>
            <a:ext cx="11113200" cy="2152800"/>
          </a:xfrm>
          <a:prstGeom prst="rect">
            <a:avLst/>
          </a:prstGeom>
        </p:spPr>
        <p:txBody>
          <a:bodyPr lIns="90000" tIns="46800" rIns="90000" bIns="46800"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828800" y="3888000"/>
            <a:ext cx="8535600" cy="1753200"/>
          </a:xfrm>
        </p:spPr>
        <p:txBody>
          <a:bodyPr lIns="9000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4" name="Rak koppling 6">
            <a:extLst>
              <a:ext uri="{FF2B5EF4-FFF2-40B4-BE49-F238E27FC236}">
                <a16:creationId xmlns:a16="http://schemas.microsoft.com/office/drawing/2014/main" id="{C0CC0EDB-9E23-4012-95DB-FAA5BA8E2C17}"/>
              </a:ext>
            </a:extLst>
          </p:cNvPr>
          <p:cNvCxnSpPr/>
          <p:nvPr userDrawn="1"/>
        </p:nvCxnSpPr>
        <p:spPr bwMode="auto">
          <a:xfrm>
            <a:off x="540000" y="6120000"/>
            <a:ext cx="11112000"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4000" y="457200"/>
            <a:ext cx="6469200" cy="5184000"/>
          </a:xfrm>
        </p:spPr>
        <p:txBody>
          <a:bodyPr lIns="900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latshållare för datum 7">
            <a:extLst>
              <a:ext uri="{FF2B5EF4-FFF2-40B4-BE49-F238E27FC236}">
                <a16:creationId xmlns:a16="http://schemas.microsoft.com/office/drawing/2014/main" id="{8F20F4AD-0351-CD42-A823-3BFD15DA3289}"/>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885E900A-46AA-4244-A00C-6A160437F049}"/>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DC958E08-B1E5-CD4C-97AF-F53950C97D51}"/>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Title 1">
            <a:extLst>
              <a:ext uri="{FF2B5EF4-FFF2-40B4-BE49-F238E27FC236}">
                <a16:creationId xmlns:a16="http://schemas.microsoft.com/office/drawing/2014/main" id="{052705F7-233E-DF49-8122-C7A20A72055A}"/>
              </a:ext>
            </a:extLst>
          </p:cNvPr>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B0788BAB-8AC1-CE4C-8777-5B86D0B35C24}"/>
              </a:ext>
            </a:extLst>
          </p:cNvPr>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pic>
        <p:nvPicPr>
          <p:cNvPr id="6" name="Bild 5" descr="Linnéuniversitetets symbol.">
            <a:extLst>
              <a:ext uri="{FF2B5EF4-FFF2-40B4-BE49-F238E27FC236}">
                <a16:creationId xmlns:a16="http://schemas.microsoft.com/office/drawing/2014/main" id="{3D72221E-47D8-B54A-9DF8-E75AB9AC50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1882" y="1484785"/>
            <a:ext cx="2092544" cy="2775570"/>
          </a:xfrm>
          <a:prstGeom prst="rect">
            <a:avLst/>
          </a:prstGeom>
        </p:spPr>
      </p:pic>
      <p:pic>
        <p:nvPicPr>
          <p:cNvPr id="7" name="Bild 6" descr="Linnéuniversitetets webbplats Lnu.se.">
            <a:extLst>
              <a:ext uri="{FF2B5EF4-FFF2-40B4-BE49-F238E27FC236}">
                <a16:creationId xmlns:a16="http://schemas.microsoft.com/office/drawing/2014/main" id="{B50C8DD6-BD93-7146-8978-8E910BC57E9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7575" y="4725143"/>
            <a:ext cx="2096851" cy="570521"/>
          </a:xfrm>
          <a:prstGeom prst="rect">
            <a:avLst/>
          </a:prstGeom>
        </p:spPr>
      </p:pic>
    </p:spTree>
    <p:extLst>
      <p:ext uri="{BB962C8B-B14F-4D97-AF65-F5344CB8AC3E}">
        <p14:creationId xmlns:p14="http://schemas.microsoft.com/office/powerpoint/2010/main" val="1712718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86024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Rubrik, två innehållsdelar och text">
    <p:spTree>
      <p:nvGrpSpPr>
        <p:cNvPr id="1" name=""/>
        <p:cNvGrpSpPr/>
        <p:nvPr/>
      </p:nvGrpSpPr>
      <p:grpSpPr>
        <a:xfrm>
          <a:off x="0" y="0"/>
          <a:ext cx="0" cy="0"/>
          <a:chOff x="0" y="0"/>
          <a:chExt cx="0" cy="0"/>
        </a:xfrm>
      </p:grpSpPr>
      <p:sp>
        <p:nvSpPr>
          <p:cNvPr id="2" name="Rubrik 1"/>
          <p:cNvSpPr>
            <a:spLocks noGrp="1"/>
          </p:cNvSpPr>
          <p:nvPr>
            <p:ph type="title"/>
          </p:nvPr>
        </p:nvSpPr>
        <p:spPr>
          <a:xfrm>
            <a:off x="508000" y="1828800"/>
            <a:ext cx="11176000" cy="685800"/>
          </a:xfrm>
        </p:spPr>
        <p:txBody>
          <a:bodyPr/>
          <a:lstStyle/>
          <a:p>
            <a:r>
              <a:rPr lang="sv-SE"/>
              <a:t>Klicka här för att ändra format</a:t>
            </a:r>
          </a:p>
        </p:txBody>
      </p:sp>
      <p:sp>
        <p:nvSpPr>
          <p:cNvPr id="3" name="Platshållare för innehåll 2"/>
          <p:cNvSpPr>
            <a:spLocks noGrp="1"/>
          </p:cNvSpPr>
          <p:nvPr>
            <p:ph sz="quarter" idx="1"/>
          </p:nvPr>
        </p:nvSpPr>
        <p:spPr>
          <a:xfrm>
            <a:off x="609600" y="1600200"/>
            <a:ext cx="5384800" cy="21859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609600" y="3938589"/>
            <a:ext cx="5384800" cy="2187575"/>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half" idx="3"/>
          </p:nvPr>
        </p:nvSpPr>
        <p:spPr>
          <a:xfrm>
            <a:off x="6197600" y="1600201"/>
            <a:ext cx="5384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5"/>
          <p:cNvSpPr>
            <a:spLocks noGrp="1"/>
          </p:cNvSpPr>
          <p:nvPr>
            <p:ph type="dt" sz="half" idx="10"/>
          </p:nvPr>
        </p:nvSpPr>
        <p:spPr>
          <a:xfrm>
            <a:off x="914400" y="6248400"/>
            <a:ext cx="25400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7" name="Platshållare för sidfot 6"/>
          <p:cNvSpPr>
            <a:spLocks noGrp="1"/>
          </p:cNvSpPr>
          <p:nvPr>
            <p:ph type="ftr" sz="quarter" idx="11"/>
          </p:nvPr>
        </p:nvSpPr>
        <p:spPr>
          <a:xfrm>
            <a:off x="4165600" y="6248400"/>
            <a:ext cx="38608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8" name="Platshållare för bildnummer 7"/>
          <p:cNvSpPr>
            <a:spLocks noGrp="1"/>
          </p:cNvSpPr>
          <p:nvPr>
            <p:ph type="sldNum" sz="quarter" idx="12"/>
          </p:nvPr>
        </p:nvSpPr>
        <p:spPr>
          <a:xfrm>
            <a:off x="8737600" y="6248400"/>
            <a:ext cx="2133600" cy="457200"/>
          </a:xfrm>
          <a:prstGeom prst="rect">
            <a:avLst/>
          </a:prstGeom>
        </p:spPr>
        <p:txBody>
          <a:bodyPr/>
          <a:lstStyle>
            <a:lvl1pPr eaLnBrk="0" hangingPunct="0">
              <a:defRPr>
                <a:latin typeface="Arial" charset="0"/>
                <a:cs typeface="Arial" charset="0"/>
              </a:defRPr>
            </a:lvl1pPr>
          </a:lstStyle>
          <a:p>
            <a:pPr>
              <a:defRPr/>
            </a:pPr>
            <a:fld id="{1A722D0C-2F69-4903-9A98-D350451437E2}" type="slidenum">
              <a:rPr lang="sv-SE"/>
              <a:pPr>
                <a:defRPr/>
              </a:pPr>
              <a:t>‹#›</a:t>
            </a:fld>
            <a:endParaRPr lang="sv-SE"/>
          </a:p>
        </p:txBody>
      </p:sp>
    </p:spTree>
    <p:extLst>
      <p:ext uri="{BB962C8B-B14F-4D97-AF65-F5344CB8AC3E}">
        <p14:creationId xmlns:p14="http://schemas.microsoft.com/office/powerpoint/2010/main" val="257937349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11113200" cy="1368000"/>
          </a:xfrm>
          <a:prstGeom prst="rect">
            <a:avLst/>
          </a:prstGeom>
        </p:spPr>
        <p:txBody>
          <a:bodyPr lIns="90000"/>
          <a:lstStyle/>
          <a:p>
            <a:r>
              <a:rPr lang="en-US"/>
              <a:t>Click to edit Master title style</a:t>
            </a:r>
            <a:endParaRPr lang="en-US" dirty="0"/>
          </a:p>
        </p:txBody>
      </p:sp>
      <p:sp>
        <p:nvSpPr>
          <p:cNvPr id="9" name="Platshållare för text 8">
            <a:extLst>
              <a:ext uri="{FF2B5EF4-FFF2-40B4-BE49-F238E27FC236}">
                <a16:creationId xmlns:a16="http://schemas.microsoft.com/office/drawing/2014/main" id="{3DFDDDB4-1774-6642-9807-587E83825512}"/>
              </a:ext>
            </a:extLst>
          </p:cNvPr>
          <p:cNvSpPr>
            <a:spLocks noGrp="1"/>
          </p:cNvSpPr>
          <p:nvPr>
            <p:ph type="body" sz="quarter" idx="13"/>
          </p:nvPr>
        </p:nvSpPr>
        <p:spPr>
          <a:xfrm>
            <a:off x="540000" y="1980000"/>
            <a:ext cx="5407200" cy="3780000"/>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14" name="Platshållare för bild 13">
            <a:extLst>
              <a:ext uri="{FF2B5EF4-FFF2-40B4-BE49-F238E27FC236}">
                <a16:creationId xmlns:a16="http://schemas.microsoft.com/office/drawing/2014/main" id="{881C5599-E9D3-BC47-8203-9AC0581E40BE}"/>
              </a:ext>
            </a:extLst>
          </p:cNvPr>
          <p:cNvSpPr>
            <a:spLocks noGrp="1"/>
          </p:cNvSpPr>
          <p:nvPr>
            <p:ph type="pic" sz="quarter" idx="17"/>
          </p:nvPr>
        </p:nvSpPr>
        <p:spPr>
          <a:xfrm>
            <a:off x="6228000" y="1980000"/>
            <a:ext cx="5425200" cy="3779837"/>
          </a:xfrm>
        </p:spPr>
        <p:txBody>
          <a:bodyPr/>
          <a:lstStyle/>
          <a:p>
            <a:r>
              <a:rPr lang="en-US"/>
              <a:t>Click icon to add picture</a:t>
            </a:r>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11113200" cy="1368000"/>
          </a:xfrm>
          <a:prstGeom prst="rect">
            <a:avLst/>
          </a:prstGeom>
        </p:spPr>
        <p:txBody>
          <a:bodyPr lIns="90000"/>
          <a:lstStyle/>
          <a:p>
            <a:r>
              <a:rPr lang="en-US"/>
              <a:t>Click to edit Master title style</a:t>
            </a:r>
            <a:endParaRPr lang="en-US" dirty="0"/>
          </a:p>
        </p:txBody>
      </p:sp>
      <p:sp>
        <p:nvSpPr>
          <p:cNvPr id="7" name="Platshållare för datum 6">
            <a:extLst>
              <a:ext uri="{FF2B5EF4-FFF2-40B4-BE49-F238E27FC236}">
                <a16:creationId xmlns:a16="http://schemas.microsoft.com/office/drawing/2014/main" id="{2F83BBBB-AC7A-434B-A5F1-D1A605B3CE16}"/>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767BC478-6DD7-904D-AD08-22699BE69FA5}"/>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6BFC0D1A-792D-D846-964E-3EF2E3B8F0E2}"/>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Platshållare för bild 10">
            <a:extLst>
              <a:ext uri="{FF2B5EF4-FFF2-40B4-BE49-F238E27FC236}">
                <a16:creationId xmlns:a16="http://schemas.microsoft.com/office/drawing/2014/main" id="{FBC4B802-165C-A341-B586-BAE2C11F0545}"/>
              </a:ext>
            </a:extLst>
          </p:cNvPr>
          <p:cNvSpPr>
            <a:spLocks noGrp="1"/>
          </p:cNvSpPr>
          <p:nvPr>
            <p:ph type="pic" sz="quarter" idx="13"/>
          </p:nvPr>
        </p:nvSpPr>
        <p:spPr>
          <a:xfrm>
            <a:off x="540000" y="1980000"/>
            <a:ext cx="11113200" cy="3780000"/>
          </a:xfrm>
        </p:spPr>
        <p:txBody>
          <a:bodyPr lIns="90000"/>
          <a:lstStyle/>
          <a:p>
            <a:r>
              <a:rPr lang="en-US"/>
              <a:t>Click icon to add picture</a:t>
            </a:r>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2B68A07B-C13B-4141-8A8C-22502F920DED}"/>
              </a:ext>
            </a:extLst>
          </p:cNvPr>
          <p:cNvSpPr>
            <a:spLocks noGrp="1"/>
          </p:cNvSpPr>
          <p:nvPr>
            <p:ph type="title"/>
          </p:nvPr>
        </p:nvSpPr>
        <p:spPr/>
        <p:txBody>
          <a:bodyPr/>
          <a:lstStyle/>
          <a:p>
            <a:r>
              <a:rPr lang="en-US"/>
              <a:t>Click to edit Master title style</a:t>
            </a:r>
            <a:endParaRPr lang="sv-SE"/>
          </a:p>
        </p:txBody>
      </p:sp>
      <p:sp>
        <p:nvSpPr>
          <p:cNvPr id="7" name="Platshållare för datum 6">
            <a:extLst>
              <a:ext uri="{FF2B5EF4-FFF2-40B4-BE49-F238E27FC236}">
                <a16:creationId xmlns:a16="http://schemas.microsoft.com/office/drawing/2014/main" id="{3BBBF91B-258F-1C44-AFFD-E1CF2170A5BD}"/>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BD853139-D8D3-0946-926A-4447B0878C5C}"/>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32E8AE22-1C9E-3F4D-BD48-63113C275657}"/>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C34C5887-282B-AF40-975D-15494C514A26}"/>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9FDBEC93-10C1-A64C-A4F9-7FF41FAB191E}"/>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5905BF45-696A-EA4F-ACD2-DD0C00A4016E}"/>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sides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649547A5-C90B-4144-A9E1-5AC6FE0DAAF0}"/>
              </a:ext>
            </a:extLst>
          </p:cNvPr>
          <p:cNvSpPr>
            <a:spLocks noGrp="1"/>
          </p:cNvSpPr>
          <p:nvPr>
            <p:ph type="pic" sz="quarter" idx="10"/>
          </p:nvPr>
        </p:nvSpPr>
        <p:spPr>
          <a:xfrm>
            <a:off x="0" y="0"/>
            <a:ext cx="12192000" cy="6858000"/>
          </a:xfrm>
        </p:spPr>
        <p:txBody>
          <a:bodyPr/>
          <a:lstStyle/>
          <a:p>
            <a:r>
              <a:rPr lang="en-US"/>
              <a:t>Click icon to add picture</a:t>
            </a:r>
            <a:endParaRPr lang="sv-SE"/>
          </a:p>
        </p:txBody>
      </p:sp>
    </p:spTree>
    <p:extLst>
      <p:ext uri="{BB962C8B-B14F-4D97-AF65-F5344CB8AC3E}">
        <p14:creationId xmlns:p14="http://schemas.microsoft.com/office/powerpoint/2010/main" val="222228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11113200" cy="1368000"/>
          </a:xfrm>
          <a:prstGeom prst="rect">
            <a:avLst/>
          </a:prstGeom>
        </p:spPr>
        <p:txBody>
          <a:bodyPr lIns="90000"/>
          <a:lstStyle/>
          <a:p>
            <a:r>
              <a:rPr lang="en-US"/>
              <a:t>Click to edit Master title style</a:t>
            </a:r>
            <a:endParaRPr lang="en-US" dirty="0"/>
          </a:p>
        </p:txBody>
      </p:sp>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6" name="Platshållare för innehåll 5">
            <a:extLst>
              <a:ext uri="{FF2B5EF4-FFF2-40B4-BE49-F238E27FC236}">
                <a16:creationId xmlns:a16="http://schemas.microsoft.com/office/drawing/2014/main" id="{CD898710-7640-EB4E-9411-C42214BDC235}"/>
              </a:ext>
            </a:extLst>
          </p:cNvPr>
          <p:cNvSpPr>
            <a:spLocks noGrp="1"/>
          </p:cNvSpPr>
          <p:nvPr>
            <p:ph sz="quarter" idx="18"/>
          </p:nvPr>
        </p:nvSpPr>
        <p:spPr>
          <a:xfrm>
            <a:off x="539750" y="1979613"/>
            <a:ext cx="5407200"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8" name="Platshållare för innehåll 7">
            <a:extLst>
              <a:ext uri="{FF2B5EF4-FFF2-40B4-BE49-F238E27FC236}">
                <a16:creationId xmlns:a16="http://schemas.microsoft.com/office/drawing/2014/main" id="{9DD81C93-DFE2-A840-B33C-FDE354A95A91}"/>
              </a:ext>
            </a:extLst>
          </p:cNvPr>
          <p:cNvSpPr>
            <a:spLocks noGrp="1"/>
          </p:cNvSpPr>
          <p:nvPr>
            <p:ph sz="quarter" idx="19"/>
          </p:nvPr>
        </p:nvSpPr>
        <p:spPr>
          <a:xfrm>
            <a:off x="6228000" y="1980000"/>
            <a:ext cx="5425200" cy="3780000"/>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262226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540000" y="1710000"/>
            <a:ext cx="11113200" cy="2852737"/>
          </a:xfrm>
          <a:prstGeom prst="rect">
            <a:avLst/>
          </a:prstGeom>
        </p:spPr>
        <p:txBody>
          <a:bodyPr lIns="90000"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40000" y="4590000"/>
            <a:ext cx="11113200" cy="1209600"/>
          </a:xfrm>
        </p:spPr>
        <p:txBody>
          <a:bodyPr lIns="9000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latshållare för datum 9">
            <a:extLst>
              <a:ext uri="{FF2B5EF4-FFF2-40B4-BE49-F238E27FC236}">
                <a16:creationId xmlns:a16="http://schemas.microsoft.com/office/drawing/2014/main" id="{D3F3545A-00F1-0048-930E-C215B3DE4884}"/>
              </a:ext>
            </a:extLst>
          </p:cNvPr>
          <p:cNvSpPr>
            <a:spLocks noGrp="1"/>
          </p:cNvSpPr>
          <p:nvPr>
            <p:ph type="dt" sz="half" idx="10"/>
          </p:nvPr>
        </p:nvSpPr>
        <p:spPr/>
        <p:txBody>
          <a:bodyPr/>
          <a:lstStyle/>
          <a:p>
            <a:endParaRPr lang="sv-SE" dirty="0"/>
          </a:p>
        </p:txBody>
      </p:sp>
      <p:sp>
        <p:nvSpPr>
          <p:cNvPr id="11" name="Platshållare för sidfot 10">
            <a:extLst>
              <a:ext uri="{FF2B5EF4-FFF2-40B4-BE49-F238E27FC236}">
                <a16:creationId xmlns:a16="http://schemas.microsoft.com/office/drawing/2014/main" id="{0E6477AE-9F94-9B49-9CE1-FE7D583D25EE}"/>
              </a:ext>
            </a:extLst>
          </p:cNvPr>
          <p:cNvSpPr>
            <a:spLocks noGrp="1"/>
          </p:cNvSpPr>
          <p:nvPr>
            <p:ph type="ftr" sz="quarter" idx="11"/>
          </p:nvPr>
        </p:nvSpPr>
        <p:spPr/>
        <p:txBody>
          <a:bodyPr/>
          <a:lstStyle/>
          <a:p>
            <a:endParaRPr lang="en-US" dirty="0"/>
          </a:p>
        </p:txBody>
      </p:sp>
      <p:sp>
        <p:nvSpPr>
          <p:cNvPr id="12" name="Platshållare för bildnummer 11">
            <a:extLst>
              <a:ext uri="{FF2B5EF4-FFF2-40B4-BE49-F238E27FC236}">
                <a16:creationId xmlns:a16="http://schemas.microsoft.com/office/drawing/2014/main" id="{D81B9B8A-2D4F-6649-B230-BA1E20A0D3FA}"/>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4000" y="457200"/>
            <a:ext cx="6469200" cy="5184000"/>
          </a:xfrm>
        </p:spPr>
        <p:txBody>
          <a:bodyPr lIns="9000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latshållare för datum 7">
            <a:extLst>
              <a:ext uri="{FF2B5EF4-FFF2-40B4-BE49-F238E27FC236}">
                <a16:creationId xmlns:a16="http://schemas.microsoft.com/office/drawing/2014/main" id="{FEDB8D8C-7CD7-2640-A44B-1F99634EC2B4}"/>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5680F5B9-F216-4D4E-A6FA-ECA4A8435772}"/>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4EC11366-C776-8C4D-BBC0-64BCBE1581AD}"/>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0000" y="1979999"/>
            <a:ext cx="11113200" cy="3780000"/>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Footer Placeholder 4"/>
          <p:cNvSpPr>
            <a:spLocks noGrp="1"/>
          </p:cNvSpPr>
          <p:nvPr>
            <p:ph type="ftr" sz="quarter" idx="3"/>
          </p:nvPr>
        </p:nvSpPr>
        <p:spPr>
          <a:xfrm>
            <a:off x="4038600" y="5796000"/>
            <a:ext cx="4114800" cy="291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Platshållare för rubrik 7">
            <a:extLst>
              <a:ext uri="{FF2B5EF4-FFF2-40B4-BE49-F238E27FC236}">
                <a16:creationId xmlns:a16="http://schemas.microsoft.com/office/drawing/2014/main" id="{813AF82C-A3D8-2049-8982-E0E7D7AEC22C}"/>
              </a:ext>
            </a:extLst>
          </p:cNvPr>
          <p:cNvSpPr>
            <a:spLocks noGrp="1"/>
          </p:cNvSpPr>
          <p:nvPr>
            <p:ph type="title"/>
          </p:nvPr>
        </p:nvSpPr>
        <p:spPr>
          <a:xfrm>
            <a:off x="540000" y="360000"/>
            <a:ext cx="11112000" cy="1368000"/>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9" name="Platshållare för bildnummer 8">
            <a:extLst>
              <a:ext uri="{FF2B5EF4-FFF2-40B4-BE49-F238E27FC236}">
                <a16:creationId xmlns:a16="http://schemas.microsoft.com/office/drawing/2014/main" id="{CC7078C4-D37C-F243-968D-810ECC17E82E}"/>
              </a:ext>
            </a:extLst>
          </p:cNvPr>
          <p:cNvSpPr>
            <a:spLocks noGrp="1"/>
          </p:cNvSpPr>
          <p:nvPr>
            <p:ph type="sldNum" sz="quarter" idx="4"/>
          </p:nvPr>
        </p:nvSpPr>
        <p:spPr>
          <a:xfrm>
            <a:off x="8908800" y="5796000"/>
            <a:ext cx="2743200" cy="291600"/>
          </a:xfrm>
          <a:prstGeom prst="rect">
            <a:avLst/>
          </a:prstGeom>
        </p:spPr>
        <p:txBody>
          <a:bodyPr vert="horz" lIns="91440" tIns="45720" rIns="91440" bIns="45720" rtlCol="0" anchor="ctr"/>
          <a:lstStyle>
            <a:lvl1pPr algn="r">
              <a:defRPr sz="1200">
                <a:solidFill>
                  <a:schemeClr val="tx1">
                    <a:tint val="75000"/>
                  </a:schemeClr>
                </a:solidFill>
              </a:defRPr>
            </a:lvl1pPr>
          </a:lstStyle>
          <a:p>
            <a:fld id="{21B2C041-6F92-A74C-B4CD-C2777B30035F}" type="slidenum">
              <a:rPr lang="sv-SE" smtClean="0"/>
              <a:t>‹#›</a:t>
            </a:fld>
            <a:endParaRPr lang="sv-SE" dirty="0"/>
          </a:p>
        </p:txBody>
      </p:sp>
      <p:pic>
        <p:nvPicPr>
          <p:cNvPr id="10" name="Graphic 5" descr="Linnéuniversitetet Kalmar Växjö logotyp.">
            <a:extLst>
              <a:ext uri="{FF2B5EF4-FFF2-40B4-BE49-F238E27FC236}">
                <a16:creationId xmlns:a16="http://schemas.microsoft.com/office/drawing/2014/main" id="{F1A00656-01AD-834F-9429-CE703B6CB8E5}"/>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40000" y="6390000"/>
            <a:ext cx="2520000" cy="239024"/>
          </a:xfrm>
          <a:prstGeom prst="rect">
            <a:avLst/>
          </a:prstGeom>
        </p:spPr>
      </p:pic>
      <p:pic>
        <p:nvPicPr>
          <p:cNvPr id="11" name="Graphic 10" descr="Linnéuniversitetets symbol.">
            <a:extLst>
              <a:ext uri="{FF2B5EF4-FFF2-40B4-BE49-F238E27FC236}">
                <a16:creationId xmlns:a16="http://schemas.microsoft.com/office/drawing/2014/main" id="{98BEDE1D-A0E5-5547-ACA7-853BD3209192}"/>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436000" y="6311147"/>
            <a:ext cx="216000" cy="286503"/>
          </a:xfrm>
          <a:prstGeom prst="rect">
            <a:avLst/>
          </a:prstGeom>
        </p:spPr>
      </p:pic>
      <p:sp>
        <p:nvSpPr>
          <p:cNvPr id="13" name="Platshållare för datum 1">
            <a:extLst>
              <a:ext uri="{FF2B5EF4-FFF2-40B4-BE49-F238E27FC236}">
                <a16:creationId xmlns:a16="http://schemas.microsoft.com/office/drawing/2014/main" id="{2C57036E-FC3E-EC49-B006-88F6D4613BB6}"/>
              </a:ext>
            </a:extLst>
          </p:cNvPr>
          <p:cNvSpPr>
            <a:spLocks noGrp="1"/>
          </p:cNvSpPr>
          <p:nvPr>
            <p:ph type="dt" sz="half" idx="2"/>
          </p:nvPr>
        </p:nvSpPr>
        <p:spPr>
          <a:xfrm>
            <a:off x="540000" y="5797555"/>
            <a:ext cx="3138629" cy="28674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sv-SE" dirty="0"/>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4" r:id="rId4"/>
    <p:sldLayoutId id="2147483655" r:id="rId5"/>
    <p:sldLayoutId id="2147483660" r:id="rId6"/>
    <p:sldLayoutId id="2147483659" r:id="rId7"/>
    <p:sldLayoutId id="2147483651" r:id="rId8"/>
    <p:sldLayoutId id="2147483656" r:id="rId9"/>
    <p:sldLayoutId id="2147483657" r:id="rId10"/>
    <p:sldLayoutId id="2147483658"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s://lnu.se/student/internationella-mojligheter/Utlandsstudie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lnu.se/student/ny-student/"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s://cloud.timeedit.net/lnu/web/schema1"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salstentamen.lnu.se/sv/schedul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mymoodle.lnu.se/course/view.php?id=4420" TargetMode="External"/><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lnu.se/mot-linneuniversitetet/Organisation/ekonomihogskolan/mot-ekonomihogskolan/" TargetMode="Externa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mymoodle.lnu.se/course/view.php?id=28522" TargetMode="External"/><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hyperlink" Target="mailto:ivana.stanic@lnu.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hyperlink" Target="https://lnu.se/utbildning/jobb-och-karriar/karriarvagledninge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hyperlink" Target="http://refero.lnu.se/"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lnu.se/ub/kontakta-biblioteket/studieverkstaden/" TargetMode="External"/><Relationship Id="rId5" Type="http://schemas.openxmlformats.org/officeDocument/2006/relationships/hyperlink" Target="http://skrivguiden.se/resurser/lnu-resurser/" TargetMode="External"/><Relationship Id="rId4" Type="http://schemas.openxmlformats.org/officeDocument/2006/relationships/hyperlink" Target="https://lnu.se/ub/"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hyperlink" Target="https://lnu.se/utbildning/under-studierna/studenthalsan/" TargetMode="External"/><Relationship Id="rId4" Type="http://schemas.openxmlformats.org/officeDocument/2006/relationships/hyperlink" Target="https://lnu.se/student/internationella-mojligheter/Utlandsstudier/"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lnu.se/student/stod-och-service/studera-med-funktionsnedsattni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lnu.se/student/under-studierna/kurs-och-utbildningsplaner/"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hyperlink" Target="https://salstentamen.lnu.se/sv/schedul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hyperlink" Target="mailto:ekonomihogskolan@lnu.se" TargetMode="External"/><Relationship Id="rId3" Type="http://schemas.openxmlformats.org/officeDocument/2006/relationships/image" Target="../media/image47.jpg"/><Relationship Id="rId7" Type="http://schemas.openxmlformats.org/officeDocument/2006/relationships/hyperlink" Target="mailto:antagning@lnu.se"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hyperlink" Target="https://mymoodle.lnu.se/course/view.php?id=4420" TargetMode="External"/><Relationship Id="rId5" Type="http://schemas.openxmlformats.org/officeDocument/2006/relationships/hyperlink" Target="http://www.antagning.se/" TargetMode="External"/><Relationship Id="rId4" Type="http://schemas.openxmlformats.org/officeDocument/2006/relationships/hyperlink" Target="https://lnu.se/student/internationella-mojligheter/Utlandsstudie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hyperlink" Target="https://lnu.se/student/internationella-mojligheter/Utlandsstudier/"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lnu.se/nystuden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3" Type="http://schemas.openxmlformats.org/officeDocument/2006/relationships/hyperlink" Target="https://mymoodle.lnu.se/pluginfile.php/3278228/mod_resource/content/6/riktlinjer-och-regler-for-betygssattning-och-betygsrapportering-vid-ekonomihogskolan-sv.pdf" TargetMode="External"/><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mailto:victor.bohman@lnu.se"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2181225" y="684214"/>
            <a:ext cx="8307263" cy="3571875"/>
          </a:xfrm>
        </p:spPr>
        <p:txBody>
          <a:bodyPr>
            <a:normAutofit fontScale="90000"/>
          </a:bodyPr>
          <a:lstStyle/>
          <a:p>
            <a:pPr eaLnBrk="1" hangingPunct="1"/>
            <a:r>
              <a:rPr lang="sv-SE" altLang="sv-SE" sz="6600" dirty="0">
                <a:ea typeface="ＭＳ Ｐゴシック" panose="020B0600070205080204" pitchFamily="34" charset="-128"/>
              </a:rPr>
              <a:t>Välkommen till</a:t>
            </a:r>
            <a:br>
              <a:rPr lang="sv-SE" altLang="sv-SE" sz="6600" dirty="0">
                <a:ea typeface="ＭＳ Ｐゴシック" panose="020B0600070205080204" pitchFamily="34" charset="-128"/>
              </a:rPr>
            </a:br>
            <a:r>
              <a:rPr lang="sv-SE" altLang="sv-SE" sz="6600" dirty="0">
                <a:solidFill>
                  <a:srgbClr val="FF0000"/>
                </a:solidFill>
                <a:ea typeface="ＭＳ Ｐゴシック" panose="020B0600070205080204" pitchFamily="34" charset="-128"/>
              </a:rPr>
              <a:t>HRM programmet &amp;</a:t>
            </a:r>
            <a:br>
              <a:rPr lang="sv-SE" altLang="sv-SE" sz="6600" dirty="0">
                <a:ea typeface="ＭＳ Ｐゴシック" panose="020B0600070205080204" pitchFamily="34" charset="-128"/>
              </a:rPr>
            </a:br>
            <a:r>
              <a:rPr lang="sv-SE" altLang="sv-SE" sz="6600" dirty="0">
                <a:ea typeface="ＭＳ Ｐゴシック" panose="020B0600070205080204" pitchFamily="34" charset="-128"/>
              </a:rPr>
              <a:t>Ekonomihögskolan vid Linnéuniversitetet</a:t>
            </a:r>
          </a:p>
        </p:txBody>
      </p:sp>
      <p:sp>
        <p:nvSpPr>
          <p:cNvPr id="5123" name="textruta 1"/>
          <p:cNvSpPr txBox="1">
            <a:spLocks noChangeArrowheads="1"/>
          </p:cNvSpPr>
          <p:nvPr/>
        </p:nvSpPr>
        <p:spPr bwMode="auto">
          <a:xfrm>
            <a:off x="2270126" y="5003801"/>
            <a:ext cx="8010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defRPr>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Times New Roman" panose="02020603050405020304" pitchFamily="18" charset="0"/>
                <a:ea typeface="Times New Roman" panose="02020603050405020304" pitchFamily="18" charset="0"/>
                <a:cs typeface="Times New Roman" panose="02020603050405020304" pitchFamily="18" charset="0"/>
              </a:defRPr>
            </a:lvl9pPr>
          </a:lstStyle>
          <a:p>
            <a:pPr algn="ctr">
              <a:spcBef>
                <a:spcPct val="0"/>
              </a:spcBef>
              <a:buFontTx/>
              <a:buNone/>
            </a:pPr>
            <a:r>
              <a:rPr lang="sv-SE" altLang="sv-SE" sz="3600" b="1" dirty="0"/>
              <a:t>Programansvarig Gunilla Larsen</a:t>
            </a:r>
            <a:endParaRPr lang="sv-SE" altLang="sv-SE" sz="3600" dirty="0">
              <a:latin typeface="Arial" panose="020B0604020202020204" pitchFamily="34" charset="0"/>
            </a:endParaRPr>
          </a:p>
        </p:txBody>
      </p:sp>
    </p:spTree>
    <p:extLst>
      <p:ext uri="{BB962C8B-B14F-4D97-AF65-F5344CB8AC3E}">
        <p14:creationId xmlns:p14="http://schemas.microsoft.com/office/powerpoint/2010/main" val="390826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B8BC74-2488-4959-9051-18443539AE82}"/>
              </a:ext>
            </a:extLst>
          </p:cNvPr>
          <p:cNvSpPr txBox="1"/>
          <p:nvPr/>
        </p:nvSpPr>
        <p:spPr>
          <a:xfrm>
            <a:off x="1837038" y="1392196"/>
            <a:ext cx="7438768"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Examen 2027</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Filosofie</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kandidatexamen</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med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inriktning</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mot Human Resource Management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Huvudområde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Företagsekonomi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b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Bachelor of Science with </a:t>
            </a:r>
            <a:r>
              <a:rPr kumimoji="0" lang="en-US" sz="1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specialisation</a:t>
            </a:r>
            <a: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 Human Resource Management </a:t>
            </a:r>
            <a:br>
              <a:rPr kumimoji="0" lang="en-US" sz="1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Main field of Study: Business Administration</a:t>
            </a:r>
            <a:endPar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sv-S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loudspeaker&#10;&#10;Description automatically generated">
            <a:extLst>
              <a:ext uri="{FF2B5EF4-FFF2-40B4-BE49-F238E27FC236}">
                <a16:creationId xmlns:a16="http://schemas.microsoft.com/office/drawing/2014/main" id="{746DE80F-1AA2-4CBC-8BD6-ECBA896BA53E}"/>
              </a:ext>
            </a:extLst>
          </p:cNvPr>
          <p:cNvPicPr>
            <a:picLocks noChangeAspect="1"/>
          </p:cNvPicPr>
          <p:nvPr/>
        </p:nvPicPr>
        <p:blipFill>
          <a:blip r:embed="rId2"/>
          <a:stretch>
            <a:fillRect/>
          </a:stretch>
        </p:blipFill>
        <p:spPr>
          <a:xfrm>
            <a:off x="9395768" y="3694928"/>
            <a:ext cx="2247900" cy="2038350"/>
          </a:xfrm>
          <a:prstGeom prst="rect">
            <a:avLst/>
          </a:prstGeom>
        </p:spPr>
      </p:pic>
    </p:spTree>
    <p:extLst>
      <p:ext uri="{BB962C8B-B14F-4D97-AF65-F5344CB8AC3E}">
        <p14:creationId xmlns:p14="http://schemas.microsoft.com/office/powerpoint/2010/main" val="515511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group of people sitting on steps&#10;&#10;Description automatically generated with medium confidence">
            <a:extLst>
              <a:ext uri="{FF2B5EF4-FFF2-40B4-BE49-F238E27FC236}">
                <a16:creationId xmlns:a16="http://schemas.microsoft.com/office/drawing/2014/main" id="{DB092028-624A-BC11-44D2-DE6D54801B2B}"/>
              </a:ext>
            </a:extLst>
          </p:cNvPr>
          <p:cNvPicPr>
            <a:picLocks noChangeAspect="1"/>
          </p:cNvPicPr>
          <p:nvPr/>
        </p:nvPicPr>
        <p:blipFill rotWithShape="1">
          <a:blip r:embed="rId3"/>
          <a:srcRect b="23514"/>
          <a:stretch/>
        </p:blipFill>
        <p:spPr>
          <a:xfrm>
            <a:off x="-261257" y="21563"/>
            <a:ext cx="12192000" cy="8269795"/>
          </a:xfrm>
          <a:prstGeom prst="rect">
            <a:avLst/>
          </a:prstGeom>
        </p:spPr>
      </p:pic>
      <p:sp>
        <p:nvSpPr>
          <p:cNvPr id="5" name="Rectangle 5">
            <a:hlinkClick r:id="rId4"/>
          </p:cNvPr>
          <p:cNvSpPr/>
          <p:nvPr/>
        </p:nvSpPr>
        <p:spPr bwMode="auto">
          <a:xfrm>
            <a:off x="7536160" y="3314471"/>
            <a:ext cx="3557826" cy="2664297"/>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61794" name="Rectangle 2"/>
          <p:cNvSpPr>
            <a:spLocks noGrp="1" noChangeArrowheads="1"/>
          </p:cNvSpPr>
          <p:nvPr>
            <p:ph type="title"/>
          </p:nvPr>
        </p:nvSpPr>
        <p:spPr>
          <a:xfrm>
            <a:off x="7658000" y="3153698"/>
            <a:ext cx="3190527" cy="664676"/>
          </a:xfrm>
        </p:spPr>
        <p:txBody>
          <a:bodyPr>
            <a:normAutofit/>
          </a:bodyPr>
          <a:lstStyle/>
          <a:p>
            <a:pPr eaLnBrk="1" hangingPunct="1">
              <a:defRPr/>
            </a:pPr>
            <a:r>
              <a:rPr lang="sv-SE" sz="2200" dirty="0"/>
              <a:t>Studentinflytande</a:t>
            </a:r>
          </a:p>
        </p:txBody>
      </p:sp>
      <p:sp>
        <p:nvSpPr>
          <p:cNvPr id="161795" name="Rectangle 3"/>
          <p:cNvSpPr>
            <a:spLocks noGrp="1" noChangeArrowheads="1"/>
          </p:cNvSpPr>
          <p:nvPr>
            <p:ph idx="1"/>
          </p:nvPr>
        </p:nvSpPr>
        <p:spPr>
          <a:xfrm>
            <a:off x="7655838" y="3908809"/>
            <a:ext cx="3312368" cy="1909186"/>
          </a:xfrm>
        </p:spPr>
        <p:txBody>
          <a:bodyPr/>
          <a:lstStyle/>
          <a:p>
            <a:pPr marL="360000" indent="-361950">
              <a:lnSpc>
                <a:spcPct val="80000"/>
              </a:lnSpc>
              <a:spcBef>
                <a:spcPts val="0"/>
              </a:spcBef>
              <a:buFont typeface="Arial" panose="020B0604020202020204" pitchFamily="34" charset="0"/>
              <a:buChar char="•"/>
              <a:defRPr/>
            </a:pPr>
            <a:r>
              <a:rPr lang="sv-SE" sz="1800" dirty="0"/>
              <a:t>Programråd </a:t>
            </a:r>
          </a:p>
          <a:p>
            <a:pPr marL="360000" indent="-361950">
              <a:lnSpc>
                <a:spcPct val="80000"/>
              </a:lnSpc>
              <a:spcBef>
                <a:spcPts val="0"/>
              </a:spcBef>
              <a:defRPr/>
            </a:pPr>
            <a:endParaRPr lang="sv-SE" sz="1800" dirty="0"/>
          </a:p>
          <a:p>
            <a:pPr marL="360000" indent="-361950">
              <a:lnSpc>
                <a:spcPct val="80000"/>
              </a:lnSpc>
              <a:spcBef>
                <a:spcPts val="0"/>
              </a:spcBef>
              <a:buFont typeface="Arial" panose="020B0604020202020204" pitchFamily="34" charset="0"/>
              <a:buChar char="•"/>
              <a:defRPr/>
            </a:pPr>
            <a:r>
              <a:rPr lang="sv-SE" sz="1800" dirty="0"/>
              <a:t>Linnékåren</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Studentförening</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Kursvärdering</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Linnébarometern</a:t>
            </a:r>
          </a:p>
          <a:p>
            <a:pPr marL="361950" indent="-361950">
              <a:lnSpc>
                <a:spcPct val="80000"/>
              </a:lnSpc>
              <a:buFont typeface="Arial" panose="020B0604020202020204" pitchFamily="34" charset="0"/>
              <a:buChar char="•"/>
              <a:defRPr/>
            </a:pPr>
            <a:endParaRPr lang="sv-SE" sz="2200" dirty="0"/>
          </a:p>
          <a:p>
            <a:pPr marL="361950" indent="-361950">
              <a:lnSpc>
                <a:spcPct val="80000"/>
              </a:lnSpc>
              <a:buFont typeface="Arial" panose="020B0604020202020204" pitchFamily="34" charset="0"/>
              <a:buChar char="•"/>
              <a:defRPr/>
            </a:pPr>
            <a:endParaRPr lang="sv-SE" sz="2200" dirty="0"/>
          </a:p>
        </p:txBody>
      </p:sp>
    </p:spTree>
    <p:extLst>
      <p:ext uri="{BB962C8B-B14F-4D97-AF65-F5344CB8AC3E}">
        <p14:creationId xmlns:p14="http://schemas.microsoft.com/office/powerpoint/2010/main" val="2262048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21E87E0-B774-9DAB-D47E-BA66E4AEA637}"/>
              </a:ext>
            </a:extLst>
          </p:cNvPr>
          <p:cNvSpPr>
            <a:spLocks noGrp="1"/>
          </p:cNvSpPr>
          <p:nvPr>
            <p:ph type="title"/>
          </p:nvPr>
        </p:nvSpPr>
        <p:spPr>
          <a:xfrm>
            <a:off x="540000" y="457200"/>
            <a:ext cx="4233600" cy="1600200"/>
          </a:xfrm>
        </p:spPr>
        <p:txBody>
          <a:bodyPr/>
          <a:lstStyle/>
          <a:p>
            <a:r>
              <a:rPr lang="en-US" dirty="0"/>
              <a:t>Vem </a:t>
            </a:r>
            <a:r>
              <a:rPr lang="en-US" dirty="0" err="1"/>
              <a:t>är</a:t>
            </a:r>
            <a:r>
              <a:rPr lang="en-US" dirty="0"/>
              <a:t> den </a:t>
            </a:r>
            <a:r>
              <a:rPr lang="en-US" dirty="0" err="1"/>
              <a:t>röda</a:t>
            </a:r>
            <a:r>
              <a:rPr lang="en-US" dirty="0"/>
              <a:t>?</a:t>
            </a:r>
            <a:br>
              <a:rPr lang="en-US" dirty="0"/>
            </a:br>
            <a:br>
              <a:rPr lang="en-US" dirty="0"/>
            </a:br>
            <a:endParaRPr lang="en-US" dirty="0"/>
          </a:p>
        </p:txBody>
      </p:sp>
      <p:pic>
        <p:nvPicPr>
          <p:cNvPr id="2" name="Picture 1">
            <a:extLst>
              <a:ext uri="{FF2B5EF4-FFF2-40B4-BE49-F238E27FC236}">
                <a16:creationId xmlns:a16="http://schemas.microsoft.com/office/drawing/2014/main" id="{F9AC2C2B-8C09-BD64-1521-774CC274F240}"/>
              </a:ext>
            </a:extLst>
          </p:cNvPr>
          <p:cNvPicPr>
            <a:picLocks noChangeAspect="1"/>
          </p:cNvPicPr>
          <p:nvPr/>
        </p:nvPicPr>
        <p:blipFill>
          <a:blip r:embed="rId3"/>
          <a:stretch>
            <a:fillRect/>
          </a:stretch>
        </p:blipFill>
        <p:spPr>
          <a:xfrm>
            <a:off x="5184000" y="623250"/>
            <a:ext cx="6469200" cy="4851900"/>
          </a:xfrm>
          <a:prstGeom prst="rect">
            <a:avLst/>
          </a:prstGeom>
          <a:noFill/>
        </p:spPr>
      </p:pic>
      <p:sp>
        <p:nvSpPr>
          <p:cNvPr id="9" name="Text Placeholder 3">
            <a:extLst>
              <a:ext uri="{FF2B5EF4-FFF2-40B4-BE49-F238E27FC236}">
                <a16:creationId xmlns:a16="http://schemas.microsoft.com/office/drawing/2014/main" id="{10DBD593-88BE-0523-7827-F041284F2F43}"/>
              </a:ext>
            </a:extLst>
          </p:cNvPr>
          <p:cNvSpPr>
            <a:spLocks noGrp="1"/>
          </p:cNvSpPr>
          <p:nvPr>
            <p:ph type="body" sz="half" idx="2"/>
          </p:nvPr>
        </p:nvSpPr>
        <p:spPr>
          <a:xfrm>
            <a:off x="540000" y="2059200"/>
            <a:ext cx="4233600" cy="3582000"/>
          </a:xfrm>
        </p:spPr>
        <p:txBody>
          <a:bodyPr/>
          <a:lstStyle/>
          <a:p>
            <a:r>
              <a:rPr lang="en-US" sz="2800" dirty="0" err="1"/>
              <a:t>Nätverka</a:t>
            </a:r>
            <a:r>
              <a:rPr lang="en-US" sz="2800" dirty="0"/>
              <a:t>  = </a:t>
            </a:r>
            <a:r>
              <a:rPr lang="en-US" sz="2800" dirty="0" err="1"/>
              <a:t>lär</a:t>
            </a:r>
            <a:r>
              <a:rPr lang="en-US" sz="2800" dirty="0"/>
              <a:t> </a:t>
            </a:r>
            <a:r>
              <a:rPr lang="en-US" sz="2800" dirty="0" err="1"/>
              <a:t>känna</a:t>
            </a:r>
            <a:r>
              <a:rPr lang="en-US" sz="2800" dirty="0"/>
              <a:t> </a:t>
            </a:r>
            <a:r>
              <a:rPr lang="en-US" sz="2800" dirty="0" err="1"/>
              <a:t>varandra</a:t>
            </a:r>
            <a:r>
              <a:rPr lang="en-US" sz="2800" dirty="0"/>
              <a:t>? </a:t>
            </a:r>
            <a:r>
              <a:rPr lang="en-US" sz="2800" dirty="0" err="1"/>
              <a:t>Alla</a:t>
            </a:r>
            <a:r>
              <a:rPr lang="en-US" sz="2800" dirty="0"/>
              <a:t>? Vem ?</a:t>
            </a:r>
          </a:p>
          <a:p>
            <a:endParaRPr lang="en-US" sz="2800" dirty="0"/>
          </a:p>
          <a:p>
            <a:endParaRPr lang="en-US" sz="2800" dirty="0"/>
          </a:p>
          <a:p>
            <a:r>
              <a:rPr lang="en-US" sz="2000" dirty="0"/>
              <a:t>Om </a:t>
            </a:r>
            <a:r>
              <a:rPr lang="en-US" sz="2000" dirty="0" err="1"/>
              <a:t>tre</a:t>
            </a:r>
            <a:r>
              <a:rPr lang="en-US" sz="2000" dirty="0"/>
              <a:t> </a:t>
            </a:r>
            <a:r>
              <a:rPr lang="en-US" sz="2000" dirty="0" err="1"/>
              <a:t>år</a:t>
            </a:r>
            <a:r>
              <a:rPr lang="en-US" sz="2000" dirty="0"/>
              <a:t> </a:t>
            </a:r>
            <a:r>
              <a:rPr lang="en-US" sz="2000" dirty="0" err="1"/>
              <a:t>är</a:t>
            </a:r>
            <a:r>
              <a:rPr lang="en-US" sz="2000" dirty="0"/>
              <a:t> </a:t>
            </a:r>
            <a:r>
              <a:rPr lang="en-US" sz="2000" dirty="0" err="1"/>
              <a:t>ni</a:t>
            </a:r>
            <a:r>
              <a:rPr lang="en-US" sz="2000" dirty="0"/>
              <a:t> </a:t>
            </a:r>
            <a:r>
              <a:rPr lang="en-US" sz="2000" dirty="0" err="1"/>
              <a:t>jobbarkompisar</a:t>
            </a:r>
            <a:r>
              <a:rPr lang="en-US" sz="2000" dirty="0"/>
              <a:t>? </a:t>
            </a:r>
            <a:r>
              <a:rPr lang="en-US" sz="2000" dirty="0" err="1"/>
              <a:t>Kollegor</a:t>
            </a:r>
            <a:r>
              <a:rPr lang="en-US" sz="2000" dirty="0"/>
              <a:t>? </a:t>
            </a:r>
            <a:r>
              <a:rPr lang="en-US" sz="2000" dirty="0" err="1"/>
              <a:t>Konkurenter</a:t>
            </a:r>
            <a:r>
              <a:rPr lang="en-US" sz="2000" dirty="0"/>
              <a:t> om </a:t>
            </a:r>
            <a:r>
              <a:rPr lang="en-US" sz="2000" dirty="0" err="1"/>
              <a:t>jobbet</a:t>
            </a:r>
            <a:r>
              <a:rPr lang="en-US" sz="2000" dirty="0"/>
              <a:t>? </a:t>
            </a:r>
            <a:r>
              <a:rPr lang="en-US" sz="2000" dirty="0" err="1"/>
              <a:t>Uppdragsgivare</a:t>
            </a:r>
            <a:r>
              <a:rPr lang="en-US" sz="2000" dirty="0"/>
              <a:t>? </a:t>
            </a:r>
          </a:p>
        </p:txBody>
      </p:sp>
    </p:spTree>
    <p:extLst>
      <p:ext uri="{BB962C8B-B14F-4D97-AF65-F5344CB8AC3E}">
        <p14:creationId xmlns:p14="http://schemas.microsoft.com/office/powerpoint/2010/main" val="2731625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CB21148-FCAE-3D26-8F79-6BE66FD825D5}"/>
              </a:ext>
            </a:extLst>
          </p:cNvPr>
          <p:cNvSpPr>
            <a:spLocks noGrp="1"/>
          </p:cNvSpPr>
          <p:nvPr>
            <p:ph type="title"/>
          </p:nvPr>
        </p:nvSpPr>
        <p:spPr/>
        <p:txBody>
          <a:bodyPr/>
          <a:lstStyle/>
          <a:p>
            <a:pPr algn="ctr"/>
            <a:r>
              <a:rPr lang="sv-SE" dirty="0"/>
              <a:t>Ny digital medarbetare</a:t>
            </a:r>
          </a:p>
        </p:txBody>
      </p:sp>
      <p:sp>
        <p:nvSpPr>
          <p:cNvPr id="6" name="textruta 5">
            <a:extLst>
              <a:ext uri="{FF2B5EF4-FFF2-40B4-BE49-F238E27FC236}">
                <a16:creationId xmlns:a16="http://schemas.microsoft.com/office/drawing/2014/main" id="{69EC0AD2-A13C-3BF7-DF2C-0E9B32ED06AE}"/>
              </a:ext>
            </a:extLst>
          </p:cNvPr>
          <p:cNvSpPr txBox="1"/>
          <p:nvPr/>
        </p:nvSpPr>
        <p:spPr>
          <a:xfrm>
            <a:off x="2254355" y="3557634"/>
            <a:ext cx="4733925" cy="2308324"/>
          </a:xfrm>
          <a:prstGeom prst="rect">
            <a:avLst/>
          </a:prstGeom>
          <a:noFill/>
        </p:spPr>
        <p:txBody>
          <a:bodyPr wrap="square" rtlCol="0">
            <a:spAutoFit/>
          </a:bodyPr>
          <a:lstStyle/>
          <a:p>
            <a:pPr lvl="1"/>
            <a:endParaRPr lang="sv-SE" dirty="0"/>
          </a:p>
          <a:p>
            <a:pPr marL="285750" indent="-285750">
              <a:buFont typeface="Arial" panose="020B0604020202020204" pitchFamily="34" charset="0"/>
              <a:buChar char="•"/>
            </a:pPr>
            <a:r>
              <a:rPr lang="sv-SE" dirty="0"/>
              <a:t>Under sommaren 2023 lanserades vår nya digitala medarbetare Calle </a:t>
            </a:r>
          </a:p>
          <a:p>
            <a:pPr marL="285750" indent="-285750">
              <a:buFont typeface="Arial" panose="020B0604020202020204" pitchFamily="34" charset="0"/>
              <a:buChar char="•"/>
            </a:pPr>
            <a:r>
              <a:rPr lang="sv-SE" dirty="0"/>
              <a:t>Calle kan hjälpa dig att besvara frågor som du kan ha som ny student.  </a:t>
            </a:r>
          </a:p>
          <a:p>
            <a:pPr marL="285750" indent="-285750">
              <a:buFont typeface="Arial" panose="020B0604020202020204" pitchFamily="34" charset="0"/>
              <a:buChar char="•"/>
            </a:pPr>
            <a:r>
              <a:rPr lang="sv-SE" dirty="0"/>
              <a:t>Du hittar Calle på Lnu.se, bland annat här: </a:t>
            </a:r>
            <a:r>
              <a:rPr lang="sv-SE" dirty="0">
                <a:hlinkClick r:id="rId2"/>
              </a:rPr>
              <a:t>https://lnu.se/student/ny-student/</a:t>
            </a:r>
            <a:endParaRPr lang="sv-SE" dirty="0"/>
          </a:p>
          <a:p>
            <a:endParaRPr lang="sv-SE" dirty="0"/>
          </a:p>
        </p:txBody>
      </p:sp>
      <p:sp>
        <p:nvSpPr>
          <p:cNvPr id="7" name="textruta 6">
            <a:extLst>
              <a:ext uri="{FF2B5EF4-FFF2-40B4-BE49-F238E27FC236}">
                <a16:creationId xmlns:a16="http://schemas.microsoft.com/office/drawing/2014/main" id="{F571EDF4-F83F-D50D-88F5-06AD47DF973C}"/>
              </a:ext>
            </a:extLst>
          </p:cNvPr>
          <p:cNvSpPr txBox="1"/>
          <p:nvPr/>
        </p:nvSpPr>
        <p:spPr>
          <a:xfrm>
            <a:off x="2110155" y="2134880"/>
            <a:ext cx="3575262" cy="1323439"/>
          </a:xfrm>
          <a:prstGeom prst="rect">
            <a:avLst/>
          </a:prstGeom>
          <a:noFill/>
        </p:spPr>
        <p:txBody>
          <a:bodyPr wrap="square" rtlCol="0">
            <a:spAutoFit/>
          </a:bodyPr>
          <a:lstStyle/>
          <a:p>
            <a:r>
              <a:rPr lang="sv-SE" sz="4000" dirty="0"/>
              <a:t>Chatboten</a:t>
            </a:r>
          </a:p>
          <a:p>
            <a:r>
              <a:rPr lang="sv-SE" sz="4000" dirty="0"/>
              <a:t> Calle</a:t>
            </a:r>
          </a:p>
        </p:txBody>
      </p:sp>
      <p:pic>
        <p:nvPicPr>
          <p:cNvPr id="11" name="Bildobjekt 10" descr="En bild som visar gul, smiley, clipart, tecknad serie&#10;&#10;Automatiskt genererad beskrivning">
            <a:extLst>
              <a:ext uri="{FF2B5EF4-FFF2-40B4-BE49-F238E27FC236}">
                <a16:creationId xmlns:a16="http://schemas.microsoft.com/office/drawing/2014/main" id="{637BE2EF-E28A-D35D-5F10-546F69C106EB}"/>
              </a:ext>
            </a:extLst>
          </p:cNvPr>
          <p:cNvPicPr>
            <a:picLocks noChangeAspect="1"/>
          </p:cNvPicPr>
          <p:nvPr/>
        </p:nvPicPr>
        <p:blipFill>
          <a:blip r:embed="rId3"/>
          <a:stretch>
            <a:fillRect/>
          </a:stretch>
        </p:blipFill>
        <p:spPr>
          <a:xfrm>
            <a:off x="5288938" y="2234195"/>
            <a:ext cx="1354359" cy="1110574"/>
          </a:xfrm>
          <a:prstGeom prst="rect">
            <a:avLst/>
          </a:prstGeom>
        </p:spPr>
      </p:pic>
      <p:pic>
        <p:nvPicPr>
          <p:cNvPr id="4" name="Bildobjekt 3">
            <a:extLst>
              <a:ext uri="{FF2B5EF4-FFF2-40B4-BE49-F238E27FC236}">
                <a16:creationId xmlns:a16="http://schemas.microsoft.com/office/drawing/2014/main" id="{B75DD8EE-A2BF-25BB-835A-E1A413FE620F}"/>
              </a:ext>
            </a:extLst>
          </p:cNvPr>
          <p:cNvPicPr>
            <a:picLocks noChangeAspect="1"/>
          </p:cNvPicPr>
          <p:nvPr/>
        </p:nvPicPr>
        <p:blipFill>
          <a:blip r:embed="rId4"/>
          <a:stretch>
            <a:fillRect/>
          </a:stretch>
        </p:blipFill>
        <p:spPr>
          <a:xfrm>
            <a:off x="7821053" y="1613626"/>
            <a:ext cx="2999374" cy="4549050"/>
          </a:xfrm>
          <a:prstGeom prst="rect">
            <a:avLst/>
          </a:prstGeom>
        </p:spPr>
      </p:pic>
    </p:spTree>
    <p:extLst>
      <p:ext uri="{BB962C8B-B14F-4D97-AF65-F5344CB8AC3E}">
        <p14:creationId xmlns:p14="http://schemas.microsoft.com/office/powerpoint/2010/main" val="379937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person sitting at a table using a computer&#10;&#10;Description automatically generated with medium confidence">
            <a:extLst>
              <a:ext uri="{FF2B5EF4-FFF2-40B4-BE49-F238E27FC236}">
                <a16:creationId xmlns:a16="http://schemas.microsoft.com/office/drawing/2014/main" id="{CDBE954E-CA84-0FEC-B746-22CC97B72A88}"/>
              </a:ext>
            </a:extLst>
          </p:cNvPr>
          <p:cNvPicPr>
            <a:picLocks noChangeAspect="1"/>
          </p:cNvPicPr>
          <p:nvPr/>
        </p:nvPicPr>
        <p:blipFill rotWithShape="1">
          <a:blip r:embed="rId3"/>
          <a:srcRect t="7298" b="7088"/>
          <a:stretch/>
        </p:blipFill>
        <p:spPr>
          <a:xfrm>
            <a:off x="0" y="144"/>
            <a:ext cx="12192000" cy="6873982"/>
          </a:xfrm>
          <a:prstGeom prst="rect">
            <a:avLst/>
          </a:prstGeom>
        </p:spPr>
      </p:pic>
      <p:sp>
        <p:nvSpPr>
          <p:cNvPr id="8" name="Rectangle 7">
            <a:extLst>
              <a:ext uri="{FF2B5EF4-FFF2-40B4-BE49-F238E27FC236}">
                <a16:creationId xmlns:a16="http://schemas.microsoft.com/office/drawing/2014/main" id="{DC68EF82-C678-479A-868D-A8B9B2AF2AB3}"/>
              </a:ext>
            </a:extLst>
          </p:cNvPr>
          <p:cNvSpPr/>
          <p:nvPr/>
        </p:nvSpPr>
        <p:spPr>
          <a:xfrm>
            <a:off x="4304412" y="1612228"/>
            <a:ext cx="7113183" cy="3633543"/>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5">
            <a:extLst>
              <a:ext uri="{FF2B5EF4-FFF2-40B4-BE49-F238E27FC236}">
                <a16:creationId xmlns:a16="http://schemas.microsoft.com/office/drawing/2014/main" id="{0448DC35-390B-43E9-B647-EC1711F50E8B}"/>
              </a:ext>
            </a:extLst>
          </p:cNvPr>
          <p:cNvSpPr txBox="1"/>
          <p:nvPr/>
        </p:nvSpPr>
        <p:spPr>
          <a:xfrm>
            <a:off x="4426687" y="1884391"/>
            <a:ext cx="7612912" cy="430887"/>
          </a:xfrm>
          <a:prstGeom prst="rect">
            <a:avLst/>
          </a:prstGeom>
          <a:noFill/>
        </p:spPr>
        <p:txBody>
          <a:bodyPr wrap="square" rtlCol="0">
            <a:spAutoFit/>
          </a:bodyPr>
          <a:lstStyle/>
          <a:p>
            <a:r>
              <a:rPr lang="sv-SE" sz="2200" dirty="0"/>
              <a:t>Koppla e-postadressen du använder och håll dig uppdaterad</a:t>
            </a:r>
          </a:p>
        </p:txBody>
      </p:sp>
      <p:sp>
        <p:nvSpPr>
          <p:cNvPr id="7" name="TextBox 6">
            <a:extLst>
              <a:ext uri="{FF2B5EF4-FFF2-40B4-BE49-F238E27FC236}">
                <a16:creationId xmlns:a16="http://schemas.microsoft.com/office/drawing/2014/main" id="{7690286C-B1A0-4C68-872A-3DB6577372A9}"/>
              </a:ext>
            </a:extLst>
          </p:cNvPr>
          <p:cNvSpPr txBox="1"/>
          <p:nvPr/>
        </p:nvSpPr>
        <p:spPr>
          <a:xfrm>
            <a:off x="4501999" y="2587440"/>
            <a:ext cx="6718007" cy="2215991"/>
          </a:xfrm>
          <a:prstGeom prst="rect">
            <a:avLst/>
          </a:prstGeom>
          <a:noFill/>
        </p:spPr>
        <p:txBody>
          <a:bodyPr wrap="square" rtlCol="0">
            <a:spAutoFit/>
          </a:bodyPr>
          <a:lstStyle/>
          <a:p>
            <a:endParaRPr lang="sv-SE" dirty="0"/>
          </a:p>
          <a:p>
            <a:r>
              <a:rPr lang="sv-SE" sz="2400" dirty="0"/>
              <a:t>Du uppdaterar till aktuell e-postadress via ditt studentkonto på Lnu.se/student/min-sida i ’Mitt Ladok’ under ’Mina uppgifter’. </a:t>
            </a:r>
          </a:p>
          <a:p>
            <a:endParaRPr lang="sv-SE" sz="2400" dirty="0"/>
          </a:p>
          <a:p>
            <a:r>
              <a:rPr lang="sv-SE" sz="2400" dirty="0"/>
              <a:t>Läs mer på </a:t>
            </a:r>
            <a:r>
              <a:rPr lang="sv-SE" sz="2400" dirty="0" err="1"/>
              <a:t>IT-support</a:t>
            </a:r>
            <a:r>
              <a:rPr lang="sv-SE" sz="2400" dirty="0"/>
              <a:t> för studenter.</a:t>
            </a:r>
          </a:p>
        </p:txBody>
      </p:sp>
    </p:spTree>
    <p:extLst>
      <p:ext uri="{BB962C8B-B14F-4D97-AF65-F5344CB8AC3E}">
        <p14:creationId xmlns:p14="http://schemas.microsoft.com/office/powerpoint/2010/main" val="1674155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4E4EE8F5-F321-4EF5-B7F3-75CB4706C0D6}"/>
              </a:ext>
            </a:extLst>
          </p:cNvPr>
          <p:cNvPicPr>
            <a:picLocks noChangeAspect="1"/>
          </p:cNvPicPr>
          <p:nvPr/>
        </p:nvPicPr>
        <p:blipFill rotWithShape="1">
          <a:blip r:embed="rId3">
            <a:extLst>
              <a:ext uri="{28A0092B-C50C-407E-A947-70E740481C1C}">
                <a14:useLocalDpi xmlns:a14="http://schemas.microsoft.com/office/drawing/2010/main" val="0"/>
              </a:ext>
            </a:extLst>
          </a:blip>
          <a:srcRect r="-283"/>
          <a:stretch/>
        </p:blipFill>
        <p:spPr>
          <a:xfrm>
            <a:off x="2505932" y="63055"/>
            <a:ext cx="7111877" cy="5958233"/>
          </a:xfrm>
          <a:prstGeom prst="rect">
            <a:avLst/>
          </a:prstGeom>
        </p:spPr>
      </p:pic>
      <p:sp>
        <p:nvSpPr>
          <p:cNvPr id="4" name="Rectangle 2"/>
          <p:cNvSpPr>
            <a:spLocks noChangeArrowheads="1"/>
          </p:cNvSpPr>
          <p:nvPr/>
        </p:nvSpPr>
        <p:spPr bwMode="auto">
          <a:xfrm flipV="1">
            <a:off x="2351583" y="-3816427"/>
            <a:ext cx="45798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sv-SE"/>
          </a:p>
        </p:txBody>
      </p:sp>
      <p:sp>
        <p:nvSpPr>
          <p:cNvPr id="9" name="textruta 8"/>
          <p:cNvSpPr txBox="1"/>
          <p:nvPr/>
        </p:nvSpPr>
        <p:spPr>
          <a:xfrm>
            <a:off x="-25672" y="2140803"/>
            <a:ext cx="2470853" cy="2951064"/>
          </a:xfrm>
          <a:prstGeom prst="rect">
            <a:avLst/>
          </a:prstGeom>
          <a:noFill/>
        </p:spPr>
        <p:txBody>
          <a:bodyPr wrap="square" rtlCol="0">
            <a:spAutoFit/>
          </a:bodyPr>
          <a:lstStyle/>
          <a:p>
            <a:pPr>
              <a:lnSpc>
                <a:spcPct val="150000"/>
              </a:lnSpc>
            </a:pPr>
            <a:r>
              <a:rPr lang="sv-SE" u="sng" dirty="0">
                <a:latin typeface="+mj-lt"/>
              </a:rPr>
              <a:t>Klicka på kursen:</a:t>
            </a:r>
          </a:p>
          <a:p>
            <a:pPr marL="285750" indent="-285750">
              <a:lnSpc>
                <a:spcPct val="150000"/>
              </a:lnSpc>
              <a:buFont typeface="Arial" panose="020B0604020202020204" pitchFamily="34" charset="0"/>
              <a:buChar char="•"/>
            </a:pPr>
            <a:r>
              <a:rPr lang="sv-SE" dirty="0">
                <a:latin typeface="+mj-lt"/>
              </a:rPr>
              <a:t>Länk till kursrummet på </a:t>
            </a:r>
            <a:r>
              <a:rPr lang="sv-SE" dirty="0" err="1">
                <a:latin typeface="+mj-lt"/>
              </a:rPr>
              <a:t>MyMoodle</a:t>
            </a:r>
            <a:endParaRPr lang="sv-SE" dirty="0">
              <a:latin typeface="+mj-lt"/>
            </a:endParaRPr>
          </a:p>
          <a:p>
            <a:pPr marL="285750" indent="-285750">
              <a:lnSpc>
                <a:spcPct val="150000"/>
              </a:lnSpc>
              <a:buFont typeface="Arial" panose="020B0604020202020204" pitchFamily="34" charset="0"/>
              <a:buChar char="•"/>
            </a:pPr>
            <a:r>
              <a:rPr lang="sv-SE" dirty="0">
                <a:latin typeface="+mj-lt"/>
              </a:rPr>
              <a:t>Länk till kursplan</a:t>
            </a:r>
          </a:p>
          <a:p>
            <a:pPr marL="285750" indent="-285750">
              <a:lnSpc>
                <a:spcPct val="150000"/>
              </a:lnSpc>
              <a:buFont typeface="Arial" panose="020B0604020202020204" pitchFamily="34" charset="0"/>
              <a:buChar char="•"/>
            </a:pPr>
            <a:r>
              <a:rPr lang="sv-SE" dirty="0">
                <a:latin typeface="+mj-lt"/>
              </a:rPr>
              <a:t>Information om anmälningstider för tentamen</a:t>
            </a:r>
          </a:p>
        </p:txBody>
      </p:sp>
      <p:sp>
        <p:nvSpPr>
          <p:cNvPr id="11" name="textruta 10"/>
          <p:cNvSpPr txBox="1"/>
          <p:nvPr/>
        </p:nvSpPr>
        <p:spPr>
          <a:xfrm>
            <a:off x="9719211" y="363295"/>
            <a:ext cx="2687504" cy="646331"/>
          </a:xfrm>
          <a:prstGeom prst="rect">
            <a:avLst/>
          </a:prstGeom>
          <a:noFill/>
        </p:spPr>
        <p:txBody>
          <a:bodyPr wrap="square" rtlCol="0">
            <a:spAutoFit/>
          </a:bodyPr>
          <a:lstStyle/>
          <a:p>
            <a:r>
              <a:rPr lang="sv-SE" dirty="0">
                <a:latin typeface="+mj-lt"/>
              </a:rPr>
              <a:t>Viktig information under dina studier</a:t>
            </a:r>
          </a:p>
        </p:txBody>
      </p:sp>
      <p:sp>
        <p:nvSpPr>
          <p:cNvPr id="12" name="textruta 11"/>
          <p:cNvSpPr txBox="1"/>
          <p:nvPr/>
        </p:nvSpPr>
        <p:spPr>
          <a:xfrm>
            <a:off x="9910835" y="2114245"/>
            <a:ext cx="2304256" cy="2120068"/>
          </a:xfrm>
          <a:prstGeom prst="rect">
            <a:avLst/>
          </a:prstGeom>
          <a:noFill/>
        </p:spPr>
        <p:txBody>
          <a:bodyPr wrap="square" rtlCol="0">
            <a:spAutoFit/>
          </a:bodyPr>
          <a:lstStyle/>
          <a:p>
            <a:pPr>
              <a:lnSpc>
                <a:spcPct val="150000"/>
              </a:lnSpc>
            </a:pPr>
            <a:r>
              <a:rPr lang="sv-SE" u="sng" dirty="0">
                <a:latin typeface="+mj-lt"/>
              </a:rPr>
              <a:t>Ladok:</a:t>
            </a:r>
          </a:p>
          <a:p>
            <a:pPr marL="285750" indent="-285750">
              <a:lnSpc>
                <a:spcPct val="150000"/>
              </a:lnSpc>
              <a:buFont typeface="Arial" panose="020B0604020202020204" pitchFamily="34" charset="0"/>
              <a:buChar char="•"/>
            </a:pPr>
            <a:r>
              <a:rPr lang="sv-SE" dirty="0">
                <a:latin typeface="+mj-lt"/>
              </a:rPr>
              <a:t>Registrering</a:t>
            </a:r>
          </a:p>
          <a:p>
            <a:pPr marL="285750" indent="-285750">
              <a:lnSpc>
                <a:spcPct val="150000"/>
              </a:lnSpc>
              <a:buFont typeface="Arial" panose="020B0604020202020204" pitchFamily="34" charset="0"/>
              <a:buChar char="•"/>
            </a:pPr>
            <a:r>
              <a:rPr lang="sv-SE" dirty="0">
                <a:latin typeface="+mj-lt"/>
              </a:rPr>
              <a:t>Resultat</a:t>
            </a:r>
          </a:p>
          <a:p>
            <a:pPr marL="285750" indent="-285750">
              <a:lnSpc>
                <a:spcPct val="150000"/>
              </a:lnSpc>
              <a:buFont typeface="Arial" panose="020B0604020202020204" pitchFamily="34" charset="0"/>
              <a:buChar char="•"/>
            </a:pPr>
            <a:r>
              <a:rPr lang="sv-SE" dirty="0">
                <a:latin typeface="+mj-lt"/>
              </a:rPr>
              <a:t>Tentamensanmälan</a:t>
            </a:r>
          </a:p>
          <a:p>
            <a:pPr marL="285750" indent="-285750">
              <a:lnSpc>
                <a:spcPct val="150000"/>
              </a:lnSpc>
              <a:buFont typeface="Arial" panose="020B0604020202020204" pitchFamily="34" charset="0"/>
              <a:buChar char="•"/>
            </a:pPr>
            <a:r>
              <a:rPr lang="sv-SE" dirty="0">
                <a:latin typeface="+mj-lt"/>
              </a:rPr>
              <a:t>Intyg</a:t>
            </a:r>
          </a:p>
        </p:txBody>
      </p:sp>
      <p:sp>
        <p:nvSpPr>
          <p:cNvPr id="10" name="Rektangel 9"/>
          <p:cNvSpPr/>
          <p:nvPr/>
        </p:nvSpPr>
        <p:spPr bwMode="auto">
          <a:xfrm>
            <a:off x="6138406" y="2083332"/>
            <a:ext cx="1541769" cy="26554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5" name="Rektangel 14"/>
          <p:cNvSpPr/>
          <p:nvPr/>
        </p:nvSpPr>
        <p:spPr bwMode="auto">
          <a:xfrm>
            <a:off x="2495600" y="908720"/>
            <a:ext cx="1341430" cy="28802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6" name="Rektangel 15"/>
          <p:cNvSpPr/>
          <p:nvPr/>
        </p:nvSpPr>
        <p:spPr bwMode="auto">
          <a:xfrm>
            <a:off x="7928809" y="875704"/>
            <a:ext cx="1541769" cy="161719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7" name="Rektangel 16"/>
          <p:cNvSpPr/>
          <p:nvPr/>
        </p:nvSpPr>
        <p:spPr bwMode="auto">
          <a:xfrm>
            <a:off x="6168008" y="2420888"/>
            <a:ext cx="1512168" cy="576064"/>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8" name="Rektangel 17"/>
          <p:cNvSpPr/>
          <p:nvPr/>
        </p:nvSpPr>
        <p:spPr bwMode="auto">
          <a:xfrm>
            <a:off x="6112137" y="3112179"/>
            <a:ext cx="1568037" cy="504155"/>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9" name="Rektangel 18"/>
          <p:cNvSpPr/>
          <p:nvPr/>
        </p:nvSpPr>
        <p:spPr bwMode="auto">
          <a:xfrm>
            <a:off x="2553943" y="1772816"/>
            <a:ext cx="3482856" cy="432048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0" name="textruta 19"/>
          <p:cNvSpPr txBox="1"/>
          <p:nvPr/>
        </p:nvSpPr>
        <p:spPr>
          <a:xfrm>
            <a:off x="9411686" y="4553258"/>
            <a:ext cx="2304256" cy="1169551"/>
          </a:xfrm>
          <a:prstGeom prst="rect">
            <a:avLst/>
          </a:prstGeom>
          <a:noFill/>
        </p:spPr>
        <p:txBody>
          <a:bodyPr wrap="square" rtlCol="0">
            <a:spAutoFit/>
          </a:bodyPr>
          <a:lstStyle/>
          <a:p>
            <a:r>
              <a:rPr lang="sv-SE" u="sng" dirty="0">
                <a:latin typeface="+mj-lt"/>
              </a:rPr>
              <a:t>Mina studentnyheter</a:t>
            </a:r>
          </a:p>
          <a:p>
            <a:endParaRPr lang="sv-SE" dirty="0">
              <a:latin typeface="+mj-lt"/>
            </a:endParaRPr>
          </a:p>
          <a:p>
            <a:r>
              <a:rPr lang="sv-SE" u="sng" dirty="0">
                <a:latin typeface="+mj-lt"/>
              </a:rPr>
              <a:t>Min studentkalender</a:t>
            </a:r>
          </a:p>
          <a:p>
            <a:endParaRPr lang="sv-SE" sz="1600" dirty="0">
              <a:latin typeface="+mj-lt"/>
            </a:endParaRPr>
          </a:p>
        </p:txBody>
      </p:sp>
      <p:cxnSp>
        <p:nvCxnSpPr>
          <p:cNvPr id="21" name="Rak pilkoppling 20"/>
          <p:cNvCxnSpPr/>
          <p:nvPr/>
        </p:nvCxnSpPr>
        <p:spPr bwMode="auto">
          <a:xfrm>
            <a:off x="1775520" y="2420888"/>
            <a:ext cx="669661"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Rak pilkoppling 29"/>
          <p:cNvCxnSpPr/>
          <p:nvPr/>
        </p:nvCxnSpPr>
        <p:spPr bwMode="auto">
          <a:xfrm flipH="1">
            <a:off x="7388126" y="4696356"/>
            <a:ext cx="1834652" cy="110890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Rak pilkoppling 35"/>
          <p:cNvCxnSpPr/>
          <p:nvPr/>
        </p:nvCxnSpPr>
        <p:spPr bwMode="auto">
          <a:xfrm flipH="1">
            <a:off x="7608169" y="5327920"/>
            <a:ext cx="1614609" cy="69336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Rak pilkoppling 38"/>
          <p:cNvCxnSpPr/>
          <p:nvPr/>
        </p:nvCxnSpPr>
        <p:spPr bwMode="auto">
          <a:xfrm flipH="1">
            <a:off x="7680175" y="2675988"/>
            <a:ext cx="2207569"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Rak pilkoppling 43"/>
          <p:cNvCxnSpPr>
            <a:cxnSpLocks/>
            <a:stCxn id="11" idx="1"/>
          </p:cNvCxnSpPr>
          <p:nvPr/>
        </p:nvCxnSpPr>
        <p:spPr bwMode="auto">
          <a:xfrm flipH="1">
            <a:off x="9505139" y="686461"/>
            <a:ext cx="214072" cy="396626"/>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textruta 46"/>
          <p:cNvSpPr txBox="1"/>
          <p:nvPr/>
        </p:nvSpPr>
        <p:spPr>
          <a:xfrm>
            <a:off x="-37812" y="836712"/>
            <a:ext cx="2713074" cy="892552"/>
          </a:xfrm>
          <a:prstGeom prst="rect">
            <a:avLst/>
          </a:prstGeom>
          <a:noFill/>
        </p:spPr>
        <p:txBody>
          <a:bodyPr wrap="square" rtlCol="0">
            <a:spAutoFit/>
          </a:bodyPr>
          <a:lstStyle/>
          <a:p>
            <a:endParaRPr lang="sv-SE" sz="1600" u="sng" dirty="0">
              <a:latin typeface="+mj-lt"/>
            </a:endParaRPr>
          </a:p>
          <a:p>
            <a:r>
              <a:rPr lang="sv-SE" dirty="0">
                <a:latin typeface="+mj-lt"/>
              </a:rPr>
              <a:t>När du är registrerad på en kurs ser du schemat här</a:t>
            </a:r>
          </a:p>
        </p:txBody>
      </p:sp>
      <p:cxnSp>
        <p:nvCxnSpPr>
          <p:cNvPr id="48" name="Rak pilkoppling 47"/>
          <p:cNvCxnSpPr/>
          <p:nvPr/>
        </p:nvCxnSpPr>
        <p:spPr bwMode="auto">
          <a:xfrm>
            <a:off x="1343472" y="980728"/>
            <a:ext cx="1001217"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ruta 1"/>
          <p:cNvSpPr txBox="1"/>
          <p:nvPr/>
        </p:nvSpPr>
        <p:spPr>
          <a:xfrm>
            <a:off x="214071" y="174807"/>
            <a:ext cx="2122686" cy="430887"/>
          </a:xfrm>
          <a:prstGeom prst="rect">
            <a:avLst/>
          </a:prstGeom>
          <a:noFill/>
        </p:spPr>
        <p:txBody>
          <a:bodyPr wrap="square" rtlCol="0">
            <a:spAutoFit/>
          </a:bodyPr>
          <a:lstStyle/>
          <a:p>
            <a:r>
              <a:rPr lang="sv-SE" sz="2200" dirty="0">
                <a:latin typeface="+mj-lt"/>
              </a:rPr>
              <a:t>Studentwebben</a:t>
            </a:r>
          </a:p>
        </p:txBody>
      </p:sp>
    </p:spTree>
    <p:extLst>
      <p:ext uri="{BB962C8B-B14F-4D97-AF65-F5344CB8AC3E}">
        <p14:creationId xmlns:p14="http://schemas.microsoft.com/office/powerpoint/2010/main" val="3384808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2"/>
          <p:cNvSpPr>
            <a:spLocks noGrp="1"/>
          </p:cNvSpPr>
          <p:nvPr>
            <p:ph type="title"/>
          </p:nvPr>
        </p:nvSpPr>
        <p:spPr>
          <a:xfrm>
            <a:off x="983432" y="238336"/>
            <a:ext cx="10009112" cy="476672"/>
          </a:xfrm>
        </p:spPr>
        <p:txBody>
          <a:bodyPr>
            <a:normAutofit/>
          </a:bodyPr>
          <a:lstStyle/>
          <a:p>
            <a:pPr algn="ctr"/>
            <a:r>
              <a:rPr lang="sv-SE" sz="2200" dirty="0"/>
              <a:t>Schema</a:t>
            </a:r>
          </a:p>
        </p:txBody>
      </p:sp>
      <p:sp>
        <p:nvSpPr>
          <p:cNvPr id="7" name="Rectangle 5"/>
          <p:cNvSpPr/>
          <p:nvPr/>
        </p:nvSpPr>
        <p:spPr bwMode="auto">
          <a:xfrm>
            <a:off x="2063552" y="836713"/>
            <a:ext cx="8496944" cy="93610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txBox="1">
            <a:spLocks/>
          </p:cNvSpPr>
          <p:nvPr/>
        </p:nvSpPr>
        <p:spPr bwMode="auto">
          <a:xfrm>
            <a:off x="2051602" y="659920"/>
            <a:ext cx="8413644"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1800" kern="0" dirty="0"/>
              <a:t>När schemat är publicerat kan det sökas fram </a:t>
            </a:r>
            <a:r>
              <a:rPr lang="sv-SE" sz="1800" kern="0" dirty="0">
                <a:hlinkClick r:id="rId3"/>
              </a:rPr>
              <a:t>via TimeEdit</a:t>
            </a:r>
            <a:endParaRPr lang="sv-SE" sz="1800" kern="0" dirty="0"/>
          </a:p>
          <a:p>
            <a:endParaRPr lang="sv-SE" sz="1800" kern="0" dirty="0"/>
          </a:p>
        </p:txBody>
      </p:sp>
      <p:pic>
        <p:nvPicPr>
          <p:cNvPr id="3" name="Bildobjekt 2">
            <a:extLst>
              <a:ext uri="{FF2B5EF4-FFF2-40B4-BE49-F238E27FC236}">
                <a16:creationId xmlns:a16="http://schemas.microsoft.com/office/drawing/2014/main" id="{0775ACF9-9826-4FC9-B9A0-3CA7E7573AAF}"/>
              </a:ext>
            </a:extLst>
          </p:cNvPr>
          <p:cNvPicPr>
            <a:picLocks noChangeAspect="1"/>
          </p:cNvPicPr>
          <p:nvPr/>
        </p:nvPicPr>
        <p:blipFill>
          <a:blip r:embed="rId4"/>
          <a:stretch>
            <a:fillRect/>
          </a:stretch>
        </p:blipFill>
        <p:spPr>
          <a:xfrm>
            <a:off x="263352" y="1197444"/>
            <a:ext cx="11568608" cy="4823843"/>
          </a:xfrm>
          <a:prstGeom prst="rect">
            <a:avLst/>
          </a:prstGeom>
        </p:spPr>
      </p:pic>
    </p:spTree>
    <p:extLst>
      <p:ext uri="{BB962C8B-B14F-4D97-AF65-F5344CB8AC3E}">
        <p14:creationId xmlns:p14="http://schemas.microsoft.com/office/powerpoint/2010/main" val="1698868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DB7B04-302E-4BF5-B696-AB4482A67781}"/>
              </a:ext>
            </a:extLst>
          </p:cNvPr>
          <p:cNvPicPr>
            <a:picLocks noChangeAspect="1"/>
          </p:cNvPicPr>
          <p:nvPr/>
        </p:nvPicPr>
        <p:blipFill rotWithShape="1">
          <a:blip r:embed="rId3">
            <a:extLst>
              <a:ext uri="{28A0092B-C50C-407E-A947-70E740481C1C}">
                <a14:useLocalDpi xmlns:a14="http://schemas.microsoft.com/office/drawing/2010/main" val="0"/>
              </a:ext>
            </a:extLst>
          </a:blip>
          <a:srcRect l="1569" b="13772"/>
          <a:stretch/>
        </p:blipFill>
        <p:spPr>
          <a:xfrm>
            <a:off x="124665" y="1196752"/>
            <a:ext cx="12000656" cy="4320480"/>
          </a:xfrm>
          <a:prstGeom prst="rect">
            <a:avLst/>
          </a:prstGeom>
        </p:spPr>
      </p:pic>
      <p:sp>
        <p:nvSpPr>
          <p:cNvPr id="6" name="textruta 5"/>
          <p:cNvSpPr txBox="1"/>
          <p:nvPr/>
        </p:nvSpPr>
        <p:spPr>
          <a:xfrm>
            <a:off x="3096768" y="79069"/>
            <a:ext cx="6780762" cy="965905"/>
          </a:xfrm>
          <a:prstGeom prst="rect">
            <a:avLst/>
          </a:prstGeom>
          <a:noFill/>
        </p:spPr>
        <p:txBody>
          <a:bodyPr wrap="square" rtlCol="0">
            <a:spAutoFit/>
          </a:bodyPr>
          <a:lstStyle/>
          <a:p>
            <a:pPr algn="ctr">
              <a:lnSpc>
                <a:spcPct val="150000"/>
              </a:lnSpc>
            </a:pPr>
            <a:r>
              <a:rPr lang="sv-SE" sz="2200" dirty="0">
                <a:latin typeface="+mj-lt"/>
              </a:rPr>
              <a:t>Mitt LADOK – underlag för CSN ”håll koll”</a:t>
            </a:r>
          </a:p>
          <a:p>
            <a:pPr algn="ctr">
              <a:lnSpc>
                <a:spcPct val="150000"/>
              </a:lnSpc>
            </a:pPr>
            <a:r>
              <a:rPr lang="sv-SE" i="1" dirty="0">
                <a:latin typeface="+mj-lt"/>
              </a:rPr>
              <a:t>Betyg, intyg och tentamensanmälan</a:t>
            </a:r>
          </a:p>
        </p:txBody>
      </p:sp>
      <p:sp>
        <p:nvSpPr>
          <p:cNvPr id="7" name="Rektangel 6"/>
          <p:cNvSpPr/>
          <p:nvPr/>
        </p:nvSpPr>
        <p:spPr bwMode="auto">
          <a:xfrm>
            <a:off x="10272464" y="2132856"/>
            <a:ext cx="936104"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9" name="Rektangel 8"/>
          <p:cNvSpPr/>
          <p:nvPr/>
        </p:nvSpPr>
        <p:spPr bwMode="auto">
          <a:xfrm>
            <a:off x="10272464" y="4066078"/>
            <a:ext cx="1152128"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p:cNvSpPr/>
          <p:nvPr/>
        </p:nvSpPr>
        <p:spPr bwMode="auto">
          <a:xfrm flipV="1">
            <a:off x="10272464" y="2551837"/>
            <a:ext cx="1296144"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4" name="textruta 3">
            <a:extLst>
              <a:ext uri="{FF2B5EF4-FFF2-40B4-BE49-F238E27FC236}">
                <a16:creationId xmlns:a16="http://schemas.microsoft.com/office/drawing/2014/main" id="{97F7BCDA-1187-4751-9C42-3D29C1F0A349}"/>
              </a:ext>
            </a:extLst>
          </p:cNvPr>
          <p:cNvSpPr txBox="1"/>
          <p:nvPr/>
        </p:nvSpPr>
        <p:spPr>
          <a:xfrm>
            <a:off x="5653052" y="1638017"/>
            <a:ext cx="3323268" cy="1077218"/>
          </a:xfrm>
          <a:prstGeom prst="rect">
            <a:avLst/>
          </a:prstGeom>
          <a:noFill/>
        </p:spPr>
        <p:txBody>
          <a:bodyPr wrap="square" rtlCol="0">
            <a:spAutoFit/>
          </a:bodyPr>
          <a:lstStyle/>
          <a:p>
            <a:r>
              <a:rPr lang="sv-SE" sz="1600" u="sng" dirty="0">
                <a:latin typeface="+mj-lt"/>
              </a:rPr>
              <a:t>Min utbildning</a:t>
            </a:r>
            <a:r>
              <a:rPr lang="sv-SE" sz="1600" dirty="0">
                <a:latin typeface="+mj-lt"/>
              </a:rPr>
              <a:t> hittar du:</a:t>
            </a:r>
          </a:p>
          <a:p>
            <a:r>
              <a:rPr lang="sv-SE" sz="1600" dirty="0">
                <a:latin typeface="+mj-lt"/>
              </a:rPr>
              <a:t>betyg för kurser och program som är: avklarade, inte avklarade och tillgodoräknande</a:t>
            </a:r>
          </a:p>
        </p:txBody>
      </p:sp>
      <p:cxnSp>
        <p:nvCxnSpPr>
          <p:cNvPr id="11" name="Rak pilkoppling 10">
            <a:extLst>
              <a:ext uri="{FF2B5EF4-FFF2-40B4-BE49-F238E27FC236}">
                <a16:creationId xmlns:a16="http://schemas.microsoft.com/office/drawing/2014/main" id="{6BACEC5A-36E1-43B9-9EB7-6B11623573F6}"/>
              </a:ext>
            </a:extLst>
          </p:cNvPr>
          <p:cNvCxnSpPr/>
          <p:nvPr/>
        </p:nvCxnSpPr>
        <p:spPr bwMode="auto">
          <a:xfrm>
            <a:off x="8976320" y="2060848"/>
            <a:ext cx="1296144" cy="216024"/>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ruta 14">
            <a:extLst>
              <a:ext uri="{FF2B5EF4-FFF2-40B4-BE49-F238E27FC236}">
                <a16:creationId xmlns:a16="http://schemas.microsoft.com/office/drawing/2014/main" id="{142D61F1-C918-447A-895C-AEBE5C7BDA20}"/>
              </a:ext>
            </a:extLst>
          </p:cNvPr>
          <p:cNvSpPr txBox="1"/>
          <p:nvPr/>
        </p:nvSpPr>
        <p:spPr>
          <a:xfrm>
            <a:off x="5653052" y="3116724"/>
            <a:ext cx="3323268" cy="1077218"/>
          </a:xfrm>
          <a:prstGeom prst="rect">
            <a:avLst/>
          </a:prstGeom>
          <a:noFill/>
        </p:spPr>
        <p:txBody>
          <a:bodyPr wrap="square" rtlCol="0">
            <a:spAutoFit/>
          </a:bodyPr>
          <a:lstStyle/>
          <a:p>
            <a:r>
              <a:rPr lang="sv-SE" sz="1600" u="sng" dirty="0">
                <a:latin typeface="+mj-lt"/>
              </a:rPr>
              <a:t>Examinationstillfällen</a:t>
            </a:r>
            <a:r>
              <a:rPr lang="sv-SE" sz="1600" dirty="0">
                <a:latin typeface="+mj-lt"/>
              </a:rPr>
              <a:t>:</a:t>
            </a:r>
          </a:p>
          <a:p>
            <a:r>
              <a:rPr lang="sv-SE" sz="1600" dirty="0">
                <a:latin typeface="+mj-lt"/>
              </a:rPr>
              <a:t>Här anmäler du dig till tentamen. Du ser även inte anmäld, anmäld och passerade</a:t>
            </a:r>
          </a:p>
        </p:txBody>
      </p:sp>
      <p:cxnSp>
        <p:nvCxnSpPr>
          <p:cNvPr id="17" name="Rak pilkoppling 16">
            <a:extLst>
              <a:ext uri="{FF2B5EF4-FFF2-40B4-BE49-F238E27FC236}">
                <a16:creationId xmlns:a16="http://schemas.microsoft.com/office/drawing/2014/main" id="{BF0E0675-D7A2-4F20-A7A1-62FDC2736E76}"/>
              </a:ext>
            </a:extLst>
          </p:cNvPr>
          <p:cNvCxnSpPr/>
          <p:nvPr/>
        </p:nvCxnSpPr>
        <p:spPr bwMode="auto">
          <a:xfrm flipV="1">
            <a:off x="7824192" y="2695853"/>
            <a:ext cx="2448272" cy="61011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ruta 22">
            <a:extLst>
              <a:ext uri="{FF2B5EF4-FFF2-40B4-BE49-F238E27FC236}">
                <a16:creationId xmlns:a16="http://schemas.microsoft.com/office/drawing/2014/main" id="{70312617-E108-445A-AF56-F553D8D5024A}"/>
              </a:ext>
            </a:extLst>
          </p:cNvPr>
          <p:cNvSpPr txBox="1"/>
          <p:nvPr/>
        </p:nvSpPr>
        <p:spPr>
          <a:xfrm>
            <a:off x="5725060" y="4363425"/>
            <a:ext cx="3323268" cy="1077218"/>
          </a:xfrm>
          <a:prstGeom prst="rect">
            <a:avLst/>
          </a:prstGeom>
          <a:noFill/>
        </p:spPr>
        <p:txBody>
          <a:bodyPr wrap="square" rtlCol="0">
            <a:spAutoFit/>
          </a:bodyPr>
          <a:lstStyle/>
          <a:p>
            <a:r>
              <a:rPr lang="sv-SE" sz="1600" u="sng" dirty="0">
                <a:latin typeface="+mj-lt"/>
              </a:rPr>
              <a:t>Byt lärosäte</a:t>
            </a:r>
            <a:r>
              <a:rPr lang="sv-SE" sz="1600" dirty="0">
                <a:latin typeface="+mj-lt"/>
              </a:rPr>
              <a:t>:</a:t>
            </a:r>
          </a:p>
          <a:p>
            <a:r>
              <a:rPr lang="sv-SE" sz="1600" dirty="0">
                <a:latin typeface="+mj-lt"/>
              </a:rPr>
              <a:t>För att kunna se kurser och resultat på kurser som du läser vid LNU, så måste du välja Linnéuniversitetet.</a:t>
            </a:r>
          </a:p>
        </p:txBody>
      </p:sp>
      <p:cxnSp>
        <p:nvCxnSpPr>
          <p:cNvPr id="24" name="Rak pilkoppling 23">
            <a:extLst>
              <a:ext uri="{FF2B5EF4-FFF2-40B4-BE49-F238E27FC236}">
                <a16:creationId xmlns:a16="http://schemas.microsoft.com/office/drawing/2014/main" id="{BA3F062A-10D2-419E-96EA-68C32C3AC3E2}"/>
              </a:ext>
            </a:extLst>
          </p:cNvPr>
          <p:cNvCxnSpPr>
            <a:endCxn id="9" idx="1"/>
          </p:cNvCxnSpPr>
          <p:nvPr/>
        </p:nvCxnSpPr>
        <p:spPr bwMode="auto">
          <a:xfrm flipV="1">
            <a:off x="7022429" y="4210094"/>
            <a:ext cx="3250035" cy="29536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Picture 4">
            <a:extLst>
              <a:ext uri="{FF2B5EF4-FFF2-40B4-BE49-F238E27FC236}">
                <a16:creationId xmlns:a16="http://schemas.microsoft.com/office/drawing/2014/main" id="{19DD137C-204E-A285-A31E-396C58A54420}"/>
              </a:ext>
            </a:extLst>
          </p:cNvPr>
          <p:cNvPicPr>
            <a:picLocks noChangeAspect="1"/>
          </p:cNvPicPr>
          <p:nvPr/>
        </p:nvPicPr>
        <p:blipFill>
          <a:blip r:embed="rId4"/>
          <a:stretch>
            <a:fillRect/>
          </a:stretch>
        </p:blipFill>
        <p:spPr>
          <a:xfrm>
            <a:off x="734568" y="3583657"/>
            <a:ext cx="2362200" cy="1933575"/>
          </a:xfrm>
          <a:prstGeom prst="rect">
            <a:avLst/>
          </a:prstGeom>
        </p:spPr>
      </p:pic>
    </p:spTree>
    <p:extLst>
      <p:ext uri="{BB962C8B-B14F-4D97-AF65-F5344CB8AC3E}">
        <p14:creationId xmlns:p14="http://schemas.microsoft.com/office/powerpoint/2010/main" val="261425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AFCC8C2-FBA7-4619-8DBF-00A37D6CAA18}"/>
              </a:ext>
            </a:extLst>
          </p:cNvPr>
          <p:cNvPicPr>
            <a:picLocks noChangeAspect="1"/>
          </p:cNvPicPr>
          <p:nvPr/>
        </p:nvPicPr>
        <p:blipFill>
          <a:blip r:embed="rId3"/>
          <a:stretch>
            <a:fillRect/>
          </a:stretch>
        </p:blipFill>
        <p:spPr>
          <a:xfrm>
            <a:off x="352425" y="167268"/>
            <a:ext cx="11487150" cy="6076950"/>
          </a:xfrm>
          <a:prstGeom prst="rect">
            <a:avLst/>
          </a:prstGeom>
        </p:spPr>
      </p:pic>
      <p:sp>
        <p:nvSpPr>
          <p:cNvPr id="10" name="Rektangel 9"/>
          <p:cNvSpPr/>
          <p:nvPr/>
        </p:nvSpPr>
        <p:spPr bwMode="auto">
          <a:xfrm>
            <a:off x="4655840" y="1628800"/>
            <a:ext cx="1683035" cy="64807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p:cNvSpPr/>
          <p:nvPr/>
        </p:nvSpPr>
        <p:spPr bwMode="auto">
          <a:xfrm>
            <a:off x="911424" y="1628800"/>
            <a:ext cx="3600400" cy="64807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2" name="Rektangel 11"/>
          <p:cNvSpPr/>
          <p:nvPr/>
        </p:nvSpPr>
        <p:spPr bwMode="auto">
          <a:xfrm>
            <a:off x="6482891" y="1620446"/>
            <a:ext cx="1773349" cy="64807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3" name="textruta 12"/>
          <p:cNvSpPr txBox="1"/>
          <p:nvPr/>
        </p:nvSpPr>
        <p:spPr>
          <a:xfrm>
            <a:off x="9795258" y="332656"/>
            <a:ext cx="1872208" cy="338554"/>
          </a:xfrm>
          <a:prstGeom prst="rect">
            <a:avLst/>
          </a:prstGeom>
          <a:noFill/>
        </p:spPr>
        <p:txBody>
          <a:bodyPr wrap="square" rtlCol="0">
            <a:spAutoFit/>
          </a:bodyPr>
          <a:lstStyle/>
          <a:p>
            <a:r>
              <a:rPr lang="sv-SE" sz="1600" u="sng" dirty="0">
                <a:latin typeface="+mj-lt"/>
                <a:hlinkClick r:id="rId4"/>
              </a:rPr>
              <a:t>salstentamen.lnu.se</a:t>
            </a:r>
            <a:endParaRPr lang="sv-SE" sz="1600" dirty="0">
              <a:latin typeface="+mj-lt"/>
            </a:endParaRPr>
          </a:p>
        </p:txBody>
      </p:sp>
    </p:spTree>
    <p:extLst>
      <p:ext uri="{BB962C8B-B14F-4D97-AF65-F5344CB8AC3E}">
        <p14:creationId xmlns:p14="http://schemas.microsoft.com/office/powerpoint/2010/main" val="3802454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6FD2A5-5EB3-29B2-2DEF-784AFB92899D}"/>
              </a:ext>
            </a:extLst>
          </p:cNvPr>
          <p:cNvPicPr>
            <a:picLocks noChangeAspect="1"/>
          </p:cNvPicPr>
          <p:nvPr/>
        </p:nvPicPr>
        <p:blipFill>
          <a:blip r:embed="rId2"/>
          <a:stretch>
            <a:fillRect/>
          </a:stretch>
        </p:blipFill>
        <p:spPr>
          <a:xfrm>
            <a:off x="5184000" y="1027575"/>
            <a:ext cx="6469200" cy="4043249"/>
          </a:xfrm>
          <a:prstGeom prst="rect">
            <a:avLst/>
          </a:prstGeom>
          <a:noFill/>
        </p:spPr>
      </p:pic>
      <p:sp>
        <p:nvSpPr>
          <p:cNvPr id="9" name="Title 2">
            <a:extLst>
              <a:ext uri="{FF2B5EF4-FFF2-40B4-BE49-F238E27FC236}">
                <a16:creationId xmlns:a16="http://schemas.microsoft.com/office/drawing/2014/main" id="{6DB7AF88-8F08-BBB5-B02D-1D883761164C}"/>
              </a:ext>
            </a:extLst>
          </p:cNvPr>
          <p:cNvSpPr>
            <a:spLocks noGrp="1"/>
          </p:cNvSpPr>
          <p:nvPr>
            <p:ph type="title"/>
          </p:nvPr>
        </p:nvSpPr>
        <p:spPr>
          <a:xfrm>
            <a:off x="540000" y="457200"/>
            <a:ext cx="4233600" cy="1600200"/>
          </a:xfrm>
        </p:spPr>
        <p:txBody>
          <a:bodyPr/>
          <a:lstStyle/>
          <a:p>
            <a:endParaRPr lang="en-US" dirty="0"/>
          </a:p>
        </p:txBody>
      </p:sp>
      <p:sp>
        <p:nvSpPr>
          <p:cNvPr id="5" name="Rectangle 2">
            <a:extLst>
              <a:ext uri="{FF2B5EF4-FFF2-40B4-BE49-F238E27FC236}">
                <a16:creationId xmlns:a16="http://schemas.microsoft.com/office/drawing/2014/main" id="{048A7F33-B08C-2F27-5E45-429175A16278}"/>
              </a:ext>
            </a:extLst>
          </p:cNvPr>
          <p:cNvSpPr>
            <a:spLocks noGrp="1"/>
          </p:cNvSpPr>
          <p:nvPr>
            <p:ph type="body" sz="half" idx="2"/>
          </p:nvPr>
        </p:nvSpPr>
        <p:spPr bwMode="auto">
          <a:xfrm>
            <a:off x="539750" y="2058988"/>
            <a:ext cx="4233863" cy="3582987"/>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sv-SE" sz="2200" dirty="0" err="1">
                <a:latin typeface="+mj-lt"/>
              </a:rPr>
              <a:t>Lärplattformen</a:t>
            </a:r>
            <a:r>
              <a:rPr lang="sv-SE" sz="2200" dirty="0">
                <a:latin typeface="+mj-lt"/>
              </a:rPr>
              <a:t> </a:t>
            </a:r>
            <a:r>
              <a:rPr lang="sv-SE" sz="2200" dirty="0" err="1">
                <a:latin typeface="+mj-lt"/>
              </a:rPr>
              <a:t>Moodle</a:t>
            </a:r>
            <a:endParaRPr lang="sv-SE" sz="2200" dirty="0">
              <a:latin typeface="+mj-lt"/>
            </a:endParaRPr>
          </a:p>
          <a:p>
            <a:pPr algn="ctr"/>
            <a:endParaRPr lang="sv-SE" sz="2000" dirty="0">
              <a:latin typeface="+mj-lt"/>
            </a:endParaRPr>
          </a:p>
          <a:p>
            <a:pPr algn="ctr"/>
            <a:r>
              <a:rPr lang="sv-SE" dirty="0">
                <a:latin typeface="+mj-lt"/>
                <a:hlinkClick r:id="rId3"/>
              </a:rPr>
              <a:t>Ekonomihögskolan informerar</a:t>
            </a:r>
            <a:endParaRPr kumimoji="0" lang="sv-SE" sz="1800" b="0" i="0" u="none" strike="noStrike" cap="none" normalizeH="0" baseline="0" dirty="0">
              <a:ln>
                <a:noFill/>
              </a:ln>
              <a:solidFill>
                <a:schemeClr val="tx1"/>
              </a:solidFill>
              <a:effectLst/>
              <a:latin typeface="Arial" charset="0"/>
              <a:cs typeface="Arial" charset="0"/>
            </a:endParaRPr>
          </a:p>
        </p:txBody>
      </p:sp>
      <p:sp>
        <p:nvSpPr>
          <p:cNvPr id="7" name="TextBox 6">
            <a:extLst>
              <a:ext uri="{FF2B5EF4-FFF2-40B4-BE49-F238E27FC236}">
                <a16:creationId xmlns:a16="http://schemas.microsoft.com/office/drawing/2014/main" id="{D5394334-5E7C-08A2-0DF0-84396ABEE7F6}"/>
              </a:ext>
            </a:extLst>
          </p:cNvPr>
          <p:cNvSpPr txBox="1"/>
          <p:nvPr/>
        </p:nvSpPr>
        <p:spPr>
          <a:xfrm>
            <a:off x="6471138" y="261257"/>
            <a:ext cx="4662436" cy="369332"/>
          </a:xfrm>
          <a:prstGeom prst="rect">
            <a:avLst/>
          </a:prstGeom>
          <a:noFill/>
        </p:spPr>
        <p:txBody>
          <a:bodyPr wrap="square" rtlCol="0">
            <a:spAutoFit/>
          </a:bodyPr>
          <a:lstStyle/>
          <a:p>
            <a:r>
              <a:rPr lang="sv-SE" dirty="0"/>
              <a:t>https://moodle.lnu.se</a:t>
            </a:r>
          </a:p>
        </p:txBody>
      </p:sp>
    </p:spTree>
    <p:extLst>
      <p:ext uri="{BB962C8B-B14F-4D97-AF65-F5344CB8AC3E}">
        <p14:creationId xmlns:p14="http://schemas.microsoft.com/office/powerpoint/2010/main" val="1678577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35319" y="806450"/>
            <a:ext cx="10398348" cy="5286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0608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ody of water with boats in it&#10;&#10;Description automatically generated with low confidence">
            <a:extLst>
              <a:ext uri="{FF2B5EF4-FFF2-40B4-BE49-F238E27FC236}">
                <a16:creationId xmlns:a16="http://schemas.microsoft.com/office/drawing/2014/main" id="{EB911D3A-602C-E97C-3460-89805F835362}"/>
              </a:ext>
            </a:extLst>
          </p:cNvPr>
          <p:cNvPicPr>
            <a:picLocks noChangeAspect="1"/>
          </p:cNvPicPr>
          <p:nvPr/>
        </p:nvPicPr>
        <p:blipFill rotWithShape="1">
          <a:blip r:embed="rId3"/>
          <a:srcRect b="12702"/>
          <a:stretch/>
        </p:blipFill>
        <p:spPr>
          <a:xfrm>
            <a:off x="0" y="0"/>
            <a:ext cx="12191999" cy="6282102"/>
          </a:xfrm>
          <a:prstGeom prst="rect">
            <a:avLst/>
          </a:prstGeom>
        </p:spPr>
      </p:pic>
      <p:sp>
        <p:nvSpPr>
          <p:cNvPr id="5" name="Rectangle 5"/>
          <p:cNvSpPr/>
          <p:nvPr/>
        </p:nvSpPr>
        <p:spPr bwMode="auto">
          <a:xfrm>
            <a:off x="6312024" y="568070"/>
            <a:ext cx="5692048" cy="3054427"/>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a:spLocks noGrp="1"/>
          </p:cNvSpPr>
          <p:nvPr>
            <p:ph type="title"/>
          </p:nvPr>
        </p:nvSpPr>
        <p:spPr>
          <a:xfrm>
            <a:off x="6529756" y="767331"/>
            <a:ext cx="5256584" cy="476672"/>
          </a:xfrm>
        </p:spPr>
        <p:txBody>
          <a:bodyPr>
            <a:noAutofit/>
          </a:bodyPr>
          <a:lstStyle/>
          <a:p>
            <a:pPr algn="ctr"/>
            <a:r>
              <a:rPr lang="sv-SE" sz="2200" dirty="0"/>
              <a:t>Infocenter – Kalmar</a:t>
            </a:r>
          </a:p>
        </p:txBody>
      </p:sp>
      <p:sp>
        <p:nvSpPr>
          <p:cNvPr id="7" name="Platshållare för innehåll 2"/>
          <p:cNvSpPr>
            <a:spLocks noGrp="1"/>
          </p:cNvSpPr>
          <p:nvPr>
            <p:ph idx="1"/>
          </p:nvPr>
        </p:nvSpPr>
        <p:spPr>
          <a:xfrm>
            <a:off x="6469118" y="1443264"/>
            <a:ext cx="5377860" cy="2549877"/>
          </a:xfrm>
        </p:spPr>
        <p:txBody>
          <a:bodyPr/>
          <a:lstStyle/>
          <a:p>
            <a:pPr marL="0" indent="0">
              <a:defRPr/>
            </a:pPr>
            <a:r>
              <a:rPr lang="sv-SE" sz="1800" dirty="0"/>
              <a:t>Hus Stella, Universitetskajen</a:t>
            </a:r>
          </a:p>
          <a:p>
            <a:pPr marL="0" indent="0">
              <a:defRPr/>
            </a:pPr>
            <a:endParaRPr lang="sv-SE" sz="1800" dirty="0"/>
          </a:p>
          <a:p>
            <a:pPr marL="0" indent="0">
              <a:defRPr/>
            </a:pPr>
            <a:r>
              <a:rPr lang="sv-SE" sz="1800" dirty="0"/>
              <a:t>Generella frågor, service och försäljning av profilvaror</a:t>
            </a:r>
          </a:p>
          <a:p>
            <a:pPr marL="0" indent="0">
              <a:defRPr/>
            </a:pPr>
            <a:endParaRPr lang="sv-SE" sz="1800" dirty="0"/>
          </a:p>
          <a:p>
            <a:pPr marL="0" indent="0">
              <a:defRPr/>
            </a:pPr>
            <a:r>
              <a:rPr lang="sv-SE" sz="1800" dirty="0"/>
              <a:t>Öppettider: Måndag – Fredag, 8.00 – 16.00</a:t>
            </a:r>
          </a:p>
          <a:p>
            <a:pPr marL="0" indent="0">
              <a:defRPr/>
            </a:pPr>
            <a:endParaRPr lang="sv-SE" dirty="0">
              <a:solidFill>
                <a:srgbClr val="FF0000"/>
              </a:solidFill>
            </a:endParaRPr>
          </a:p>
        </p:txBody>
      </p:sp>
      <p:pic>
        <p:nvPicPr>
          <p:cNvPr id="2" name="Picture 1">
            <a:extLst>
              <a:ext uri="{FF2B5EF4-FFF2-40B4-BE49-F238E27FC236}">
                <a16:creationId xmlns:a16="http://schemas.microsoft.com/office/drawing/2014/main" id="{B6C82701-6A2B-47F6-3917-CB651E4DB694}"/>
              </a:ext>
            </a:extLst>
          </p:cNvPr>
          <p:cNvPicPr>
            <a:picLocks noChangeAspect="1"/>
          </p:cNvPicPr>
          <p:nvPr/>
        </p:nvPicPr>
        <p:blipFill>
          <a:blip r:embed="rId4"/>
          <a:stretch>
            <a:fillRect/>
          </a:stretch>
        </p:blipFill>
        <p:spPr>
          <a:xfrm>
            <a:off x="187928" y="112603"/>
            <a:ext cx="2467270" cy="1786127"/>
          </a:xfrm>
          <a:prstGeom prst="rect">
            <a:avLst/>
          </a:prstGeom>
        </p:spPr>
      </p:pic>
    </p:spTree>
    <p:extLst>
      <p:ext uri="{BB962C8B-B14F-4D97-AF65-F5344CB8AC3E}">
        <p14:creationId xmlns:p14="http://schemas.microsoft.com/office/powerpoint/2010/main" val="20890567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p:nvPr/>
        </p:nvSpPr>
        <p:spPr bwMode="auto">
          <a:xfrm>
            <a:off x="114072" y="75798"/>
            <a:ext cx="6077408" cy="466145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114072" y="246330"/>
            <a:ext cx="6225737" cy="683612"/>
          </a:xfrm>
        </p:spPr>
        <p:txBody>
          <a:bodyPr>
            <a:noAutofit/>
          </a:bodyPr>
          <a:lstStyle/>
          <a:p>
            <a:r>
              <a:rPr lang="sv-SE" sz="2400" dirty="0">
                <a:hlinkClick r:id="rId2"/>
              </a:rPr>
              <a:t>Utbildningsadministrationen Ekonomihögskolan</a:t>
            </a:r>
            <a:r>
              <a:rPr lang="sv-SE" sz="2400" dirty="0"/>
              <a:t> </a:t>
            </a:r>
          </a:p>
        </p:txBody>
      </p:sp>
      <p:sp>
        <p:nvSpPr>
          <p:cNvPr id="8" name="Platshållare för innehåll 2"/>
          <p:cNvSpPr>
            <a:spLocks noGrp="1"/>
          </p:cNvSpPr>
          <p:nvPr>
            <p:ph idx="1"/>
          </p:nvPr>
        </p:nvSpPr>
        <p:spPr>
          <a:xfrm>
            <a:off x="335359" y="961298"/>
            <a:ext cx="10315893" cy="3775955"/>
          </a:xfrm>
        </p:spPr>
        <p:txBody>
          <a:bodyPr/>
          <a:lstStyle/>
          <a:p>
            <a:pPr marL="0" indent="0">
              <a:buNone/>
            </a:pPr>
            <a:r>
              <a:rPr lang="sv-SE" sz="1800" dirty="0"/>
              <a:t>E-post: ekononomihogskolan@lnu.se</a:t>
            </a:r>
          </a:p>
          <a:p>
            <a:pPr marL="0" indent="0">
              <a:buNone/>
            </a:pPr>
            <a:r>
              <a:rPr lang="sv-SE" sz="1800" dirty="0"/>
              <a:t>Telefon växel: 0772 – 28 80 00</a:t>
            </a:r>
          </a:p>
          <a:p>
            <a:pPr marL="0" indent="0">
              <a:buNone/>
            </a:pPr>
            <a:br>
              <a:rPr lang="sv-SE" sz="1800" dirty="0"/>
            </a:br>
            <a:r>
              <a:rPr lang="sv-SE" sz="1800" u="sng" dirty="0"/>
              <a:t>Besök oss</a:t>
            </a:r>
            <a:br>
              <a:rPr lang="sv-SE" sz="1800" dirty="0"/>
            </a:br>
            <a:r>
              <a:rPr lang="sv-SE" sz="1800" b="1" dirty="0"/>
              <a:t>Kalmar</a:t>
            </a:r>
            <a:br>
              <a:rPr lang="sv-SE" sz="1800" dirty="0"/>
            </a:br>
            <a:r>
              <a:rPr lang="sv-SE" sz="2800" dirty="0"/>
              <a:t>Fakultetskorridoren, hus Forma, uppför trappan </a:t>
            </a:r>
            <a:r>
              <a:rPr lang="sv-SE" sz="2800" dirty="0">
                <a:sym typeface="Wingdings" panose="05000000000000000000" pitchFamily="2" charset="2"/>
              </a:rPr>
              <a:t> till höger – ska alltid finnas någon där på kontorstid (8-16).</a:t>
            </a:r>
            <a:endParaRPr lang="sv-SE" sz="1800" dirty="0"/>
          </a:p>
        </p:txBody>
      </p:sp>
      <p:sp>
        <p:nvSpPr>
          <p:cNvPr id="9" name="Rectangle 5"/>
          <p:cNvSpPr/>
          <p:nvPr/>
        </p:nvSpPr>
        <p:spPr bwMode="auto">
          <a:xfrm>
            <a:off x="5591946" y="4960569"/>
            <a:ext cx="6425945" cy="97257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0" name="Platshållare för innehåll 2"/>
          <p:cNvSpPr txBox="1">
            <a:spLocks/>
          </p:cNvSpPr>
          <p:nvPr/>
        </p:nvSpPr>
        <p:spPr bwMode="auto">
          <a:xfrm>
            <a:off x="5687617" y="4960569"/>
            <a:ext cx="6408712" cy="91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sv-SE" kern="0" dirty="0"/>
              <a:t>Gilla oss på Facebook, </a:t>
            </a:r>
            <a:r>
              <a:rPr lang="sv-SE" kern="0" dirty="0" err="1"/>
              <a:t>hrm</a:t>
            </a:r>
            <a:r>
              <a:rPr lang="sv-SE" kern="0" dirty="0"/>
              <a:t>:</a:t>
            </a:r>
          </a:p>
          <a:p>
            <a:pPr marL="0" indent="0"/>
            <a:r>
              <a:rPr lang="en-US" kern="0" dirty="0"/>
              <a:t>Ekonomihögskolan vid Linnéuniversitetet /School of Business and Economics</a:t>
            </a:r>
          </a:p>
          <a:p>
            <a:pPr marL="0" indent="0"/>
            <a:endParaRPr lang="sv-SE" kern="0" dirty="0"/>
          </a:p>
        </p:txBody>
      </p:sp>
      <p:pic>
        <p:nvPicPr>
          <p:cNvPr id="2" name="Picture 1">
            <a:extLst>
              <a:ext uri="{FF2B5EF4-FFF2-40B4-BE49-F238E27FC236}">
                <a16:creationId xmlns:a16="http://schemas.microsoft.com/office/drawing/2014/main" id="{A45F1C6E-1D41-8CFC-61A2-8A693A57F533}"/>
              </a:ext>
            </a:extLst>
          </p:cNvPr>
          <p:cNvPicPr>
            <a:picLocks noChangeAspect="1"/>
          </p:cNvPicPr>
          <p:nvPr/>
        </p:nvPicPr>
        <p:blipFill>
          <a:blip r:embed="rId3"/>
          <a:stretch>
            <a:fillRect/>
          </a:stretch>
        </p:blipFill>
        <p:spPr>
          <a:xfrm>
            <a:off x="1843206" y="3533930"/>
            <a:ext cx="2467270" cy="1786127"/>
          </a:xfrm>
          <a:prstGeom prst="rect">
            <a:avLst/>
          </a:prstGeom>
        </p:spPr>
      </p:pic>
    </p:spTree>
    <p:extLst>
      <p:ext uri="{BB962C8B-B14F-4D97-AF65-F5344CB8AC3E}">
        <p14:creationId xmlns:p14="http://schemas.microsoft.com/office/powerpoint/2010/main" val="19213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B18FF92-DB2D-F712-50C0-C369195796CD}"/>
              </a:ext>
            </a:extLst>
          </p:cNvPr>
          <p:cNvSpPr>
            <a:spLocks noGrp="1"/>
          </p:cNvSpPr>
          <p:nvPr>
            <p:ph type="title"/>
          </p:nvPr>
        </p:nvSpPr>
        <p:spPr>
          <a:xfrm>
            <a:off x="540000" y="360000"/>
            <a:ext cx="11113200" cy="1368000"/>
          </a:xfrm>
        </p:spPr>
        <p:txBody>
          <a:bodyPr anchor="ctr">
            <a:normAutofit/>
          </a:bodyPr>
          <a:lstStyle/>
          <a:p>
            <a:r>
              <a:rPr lang="en-US"/>
              <a:t>FACEBOOK  HRM </a:t>
            </a:r>
            <a:r>
              <a:rPr lang="en-US" err="1"/>
              <a:t>åk</a:t>
            </a:r>
            <a:r>
              <a:rPr lang="en-US"/>
              <a:t> 1-3</a:t>
            </a:r>
            <a:br>
              <a:rPr lang="en-US"/>
            </a:br>
            <a:endParaRPr lang="en-US"/>
          </a:p>
        </p:txBody>
      </p:sp>
      <p:pic>
        <p:nvPicPr>
          <p:cNvPr id="5" name="Content Placeholder 4">
            <a:extLst>
              <a:ext uri="{FF2B5EF4-FFF2-40B4-BE49-F238E27FC236}">
                <a16:creationId xmlns:a16="http://schemas.microsoft.com/office/drawing/2014/main" id="{3234D850-E6C4-3141-6EC4-C63C672BE7E7}"/>
              </a:ext>
            </a:extLst>
          </p:cNvPr>
          <p:cNvPicPr>
            <a:picLocks noGrp="1" noChangeAspect="1"/>
          </p:cNvPicPr>
          <p:nvPr>
            <p:ph sz="quarter" idx="18"/>
          </p:nvPr>
        </p:nvPicPr>
        <p:blipFill>
          <a:blip r:embed="rId2"/>
          <a:stretch>
            <a:fillRect/>
          </a:stretch>
        </p:blipFill>
        <p:spPr>
          <a:xfrm>
            <a:off x="539750" y="2179782"/>
            <a:ext cx="5407200" cy="3379499"/>
          </a:xfrm>
          <a:noFill/>
        </p:spPr>
      </p:pic>
      <p:sp>
        <p:nvSpPr>
          <p:cNvPr id="12" name="Text Placeholder 3">
            <a:extLst>
              <a:ext uri="{FF2B5EF4-FFF2-40B4-BE49-F238E27FC236}">
                <a16:creationId xmlns:a16="http://schemas.microsoft.com/office/drawing/2014/main" id="{5772721C-D5F6-7CAB-FFD0-528A0DF7B268}"/>
              </a:ext>
            </a:extLst>
          </p:cNvPr>
          <p:cNvSpPr>
            <a:spLocks noGrp="1"/>
          </p:cNvSpPr>
          <p:nvPr>
            <p:ph sz="quarter" idx="19"/>
          </p:nvPr>
        </p:nvSpPr>
        <p:spPr>
          <a:xfrm>
            <a:off x="6228000" y="1980000"/>
            <a:ext cx="5425200" cy="3780000"/>
          </a:xfrm>
        </p:spPr>
        <p:txBody>
          <a:bodyPr>
            <a:normAutofit/>
          </a:bodyPr>
          <a:lstStyle/>
          <a:p>
            <a:r>
              <a:rPr lang="en-US" sz="1500" dirty="0"/>
              <a:t>SPECIELLA MEDELANDE, </a:t>
            </a:r>
            <a:r>
              <a:rPr lang="en-US" sz="1500" dirty="0" err="1"/>
              <a:t>når</a:t>
            </a:r>
            <a:r>
              <a:rPr lang="en-US" sz="1500" dirty="0"/>
              <a:t> </a:t>
            </a:r>
            <a:r>
              <a:rPr lang="en-US" sz="1500" dirty="0" err="1"/>
              <a:t>enbart</a:t>
            </a:r>
            <a:r>
              <a:rPr lang="en-US" sz="1500" dirty="0"/>
              <a:t> </a:t>
            </a:r>
            <a:r>
              <a:rPr lang="en-US" sz="1500" dirty="0" err="1"/>
              <a:t>medlemmar</a:t>
            </a:r>
            <a:endParaRPr lang="en-US" sz="1500" dirty="0"/>
          </a:p>
          <a:p>
            <a:endParaRPr lang="en-US" sz="1500" dirty="0"/>
          </a:p>
          <a:p>
            <a:r>
              <a:rPr lang="en-US" sz="1500" dirty="0" err="1"/>
              <a:t>Jobb</a:t>
            </a:r>
            <a:r>
              <a:rPr lang="en-US" sz="1500" dirty="0"/>
              <a:t> ?</a:t>
            </a:r>
          </a:p>
          <a:p>
            <a:endParaRPr lang="en-US" sz="1500" dirty="0"/>
          </a:p>
          <a:p>
            <a:r>
              <a:rPr lang="en-US" sz="1500" dirty="0" err="1"/>
              <a:t>Praktikplatser</a:t>
            </a:r>
            <a:r>
              <a:rPr lang="en-US" sz="1500" dirty="0"/>
              <a:t>?</a:t>
            </a:r>
          </a:p>
          <a:p>
            <a:endParaRPr lang="en-US" sz="1500" dirty="0"/>
          </a:p>
          <a:p>
            <a:r>
              <a:rPr lang="en-US" sz="1500" dirty="0" err="1"/>
              <a:t>Böcker</a:t>
            </a:r>
            <a:r>
              <a:rPr lang="en-US" sz="1500" dirty="0"/>
              <a:t>?</a:t>
            </a:r>
          </a:p>
          <a:p>
            <a:endParaRPr lang="en-US" sz="1500" dirty="0"/>
          </a:p>
          <a:p>
            <a:r>
              <a:rPr lang="en-US" sz="1500" dirty="0" err="1"/>
              <a:t>Bostad</a:t>
            </a:r>
            <a:r>
              <a:rPr lang="en-US" sz="1500" dirty="0"/>
              <a:t>? </a:t>
            </a:r>
          </a:p>
          <a:p>
            <a:endParaRPr lang="en-US" sz="1500" dirty="0"/>
          </a:p>
          <a:p>
            <a:r>
              <a:rPr lang="en-US" sz="1500" dirty="0"/>
              <a:t>Och lite </a:t>
            </a:r>
            <a:r>
              <a:rPr lang="en-US" sz="1500" dirty="0" err="1"/>
              <a:t>kul</a:t>
            </a:r>
            <a:r>
              <a:rPr lang="en-US" sz="1500" dirty="0"/>
              <a:t> </a:t>
            </a:r>
          </a:p>
        </p:txBody>
      </p:sp>
    </p:spTree>
    <p:extLst>
      <p:ext uri="{BB962C8B-B14F-4D97-AF65-F5344CB8AC3E}">
        <p14:creationId xmlns:p14="http://schemas.microsoft.com/office/powerpoint/2010/main" val="692522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p:nvPr/>
        </p:nvSpPr>
        <p:spPr bwMode="auto">
          <a:xfrm>
            <a:off x="1782550" y="848195"/>
            <a:ext cx="8564167" cy="373876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8" name="Rectangle 2"/>
          <p:cNvSpPr>
            <a:spLocks noGrp="1" noChangeArrowheads="1"/>
          </p:cNvSpPr>
          <p:nvPr>
            <p:ph type="title"/>
          </p:nvPr>
        </p:nvSpPr>
        <p:spPr>
          <a:xfrm>
            <a:off x="470606" y="1143090"/>
            <a:ext cx="11046524" cy="685800"/>
          </a:xfrm>
        </p:spPr>
        <p:txBody>
          <a:bodyPr/>
          <a:lstStyle/>
          <a:p>
            <a:pPr algn="ctr" eaLnBrk="1" hangingPunct="1">
              <a:lnSpc>
                <a:spcPct val="100000"/>
              </a:lnSpc>
            </a:pPr>
            <a:r>
              <a:rPr lang="sv-SE" altLang="sv-SE" sz="2200" dirty="0">
                <a:cs typeface="Tahoma" pitchFamily="34" charset="0"/>
                <a:hlinkClick r:id="rId3"/>
              </a:rPr>
              <a:t>Internationalisering</a:t>
            </a:r>
            <a:r>
              <a:rPr lang="sv-SE" altLang="sv-SE" sz="3200" dirty="0">
                <a:cs typeface="Tahoma" pitchFamily="34" charset="0"/>
              </a:rPr>
              <a:t> </a:t>
            </a:r>
          </a:p>
        </p:txBody>
      </p:sp>
      <p:sp>
        <p:nvSpPr>
          <p:cNvPr id="9" name="Rectangle 3"/>
          <p:cNvSpPr>
            <a:spLocks noGrp="1" noChangeArrowheads="1"/>
          </p:cNvSpPr>
          <p:nvPr>
            <p:ph type="body" sz="half" idx="3"/>
          </p:nvPr>
        </p:nvSpPr>
        <p:spPr>
          <a:xfrm>
            <a:off x="2306610" y="1840283"/>
            <a:ext cx="8040107" cy="917240"/>
          </a:xfrm>
        </p:spPr>
        <p:txBody>
          <a:bodyPr/>
          <a:lstStyle/>
          <a:p>
            <a:pPr marL="0" indent="0">
              <a:buNone/>
            </a:pPr>
            <a:r>
              <a:rPr lang="sv-SE" sz="1800" dirty="0"/>
              <a:t>Som student har du flera möjligheter till internationalisering: utbytesstudier, möjlighet till praktik och skriva examensarbete utomlands</a:t>
            </a:r>
            <a:r>
              <a:rPr lang="sv-SE" dirty="0"/>
              <a:t>.</a:t>
            </a:r>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137" t="21170" r="30096" b="31910"/>
          <a:stretch/>
        </p:blipFill>
        <p:spPr bwMode="auto">
          <a:xfrm>
            <a:off x="1986321" y="3210735"/>
            <a:ext cx="1004036" cy="12986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bwMode="auto">
          <a:xfrm>
            <a:off x="3068434" y="3467475"/>
            <a:ext cx="2658914" cy="104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500" b="1" dirty="0"/>
              <a:t>Teresa Pauditz</a:t>
            </a:r>
            <a:br>
              <a:rPr lang="sv-SE" sz="1500" dirty="0"/>
            </a:br>
            <a:r>
              <a:rPr lang="sv-SE" sz="1500" dirty="0"/>
              <a:t>Internationell koordinator Kalmar</a:t>
            </a:r>
            <a:br>
              <a:rPr lang="sv-SE" sz="1500" dirty="0"/>
            </a:br>
            <a:br>
              <a:rPr lang="sv-SE" sz="1500" dirty="0"/>
            </a:br>
            <a:endParaRPr lang="sv-SE" sz="1500" dirty="0"/>
          </a:p>
        </p:txBody>
      </p:sp>
      <p:pic>
        <p:nvPicPr>
          <p:cNvPr id="3" name="Bildobjekt 2">
            <a:extLst>
              <a:ext uri="{FF2B5EF4-FFF2-40B4-BE49-F238E27FC236}">
                <a16:creationId xmlns:a16="http://schemas.microsoft.com/office/drawing/2014/main" id="{7A58A0BD-3FEC-4E74-AFF2-0C89E1F0E370}"/>
              </a:ext>
            </a:extLst>
          </p:cNvPr>
          <p:cNvPicPr>
            <a:picLocks noChangeAspect="1"/>
          </p:cNvPicPr>
          <p:nvPr/>
        </p:nvPicPr>
        <p:blipFill>
          <a:blip r:embed="rId5"/>
          <a:stretch>
            <a:fillRect/>
          </a:stretch>
        </p:blipFill>
        <p:spPr>
          <a:xfrm>
            <a:off x="5506498" y="3216849"/>
            <a:ext cx="1085221" cy="1292565"/>
          </a:xfrm>
          <a:prstGeom prst="rect">
            <a:avLst/>
          </a:prstGeom>
        </p:spPr>
      </p:pic>
      <p:sp>
        <p:nvSpPr>
          <p:cNvPr id="4" name="textruta 3">
            <a:extLst>
              <a:ext uri="{FF2B5EF4-FFF2-40B4-BE49-F238E27FC236}">
                <a16:creationId xmlns:a16="http://schemas.microsoft.com/office/drawing/2014/main" id="{CD659C98-6626-410B-89F2-8BB082EA3C5D}"/>
              </a:ext>
            </a:extLst>
          </p:cNvPr>
          <p:cNvSpPr txBox="1"/>
          <p:nvPr/>
        </p:nvSpPr>
        <p:spPr>
          <a:xfrm>
            <a:off x="7062326" y="3467223"/>
            <a:ext cx="2262544" cy="1061829"/>
          </a:xfrm>
          <a:prstGeom prst="rect">
            <a:avLst/>
          </a:prstGeom>
          <a:noFill/>
        </p:spPr>
        <p:txBody>
          <a:bodyPr wrap="square" rtlCol="0">
            <a:spAutoFit/>
          </a:bodyPr>
          <a:lstStyle/>
          <a:p>
            <a:r>
              <a:rPr lang="sv-SE" sz="1500" b="1" dirty="0">
                <a:latin typeface="+mj-lt"/>
              </a:rPr>
              <a:t>Victor Bohman</a:t>
            </a:r>
          </a:p>
          <a:p>
            <a:r>
              <a:rPr lang="sv-SE" sz="1600" dirty="0">
                <a:latin typeface="+mj-lt"/>
              </a:rPr>
              <a:t>Internationell koordinator </a:t>
            </a:r>
          </a:p>
          <a:p>
            <a:r>
              <a:rPr lang="sv-SE" sz="1600" dirty="0">
                <a:latin typeface="+mj-lt"/>
              </a:rPr>
              <a:t>Kalmar</a:t>
            </a:r>
          </a:p>
        </p:txBody>
      </p:sp>
      <p:sp>
        <p:nvSpPr>
          <p:cNvPr id="5" name="textruta 4">
            <a:extLst>
              <a:ext uri="{FF2B5EF4-FFF2-40B4-BE49-F238E27FC236}">
                <a16:creationId xmlns:a16="http://schemas.microsoft.com/office/drawing/2014/main" id="{51E13402-2985-442A-BBFA-58D2C9231A75}"/>
              </a:ext>
            </a:extLst>
          </p:cNvPr>
          <p:cNvSpPr txBox="1"/>
          <p:nvPr/>
        </p:nvSpPr>
        <p:spPr>
          <a:xfrm>
            <a:off x="7432075" y="883136"/>
            <a:ext cx="2977375" cy="369332"/>
          </a:xfrm>
          <a:prstGeom prst="rect">
            <a:avLst/>
          </a:prstGeom>
          <a:noFill/>
        </p:spPr>
        <p:txBody>
          <a:bodyPr wrap="square" rtlCol="0">
            <a:spAutoFit/>
          </a:bodyPr>
          <a:lstStyle/>
          <a:p>
            <a:r>
              <a:rPr lang="sv-SE" dirty="0">
                <a:latin typeface="+mj-lt"/>
              </a:rPr>
              <a:t>Kontakt: mobility.feh@lnu.se</a:t>
            </a:r>
          </a:p>
        </p:txBody>
      </p:sp>
      <p:sp>
        <p:nvSpPr>
          <p:cNvPr id="13" name="Rectangle 2">
            <a:extLst>
              <a:ext uri="{FF2B5EF4-FFF2-40B4-BE49-F238E27FC236}">
                <a16:creationId xmlns:a16="http://schemas.microsoft.com/office/drawing/2014/main" id="{E9589BFA-FAC7-095B-4BA3-DB31BEA43A6C}"/>
              </a:ext>
            </a:extLst>
          </p:cNvPr>
          <p:cNvSpPr txBox="1">
            <a:spLocks noChangeArrowheads="1"/>
          </p:cNvSpPr>
          <p:nvPr/>
        </p:nvSpPr>
        <p:spPr bwMode="auto">
          <a:xfrm>
            <a:off x="1732045" y="3086036"/>
            <a:ext cx="2592288" cy="129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endParaRPr lang="sv-SE" sz="1500" dirty="0"/>
          </a:p>
        </p:txBody>
      </p:sp>
      <p:pic>
        <p:nvPicPr>
          <p:cNvPr id="6" name="Picture 5" descr="A person with her arms outstretched in front of a tower&#10;&#10;Description automatically generated">
            <a:extLst>
              <a:ext uri="{FF2B5EF4-FFF2-40B4-BE49-F238E27FC236}">
                <a16:creationId xmlns:a16="http://schemas.microsoft.com/office/drawing/2014/main" id="{D737076F-ECE6-AE64-E2D2-07D5E15924AD}"/>
              </a:ext>
            </a:extLst>
          </p:cNvPr>
          <p:cNvPicPr>
            <a:picLocks noChangeAspect="1"/>
          </p:cNvPicPr>
          <p:nvPr/>
        </p:nvPicPr>
        <p:blipFill>
          <a:blip r:embed="rId6"/>
          <a:stretch>
            <a:fillRect/>
          </a:stretch>
        </p:blipFill>
        <p:spPr>
          <a:xfrm>
            <a:off x="8895991" y="4425118"/>
            <a:ext cx="2619375" cy="1743075"/>
          </a:xfrm>
          <a:prstGeom prst="rect">
            <a:avLst/>
          </a:prstGeom>
        </p:spPr>
      </p:pic>
      <p:pic>
        <p:nvPicPr>
          <p:cNvPr id="14" name="Picture 13">
            <a:extLst>
              <a:ext uri="{FF2B5EF4-FFF2-40B4-BE49-F238E27FC236}">
                <a16:creationId xmlns:a16="http://schemas.microsoft.com/office/drawing/2014/main" id="{994E3699-7D12-2A98-9B25-AB278CBDD354}"/>
              </a:ext>
            </a:extLst>
          </p:cNvPr>
          <p:cNvPicPr>
            <a:picLocks noChangeAspect="1"/>
          </p:cNvPicPr>
          <p:nvPr/>
        </p:nvPicPr>
        <p:blipFill>
          <a:blip r:embed="rId7"/>
          <a:stretch>
            <a:fillRect/>
          </a:stretch>
        </p:blipFill>
        <p:spPr>
          <a:xfrm>
            <a:off x="492513" y="259046"/>
            <a:ext cx="2743200" cy="1457325"/>
          </a:xfrm>
          <a:prstGeom prst="rect">
            <a:avLst/>
          </a:prstGeom>
        </p:spPr>
      </p:pic>
    </p:spTree>
    <p:extLst>
      <p:ext uri="{BB962C8B-B14F-4D97-AF65-F5344CB8AC3E}">
        <p14:creationId xmlns:p14="http://schemas.microsoft.com/office/powerpoint/2010/main" val="184626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haking hands with another person&#10;&#10;Description automatically generated with low confidence">
            <a:extLst>
              <a:ext uri="{FF2B5EF4-FFF2-40B4-BE49-F238E27FC236}">
                <a16:creationId xmlns:a16="http://schemas.microsoft.com/office/drawing/2014/main" id="{D4044790-0CA2-A3A6-479B-6910766AD175}"/>
              </a:ext>
            </a:extLst>
          </p:cNvPr>
          <p:cNvPicPr>
            <a:picLocks noChangeAspect="1"/>
          </p:cNvPicPr>
          <p:nvPr/>
        </p:nvPicPr>
        <p:blipFill rotWithShape="1">
          <a:blip r:embed="rId3"/>
          <a:srcRect t="3737" b="14807"/>
          <a:stretch/>
        </p:blipFill>
        <p:spPr>
          <a:xfrm>
            <a:off x="1" y="0"/>
            <a:ext cx="12209564" cy="6227544"/>
          </a:xfrm>
          <a:prstGeom prst="rect">
            <a:avLst/>
          </a:prstGeom>
        </p:spPr>
      </p:pic>
      <p:sp>
        <p:nvSpPr>
          <p:cNvPr id="5" name="Rectangle 5"/>
          <p:cNvSpPr/>
          <p:nvPr/>
        </p:nvSpPr>
        <p:spPr bwMode="auto">
          <a:xfrm>
            <a:off x="-436" y="339568"/>
            <a:ext cx="6451478" cy="374323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a:spLocks noGrp="1" noChangeArrowheads="1"/>
          </p:cNvSpPr>
          <p:nvPr>
            <p:ph type="title"/>
          </p:nvPr>
        </p:nvSpPr>
        <p:spPr>
          <a:xfrm>
            <a:off x="219502" y="339568"/>
            <a:ext cx="6048672" cy="504056"/>
          </a:xfrm>
        </p:spPr>
        <p:txBody>
          <a:bodyPr>
            <a:normAutofit/>
          </a:bodyPr>
          <a:lstStyle/>
          <a:p>
            <a:r>
              <a:rPr lang="sv-SE" sz="2200" dirty="0"/>
              <a:t>Studievägledning på Ekonomihögskolan</a:t>
            </a:r>
          </a:p>
        </p:txBody>
      </p:sp>
      <p:sp>
        <p:nvSpPr>
          <p:cNvPr id="7" name="Rectangle 2"/>
          <p:cNvSpPr txBox="1">
            <a:spLocks noChangeArrowheads="1"/>
          </p:cNvSpPr>
          <p:nvPr/>
        </p:nvSpPr>
        <p:spPr bwMode="auto">
          <a:xfrm>
            <a:off x="1796381" y="2665532"/>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endParaRPr lang="sv-SE" sz="1800" dirty="0"/>
          </a:p>
        </p:txBody>
      </p:sp>
      <p:sp>
        <p:nvSpPr>
          <p:cNvPr id="9" name="Rectangle 2"/>
          <p:cNvSpPr txBox="1">
            <a:spLocks noChangeArrowheads="1"/>
          </p:cNvSpPr>
          <p:nvPr/>
        </p:nvSpPr>
        <p:spPr bwMode="auto">
          <a:xfrm>
            <a:off x="1826303" y="1076477"/>
            <a:ext cx="4544352" cy="209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2800" b="1" dirty="0"/>
              <a:t>Ivana </a:t>
            </a:r>
            <a:r>
              <a:rPr lang="sv-SE" sz="2800" b="1" dirty="0" err="1"/>
              <a:t>Stanic</a:t>
            </a:r>
            <a:br>
              <a:rPr lang="sv-SE" sz="2800" dirty="0"/>
            </a:br>
            <a:r>
              <a:rPr lang="sv-SE" sz="2800" dirty="0"/>
              <a:t>Studie- och yrkesvägledare i Kalmar</a:t>
            </a:r>
          </a:p>
          <a:p>
            <a:br>
              <a:rPr lang="sv-SE" sz="2800" dirty="0"/>
            </a:br>
            <a:r>
              <a:rPr lang="sv-SE" sz="2800" dirty="0"/>
              <a:t>E-post: </a:t>
            </a:r>
            <a:r>
              <a:rPr lang="sv-SE" sz="2800" dirty="0">
                <a:hlinkClick r:id="rId4"/>
              </a:rPr>
              <a:t>ivana.stanic@lnu.se</a:t>
            </a:r>
            <a:endParaRPr lang="sv-SE" sz="2800" dirty="0"/>
          </a:p>
          <a:p>
            <a:br>
              <a:rPr lang="sv-SE" sz="2800" dirty="0"/>
            </a:br>
            <a:r>
              <a:rPr lang="sv-SE" sz="2800" dirty="0"/>
              <a:t>Besöksadress: Hus Forma, våning 2</a:t>
            </a:r>
          </a:p>
        </p:txBody>
      </p:sp>
      <p:sp>
        <p:nvSpPr>
          <p:cNvPr id="3" name="AutoShape 4" descr="Susan Grahl">
            <a:extLst>
              <a:ext uri="{FF2B5EF4-FFF2-40B4-BE49-F238E27FC236}">
                <a16:creationId xmlns:a16="http://schemas.microsoft.com/office/drawing/2014/main" id="{664E40F1-8274-4471-8BC3-D2BB7AE48A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Rectangle 2">
            <a:extLst>
              <a:ext uri="{FF2B5EF4-FFF2-40B4-BE49-F238E27FC236}">
                <a16:creationId xmlns:a16="http://schemas.microsoft.com/office/drawing/2014/main" id="{25624E85-16A2-7B35-EC3B-D550B4C3A5B9}"/>
              </a:ext>
            </a:extLst>
          </p:cNvPr>
          <p:cNvSpPr txBox="1">
            <a:spLocks noChangeArrowheads="1"/>
          </p:cNvSpPr>
          <p:nvPr/>
        </p:nvSpPr>
        <p:spPr bwMode="auto">
          <a:xfrm>
            <a:off x="1876574" y="4323783"/>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endParaRPr lang="sv-SE" sz="1800" dirty="0"/>
          </a:p>
        </p:txBody>
      </p:sp>
      <p:pic>
        <p:nvPicPr>
          <p:cNvPr id="8" name="Picture 7">
            <a:extLst>
              <a:ext uri="{FF2B5EF4-FFF2-40B4-BE49-F238E27FC236}">
                <a16:creationId xmlns:a16="http://schemas.microsoft.com/office/drawing/2014/main" id="{68EE1091-D2F1-86B3-2E3E-E903A9374D81}"/>
              </a:ext>
            </a:extLst>
          </p:cNvPr>
          <p:cNvPicPr>
            <a:picLocks noChangeAspect="1"/>
          </p:cNvPicPr>
          <p:nvPr/>
        </p:nvPicPr>
        <p:blipFill rotWithShape="1">
          <a:blip r:embed="rId5"/>
          <a:srcRect t="3343" b="11806"/>
          <a:stretch/>
        </p:blipFill>
        <p:spPr>
          <a:xfrm>
            <a:off x="496281" y="1024175"/>
            <a:ext cx="1194526" cy="1350070"/>
          </a:xfrm>
          <a:prstGeom prst="rect">
            <a:avLst/>
          </a:prstGeom>
        </p:spPr>
      </p:pic>
    </p:spTree>
    <p:extLst>
      <p:ext uri="{BB962C8B-B14F-4D97-AF65-F5344CB8AC3E}">
        <p14:creationId xmlns:p14="http://schemas.microsoft.com/office/powerpoint/2010/main" val="317167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terior design, indoor, building, lobby&#10;&#10;Description automatically generated">
            <a:extLst>
              <a:ext uri="{FF2B5EF4-FFF2-40B4-BE49-F238E27FC236}">
                <a16:creationId xmlns:a16="http://schemas.microsoft.com/office/drawing/2014/main" id="{5100722E-B771-E018-6096-90E9BF723575}"/>
              </a:ext>
            </a:extLst>
          </p:cNvPr>
          <p:cNvPicPr>
            <a:picLocks noChangeAspect="1"/>
          </p:cNvPicPr>
          <p:nvPr/>
        </p:nvPicPr>
        <p:blipFill rotWithShape="1">
          <a:blip r:embed="rId3"/>
          <a:srcRect l="100" t="62234" r="9051" b="6564"/>
          <a:stretch/>
        </p:blipFill>
        <p:spPr>
          <a:xfrm>
            <a:off x="0" y="0"/>
            <a:ext cx="12192000" cy="6177304"/>
          </a:xfrm>
          <a:prstGeom prst="rect">
            <a:avLst/>
          </a:prstGeom>
        </p:spPr>
      </p:pic>
      <p:sp>
        <p:nvSpPr>
          <p:cNvPr id="5" name="Rectangle 5"/>
          <p:cNvSpPr/>
          <p:nvPr/>
        </p:nvSpPr>
        <p:spPr bwMode="auto">
          <a:xfrm>
            <a:off x="1882048" y="985141"/>
            <a:ext cx="8427904" cy="4297064"/>
          </a:xfrm>
          <a:prstGeom prst="rect">
            <a:avLst/>
          </a:prstGeom>
          <a:solidFill>
            <a:schemeClr val="bg1">
              <a:alpha val="9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6" name="Rectangle 3"/>
          <p:cNvSpPr txBox="1">
            <a:spLocks noChangeArrowheads="1"/>
          </p:cNvSpPr>
          <p:nvPr/>
        </p:nvSpPr>
        <p:spPr>
          <a:xfrm>
            <a:off x="2234666" y="1844180"/>
            <a:ext cx="7776864" cy="1230580"/>
          </a:xfrm>
          <a:prstGeom prst="rect">
            <a:avLst/>
          </a:prstGeom>
        </p:spPr>
        <p:txBody>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sv-SE" dirty="0"/>
              <a:t>Behöver du hjälp med att starta upp din jobbsökarprocess? Lnu Karriär, Karriärvägledningen vid Linnéuniversitetet stödjer dig när du funderar på hur din utbildning, dina erfarenheter och personliga meriter ska sammanfattas och bli en slagkraftig jobbansökan. </a:t>
            </a:r>
            <a:endParaRPr lang="sv-SE" altLang="sv-SE" sz="2200" kern="0" dirty="0">
              <a:latin typeface="+mj-lt"/>
              <a:cs typeface="Tahoma" pitchFamily="34" charset="0"/>
            </a:endParaRPr>
          </a:p>
        </p:txBody>
      </p:sp>
      <p:sp>
        <p:nvSpPr>
          <p:cNvPr id="8" name="Rubrik 1"/>
          <p:cNvSpPr>
            <a:spLocks noGrp="1"/>
          </p:cNvSpPr>
          <p:nvPr>
            <p:ph type="title"/>
          </p:nvPr>
        </p:nvSpPr>
        <p:spPr>
          <a:xfrm>
            <a:off x="2090650" y="1152186"/>
            <a:ext cx="7920880" cy="504056"/>
          </a:xfrm>
        </p:spPr>
        <p:txBody>
          <a:bodyPr>
            <a:normAutofit/>
          </a:bodyPr>
          <a:lstStyle/>
          <a:p>
            <a:pPr algn="ctr"/>
            <a:r>
              <a:rPr lang="sv-SE" sz="2200" dirty="0">
                <a:hlinkClick r:id="rId4"/>
              </a:rPr>
              <a:t>Karriärvägledning – Lnu Karriär</a:t>
            </a:r>
            <a:endParaRPr lang="sv-SE" sz="2200" dirty="0"/>
          </a:p>
        </p:txBody>
      </p:sp>
      <p:sp>
        <p:nvSpPr>
          <p:cNvPr id="9" name="textruta 8"/>
          <p:cNvSpPr txBox="1"/>
          <p:nvPr/>
        </p:nvSpPr>
        <p:spPr>
          <a:xfrm>
            <a:off x="3676818" y="3450637"/>
            <a:ext cx="2376264" cy="1477328"/>
          </a:xfrm>
          <a:prstGeom prst="rect">
            <a:avLst/>
          </a:prstGeom>
          <a:noFill/>
        </p:spPr>
        <p:txBody>
          <a:bodyPr wrap="square" rtlCol="0">
            <a:spAutoFit/>
          </a:bodyPr>
          <a:lstStyle/>
          <a:p>
            <a:r>
              <a:rPr lang="sv-SE" b="1" dirty="0">
                <a:latin typeface="+mj-lt"/>
              </a:rPr>
              <a:t>Sofie Edström</a:t>
            </a:r>
          </a:p>
          <a:p>
            <a:r>
              <a:rPr lang="sv-SE" dirty="0">
                <a:latin typeface="+mj-lt"/>
              </a:rPr>
              <a:t>Karriärvägledare, Kalmar</a:t>
            </a:r>
          </a:p>
          <a:p>
            <a:r>
              <a:rPr lang="sv-SE" dirty="0">
                <a:latin typeface="+mj-lt"/>
              </a:rPr>
              <a:t>0480-44 62 38</a:t>
            </a:r>
          </a:p>
          <a:p>
            <a:r>
              <a:rPr lang="sv-SE" dirty="0">
                <a:latin typeface="+mj-lt"/>
              </a:rPr>
              <a:t>sofie.edstrom@lnu.se</a:t>
            </a:r>
          </a:p>
        </p:txBody>
      </p:sp>
      <p:sp>
        <p:nvSpPr>
          <p:cNvPr id="12" name="textruta 11"/>
          <p:cNvSpPr txBox="1"/>
          <p:nvPr/>
        </p:nvSpPr>
        <p:spPr>
          <a:xfrm>
            <a:off x="7902604" y="3429000"/>
            <a:ext cx="2232248" cy="1477328"/>
          </a:xfrm>
          <a:prstGeom prst="rect">
            <a:avLst/>
          </a:prstGeom>
          <a:noFill/>
        </p:spPr>
        <p:txBody>
          <a:bodyPr wrap="square" rtlCol="0">
            <a:spAutoFit/>
          </a:bodyPr>
          <a:lstStyle/>
          <a:p>
            <a:r>
              <a:rPr lang="sv-SE" b="1" dirty="0">
                <a:latin typeface="+mj-lt"/>
              </a:rPr>
              <a:t>Fanny </a:t>
            </a:r>
            <a:r>
              <a:rPr lang="sv-SE" b="1" dirty="0" err="1">
                <a:latin typeface="+mj-lt"/>
              </a:rPr>
              <a:t>Elheim</a:t>
            </a:r>
            <a:endParaRPr lang="sv-SE" b="1" dirty="0">
              <a:latin typeface="+mj-lt"/>
            </a:endParaRPr>
          </a:p>
          <a:p>
            <a:r>
              <a:rPr lang="sv-SE" dirty="0">
                <a:latin typeface="+mj-lt"/>
              </a:rPr>
              <a:t>Karriärvägledare, Växjö</a:t>
            </a:r>
          </a:p>
          <a:p>
            <a:r>
              <a:rPr lang="sv-SE" dirty="0">
                <a:latin typeface="+mj-lt"/>
              </a:rPr>
              <a:t>0470-70 84 05</a:t>
            </a:r>
          </a:p>
          <a:p>
            <a:r>
              <a:rPr lang="sv-SE" dirty="0">
                <a:latin typeface="+mj-lt"/>
              </a:rPr>
              <a:t>fanny.elheim@lnu.se</a:t>
            </a:r>
          </a:p>
        </p:txBody>
      </p:sp>
      <p:pic>
        <p:nvPicPr>
          <p:cNvPr id="10" name="Picture 9" descr="A person with blonde hair wearing glasses&#10;&#10;Description automatically generated with low confidence">
            <a:extLst>
              <a:ext uri="{FF2B5EF4-FFF2-40B4-BE49-F238E27FC236}">
                <a16:creationId xmlns:a16="http://schemas.microsoft.com/office/drawing/2014/main" id="{9EBF2E87-16A1-D8FB-E5BA-CE4CCE722CB3}"/>
              </a:ext>
            </a:extLst>
          </p:cNvPr>
          <p:cNvPicPr>
            <a:picLocks noChangeAspect="1"/>
          </p:cNvPicPr>
          <p:nvPr/>
        </p:nvPicPr>
        <p:blipFill rotWithShape="1">
          <a:blip r:embed="rId5"/>
          <a:srcRect l="5906" t="5894" r="10059" b="28142"/>
          <a:stretch/>
        </p:blipFill>
        <p:spPr>
          <a:xfrm>
            <a:off x="2180727" y="3450637"/>
            <a:ext cx="1496091" cy="1467915"/>
          </a:xfrm>
          <a:prstGeom prst="rect">
            <a:avLst/>
          </a:prstGeom>
        </p:spPr>
      </p:pic>
      <p:pic>
        <p:nvPicPr>
          <p:cNvPr id="13" name="Picture 12" descr="A picture containing human face, person, smile, clothing&#10;&#10;Description automatically generated">
            <a:extLst>
              <a:ext uri="{FF2B5EF4-FFF2-40B4-BE49-F238E27FC236}">
                <a16:creationId xmlns:a16="http://schemas.microsoft.com/office/drawing/2014/main" id="{73FAA14C-710B-22CD-7F6F-DD14A38C7D99}"/>
              </a:ext>
            </a:extLst>
          </p:cNvPr>
          <p:cNvPicPr>
            <a:picLocks noChangeAspect="1"/>
          </p:cNvPicPr>
          <p:nvPr/>
        </p:nvPicPr>
        <p:blipFill rotWithShape="1">
          <a:blip r:embed="rId6"/>
          <a:srcRect r="8262" b="6105"/>
          <a:stretch/>
        </p:blipFill>
        <p:spPr>
          <a:xfrm>
            <a:off x="6315772" y="3429000"/>
            <a:ext cx="1532080" cy="1455691"/>
          </a:xfrm>
          <a:prstGeom prst="rect">
            <a:avLst/>
          </a:prstGeom>
        </p:spPr>
      </p:pic>
    </p:spTree>
    <p:extLst>
      <p:ext uri="{BB962C8B-B14F-4D97-AF65-F5344CB8AC3E}">
        <p14:creationId xmlns:p14="http://schemas.microsoft.com/office/powerpoint/2010/main" val="2502433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itting at tables in a library&#10;&#10;Description automatically generated with medium confidence">
            <a:extLst>
              <a:ext uri="{FF2B5EF4-FFF2-40B4-BE49-F238E27FC236}">
                <a16:creationId xmlns:a16="http://schemas.microsoft.com/office/drawing/2014/main" id="{8BD03BD0-E742-C5AE-B21A-9E7441818F04}"/>
              </a:ext>
            </a:extLst>
          </p:cNvPr>
          <p:cNvPicPr>
            <a:picLocks noChangeAspect="1"/>
          </p:cNvPicPr>
          <p:nvPr/>
        </p:nvPicPr>
        <p:blipFill rotWithShape="1">
          <a:blip r:embed="rId3"/>
          <a:srcRect t="10898" b="12313"/>
          <a:stretch/>
        </p:blipFill>
        <p:spPr>
          <a:xfrm>
            <a:off x="0" y="-1"/>
            <a:ext cx="12191999" cy="6198669"/>
          </a:xfrm>
          <a:prstGeom prst="rect">
            <a:avLst/>
          </a:prstGeom>
        </p:spPr>
      </p:pic>
      <p:sp>
        <p:nvSpPr>
          <p:cNvPr id="5" name="Rectangle 4"/>
          <p:cNvSpPr/>
          <p:nvPr/>
        </p:nvSpPr>
        <p:spPr bwMode="auto">
          <a:xfrm>
            <a:off x="3935760" y="747464"/>
            <a:ext cx="8208912" cy="2954203"/>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3935760" y="936104"/>
            <a:ext cx="8208912" cy="576064"/>
          </a:xfrm>
        </p:spPr>
        <p:txBody>
          <a:bodyPr>
            <a:normAutofit/>
          </a:bodyPr>
          <a:lstStyle/>
          <a:p>
            <a:pPr algn="ctr"/>
            <a:r>
              <a:rPr lang="sv-SE" sz="2200" dirty="0"/>
              <a:t>Universitetsbiblioteket (UB) och Studieverkstaden</a:t>
            </a:r>
          </a:p>
        </p:txBody>
      </p:sp>
      <p:sp>
        <p:nvSpPr>
          <p:cNvPr id="6" name="Platshållare för innehåll 5"/>
          <p:cNvSpPr>
            <a:spLocks noGrp="1"/>
          </p:cNvSpPr>
          <p:nvPr>
            <p:ph idx="1"/>
          </p:nvPr>
        </p:nvSpPr>
        <p:spPr>
          <a:xfrm>
            <a:off x="3935760" y="1628800"/>
            <a:ext cx="8256240" cy="2376264"/>
          </a:xfrm>
          <a:ln w="57150">
            <a:noFill/>
          </a:ln>
        </p:spPr>
        <p:txBody>
          <a:bodyPr/>
          <a:lstStyle/>
          <a:p>
            <a:pPr marL="0" indent="0">
              <a:buNone/>
            </a:pPr>
            <a:r>
              <a:rPr lang="sv-SE" sz="1800" dirty="0"/>
              <a:t>Sök- och skrivhjälp finns på </a:t>
            </a:r>
            <a:r>
              <a:rPr lang="sv-SE" sz="1800" dirty="0">
                <a:hlinkClick r:id="rId4"/>
              </a:rPr>
              <a:t>Universitetsbiblioteket</a:t>
            </a:r>
            <a:r>
              <a:rPr lang="sv-SE" sz="1800" dirty="0"/>
              <a:t> och på </a:t>
            </a:r>
            <a:r>
              <a:rPr lang="sv-SE" sz="1800" dirty="0">
                <a:hlinkClick r:id="rId5"/>
              </a:rPr>
              <a:t>skrivguiden</a:t>
            </a:r>
            <a:r>
              <a:rPr lang="sv-SE" sz="1800" dirty="0"/>
              <a:t>.</a:t>
            </a:r>
            <a:br>
              <a:rPr lang="sv-SE" sz="1800" dirty="0"/>
            </a:br>
            <a:br>
              <a:rPr lang="sv-SE" sz="1800" dirty="0"/>
            </a:br>
            <a:r>
              <a:rPr lang="sv-SE" sz="1800" dirty="0"/>
              <a:t>Hos </a:t>
            </a:r>
            <a:r>
              <a:rPr lang="sv-SE" sz="1800" dirty="0">
                <a:hlinkClick r:id="rId6"/>
              </a:rPr>
              <a:t>Studieverkstaden</a:t>
            </a:r>
            <a:r>
              <a:rPr lang="sv-SE" sz="1800" dirty="0"/>
              <a:t> kan du som student få handledning som rör akademisk skrivande och studieteknik.</a:t>
            </a:r>
            <a:br>
              <a:rPr lang="sv-SE" sz="1800" dirty="0"/>
            </a:br>
            <a:br>
              <a:rPr lang="sv-SE" sz="1800" dirty="0"/>
            </a:br>
            <a:r>
              <a:rPr lang="sv-SE" sz="1800" dirty="0"/>
              <a:t>Läs </a:t>
            </a:r>
            <a:r>
              <a:rPr lang="sv-SE" sz="1800" i="1" dirty="0">
                <a:hlinkClick r:id="rId7"/>
              </a:rPr>
              <a:t>Refero – antiplagieringsguiden </a:t>
            </a:r>
            <a:r>
              <a:rPr lang="sv-SE" sz="1800" dirty="0"/>
              <a:t> ett webbaserat läromedel som visar hur du får använda andras texter i ditt akademiska skrivande.</a:t>
            </a:r>
          </a:p>
        </p:txBody>
      </p:sp>
    </p:spTree>
    <p:extLst>
      <p:ext uri="{BB962C8B-B14F-4D97-AF65-F5344CB8AC3E}">
        <p14:creationId xmlns:p14="http://schemas.microsoft.com/office/powerpoint/2010/main" val="1157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yellow chairs and tables in a room&#10;&#10;Description automatically generated with medium confidence">
            <a:extLst>
              <a:ext uri="{FF2B5EF4-FFF2-40B4-BE49-F238E27FC236}">
                <a16:creationId xmlns:a16="http://schemas.microsoft.com/office/drawing/2014/main" id="{78A4ADB2-F670-3557-D6F4-B6BF93E4D221}"/>
              </a:ext>
            </a:extLst>
          </p:cNvPr>
          <p:cNvPicPr>
            <a:picLocks noChangeAspect="1"/>
          </p:cNvPicPr>
          <p:nvPr/>
        </p:nvPicPr>
        <p:blipFill rotWithShape="1">
          <a:blip r:embed="rId3"/>
          <a:srcRect t="7247" b="15144"/>
          <a:stretch/>
        </p:blipFill>
        <p:spPr>
          <a:xfrm>
            <a:off x="0" y="0"/>
            <a:ext cx="12192000" cy="6309320"/>
          </a:xfrm>
          <a:prstGeom prst="rect">
            <a:avLst/>
          </a:prstGeom>
        </p:spPr>
      </p:pic>
      <p:sp>
        <p:nvSpPr>
          <p:cNvPr id="7" name="Rectangle 5">
            <a:hlinkClick r:id="rId4"/>
          </p:cNvPr>
          <p:cNvSpPr/>
          <p:nvPr/>
        </p:nvSpPr>
        <p:spPr bwMode="auto">
          <a:xfrm>
            <a:off x="247226" y="548680"/>
            <a:ext cx="6048672" cy="2207130"/>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259566" y="821631"/>
            <a:ext cx="6048672" cy="395610"/>
          </a:xfrm>
        </p:spPr>
        <p:txBody>
          <a:bodyPr>
            <a:normAutofit/>
          </a:bodyPr>
          <a:lstStyle/>
          <a:p>
            <a:pPr algn="ctr"/>
            <a:r>
              <a:rPr lang="sv-SE" sz="2200" dirty="0">
                <a:hlinkClick r:id="rId5"/>
              </a:rPr>
              <a:t>Studenthälsan</a:t>
            </a:r>
            <a:endParaRPr lang="sv-SE" sz="2200" dirty="0"/>
          </a:p>
        </p:txBody>
      </p:sp>
      <p:sp>
        <p:nvSpPr>
          <p:cNvPr id="3" name="Platshållare för innehåll 2"/>
          <p:cNvSpPr>
            <a:spLocks noGrp="1"/>
          </p:cNvSpPr>
          <p:nvPr>
            <p:ph idx="1"/>
          </p:nvPr>
        </p:nvSpPr>
        <p:spPr>
          <a:xfrm>
            <a:off x="335360" y="1324236"/>
            <a:ext cx="5564845" cy="1458652"/>
          </a:xfrm>
        </p:spPr>
        <p:txBody>
          <a:bodyPr/>
          <a:lstStyle/>
          <a:p>
            <a:pPr marL="0" indent="0">
              <a:spcBef>
                <a:spcPts val="0"/>
              </a:spcBef>
              <a:buNone/>
            </a:pPr>
            <a:r>
              <a:rPr lang="sv-SE" sz="1800" dirty="0"/>
              <a:t>Studenthälsan finns både i Kalmar och i Växjö för dig som är student vid Linnéuniversitetet. De erbjuder samtalsstöd och coachning samt arbetar med livsstilsfrågor. </a:t>
            </a:r>
          </a:p>
          <a:p>
            <a:pPr marL="0" indent="0">
              <a:spcBef>
                <a:spcPts val="0"/>
              </a:spcBef>
            </a:pPr>
            <a:endParaRPr lang="sv-SE" sz="2200" dirty="0"/>
          </a:p>
        </p:txBody>
      </p:sp>
      <p:sp>
        <p:nvSpPr>
          <p:cNvPr id="13" name="AutoShape 12" descr="resource://skype_ff_extension-at-jetpack/skype_ff_extension/data/call_skype_logo.png"/>
          <p:cNvSpPr>
            <a:spLocks noChangeAspect="1" noChangeArrowheads="1"/>
          </p:cNvSpPr>
          <p:nvPr/>
        </p:nvSpPr>
        <p:spPr bwMode="auto">
          <a:xfrm>
            <a:off x="4075113" y="2782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353355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classroom&#10;&#10;Description automatically generated with low confidence">
            <a:extLst>
              <a:ext uri="{FF2B5EF4-FFF2-40B4-BE49-F238E27FC236}">
                <a16:creationId xmlns:a16="http://schemas.microsoft.com/office/drawing/2014/main" id="{8ACFE67D-714C-5E4C-D484-57C2D7CB12AE}"/>
              </a:ext>
            </a:extLst>
          </p:cNvPr>
          <p:cNvPicPr>
            <a:picLocks noChangeAspect="1"/>
          </p:cNvPicPr>
          <p:nvPr/>
        </p:nvPicPr>
        <p:blipFill rotWithShape="1">
          <a:blip r:embed="rId3"/>
          <a:srcRect t="21332" b="4010"/>
          <a:stretch/>
        </p:blipFill>
        <p:spPr>
          <a:xfrm>
            <a:off x="0" y="13150"/>
            <a:ext cx="12192000" cy="6154716"/>
          </a:xfrm>
          <a:prstGeom prst="rect">
            <a:avLst/>
          </a:prstGeom>
        </p:spPr>
      </p:pic>
      <p:sp>
        <p:nvSpPr>
          <p:cNvPr id="5" name="Rectangle 5"/>
          <p:cNvSpPr/>
          <p:nvPr/>
        </p:nvSpPr>
        <p:spPr bwMode="auto">
          <a:xfrm>
            <a:off x="5159895" y="640587"/>
            <a:ext cx="6696744" cy="198288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5159895" y="690134"/>
            <a:ext cx="6696744" cy="444861"/>
          </a:xfrm>
        </p:spPr>
        <p:txBody>
          <a:bodyPr>
            <a:normAutofit/>
          </a:bodyPr>
          <a:lstStyle/>
          <a:p>
            <a:pPr algn="ctr"/>
            <a:r>
              <a:rPr lang="sv-SE" sz="2200" dirty="0">
                <a:hlinkClick r:id="rId4"/>
              </a:rPr>
              <a:t>Studera med funktionsnedsättning</a:t>
            </a:r>
            <a:endParaRPr lang="en-US" sz="2200" dirty="0"/>
          </a:p>
        </p:txBody>
      </p:sp>
      <p:sp>
        <p:nvSpPr>
          <p:cNvPr id="7" name="Platshållare för innehåll 2"/>
          <p:cNvSpPr>
            <a:spLocks noGrp="1"/>
          </p:cNvSpPr>
          <p:nvPr>
            <p:ph idx="1"/>
          </p:nvPr>
        </p:nvSpPr>
        <p:spPr>
          <a:xfrm>
            <a:off x="5159895" y="1196621"/>
            <a:ext cx="6696744" cy="1223003"/>
          </a:xfrm>
        </p:spPr>
        <p:txBody>
          <a:bodyPr/>
          <a:lstStyle/>
          <a:p>
            <a:pPr marL="0" indent="0">
              <a:buNone/>
            </a:pPr>
            <a:r>
              <a:rPr lang="sv-SE" sz="1800" dirty="0"/>
              <a:t>Om du är student och har en funktionsnedsättning finns det möjlighet att använda pedagogiskt stöd under studietiden. Exempel på detta är anteckningshjälp, teckenspråkstolk eller förlängd tid vid examinationer. </a:t>
            </a:r>
          </a:p>
        </p:txBody>
      </p:sp>
    </p:spTree>
    <p:extLst>
      <p:ext uri="{BB962C8B-B14F-4D97-AF65-F5344CB8AC3E}">
        <p14:creationId xmlns:p14="http://schemas.microsoft.com/office/powerpoint/2010/main" val="372187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AF85-6404-33A6-F26E-56C479E0EE02}"/>
              </a:ext>
            </a:extLst>
          </p:cNvPr>
          <p:cNvSpPr>
            <a:spLocks noGrp="1"/>
          </p:cNvSpPr>
          <p:nvPr>
            <p:ph type="title"/>
          </p:nvPr>
        </p:nvSpPr>
        <p:spPr>
          <a:xfrm>
            <a:off x="540000" y="360000"/>
            <a:ext cx="11113200" cy="1368000"/>
          </a:xfrm>
        </p:spPr>
        <p:txBody>
          <a:bodyPr anchor="ctr">
            <a:normAutofit/>
          </a:bodyPr>
          <a:lstStyle/>
          <a:p>
            <a:r>
              <a:rPr lang="sv-SE" dirty="0"/>
              <a:t>MER information. </a:t>
            </a:r>
          </a:p>
        </p:txBody>
      </p:sp>
      <p:pic>
        <p:nvPicPr>
          <p:cNvPr id="5" name="Picture Placeholder 4" descr="A black and white speech bubbles with white text&#10;&#10;Description automatically generated">
            <a:extLst>
              <a:ext uri="{FF2B5EF4-FFF2-40B4-BE49-F238E27FC236}">
                <a16:creationId xmlns:a16="http://schemas.microsoft.com/office/drawing/2014/main" id="{2673B669-DE66-550E-00CA-FB683367BA37}"/>
              </a:ext>
            </a:extLst>
          </p:cNvPr>
          <p:cNvPicPr>
            <a:picLocks noGrp="1" noChangeAspect="1"/>
          </p:cNvPicPr>
          <p:nvPr>
            <p:ph sz="quarter" idx="18"/>
          </p:nvPr>
        </p:nvPicPr>
        <p:blipFill>
          <a:blip r:embed="rId3"/>
          <a:stretch>
            <a:fillRect/>
          </a:stretch>
        </p:blipFill>
        <p:spPr>
          <a:xfrm>
            <a:off x="539750" y="2559713"/>
            <a:ext cx="5407200" cy="2619637"/>
          </a:xfrm>
          <a:noFill/>
        </p:spPr>
      </p:pic>
      <p:sp>
        <p:nvSpPr>
          <p:cNvPr id="10" name="Content Placeholder 3">
            <a:extLst>
              <a:ext uri="{FF2B5EF4-FFF2-40B4-BE49-F238E27FC236}">
                <a16:creationId xmlns:a16="http://schemas.microsoft.com/office/drawing/2014/main" id="{7D401A11-CE74-C1B9-0CBE-0EDAC7BA1E47}"/>
              </a:ext>
            </a:extLst>
          </p:cNvPr>
          <p:cNvSpPr>
            <a:spLocks noGrp="1"/>
          </p:cNvSpPr>
          <p:nvPr>
            <p:ph sz="quarter" idx="19"/>
          </p:nvPr>
        </p:nvSpPr>
        <p:spPr>
          <a:xfrm>
            <a:off x="6228000" y="1399350"/>
            <a:ext cx="5425200" cy="3780000"/>
          </a:xfrm>
        </p:spPr>
        <p:txBody>
          <a:bodyPr/>
          <a:lstStyle/>
          <a:p>
            <a:endParaRPr lang="en-US" dirty="0"/>
          </a:p>
          <a:p>
            <a:endParaRPr lang="en-US" dirty="0"/>
          </a:p>
          <a:p>
            <a:r>
              <a:rPr lang="en-US" dirty="0"/>
              <a:t>DEN  16/9 kl 15  KRITA FO1036</a:t>
            </a:r>
          </a:p>
          <a:p>
            <a:endParaRPr lang="en-US" dirty="0"/>
          </a:p>
          <a:p>
            <a:endParaRPr lang="en-US" dirty="0"/>
          </a:p>
          <a:p>
            <a:r>
              <a:rPr lang="en-US" dirty="0" err="1"/>
              <a:t>Programråd</a:t>
            </a:r>
            <a:r>
              <a:rPr lang="en-US" dirty="0"/>
              <a:t>  25/9 kl  MÅNEN  15.15-17.00  (</a:t>
            </a:r>
            <a:r>
              <a:rPr lang="en-US" dirty="0" err="1"/>
              <a:t>högst</a:t>
            </a:r>
            <a:r>
              <a:rPr lang="en-US" dirty="0"/>
              <a:t> </a:t>
            </a:r>
            <a:r>
              <a:rPr lang="en-US" dirty="0" err="1"/>
              <a:t>upp</a:t>
            </a:r>
            <a:r>
              <a:rPr lang="en-US" dirty="0"/>
              <a:t>) </a:t>
            </a:r>
          </a:p>
        </p:txBody>
      </p:sp>
    </p:spTree>
    <p:extLst>
      <p:ext uri="{BB962C8B-B14F-4D97-AF65-F5344CB8AC3E}">
        <p14:creationId xmlns:p14="http://schemas.microsoft.com/office/powerpoint/2010/main" val="510501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ktangel 5"/>
          <p:cNvSpPr/>
          <p:nvPr/>
        </p:nvSpPr>
        <p:spPr bwMode="auto">
          <a:xfrm>
            <a:off x="3215680" y="4365104"/>
            <a:ext cx="2088232" cy="288032"/>
          </a:xfrm>
          <a:prstGeom prst="rect">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sv-SE">
              <a:solidFill>
                <a:srgbClr val="000000"/>
              </a:solidFill>
              <a:latin typeface="Arial" pitchFamily="34" charset="0"/>
              <a:cs typeface="Arial" pitchFamily="34" charset="0"/>
            </a:endParaRPr>
          </a:p>
        </p:txBody>
      </p:sp>
      <p:sp>
        <p:nvSpPr>
          <p:cNvPr id="18435" name="Rectangle 2"/>
          <p:cNvSpPr>
            <a:spLocks noGrp="1" noChangeArrowheads="1"/>
          </p:cNvSpPr>
          <p:nvPr>
            <p:ph type="title"/>
          </p:nvPr>
        </p:nvSpPr>
        <p:spPr>
          <a:xfrm>
            <a:off x="2063750" y="779464"/>
            <a:ext cx="4078288" cy="561975"/>
          </a:xfrm>
        </p:spPr>
        <p:txBody>
          <a:bodyPr>
            <a:normAutofit fontScale="90000"/>
          </a:bodyPr>
          <a:lstStyle/>
          <a:p>
            <a:pPr algn="ctr">
              <a:defRPr/>
            </a:pPr>
            <a:r>
              <a:rPr lang="sv-SE" sz="4000" dirty="0">
                <a:latin typeface="+mn-lt"/>
              </a:rPr>
              <a:t>Bildningsresan</a:t>
            </a:r>
          </a:p>
        </p:txBody>
      </p:sp>
      <p:sp>
        <p:nvSpPr>
          <p:cNvPr id="18434" name="Footer Placeholder 4"/>
          <p:cNvSpPr>
            <a:spLocks noGrp="1"/>
          </p:cNvSpPr>
          <p:nvPr>
            <p:ph type="ftr" sz="quarter" idx="4294967295"/>
          </p:nvPr>
        </p:nvSpPr>
        <p:spPr>
          <a:xfrm>
            <a:off x="7772400" y="6477000"/>
            <a:ext cx="2895600" cy="228600"/>
          </a:xfrm>
          <a:prstGeom prst="rect">
            <a:avLst/>
          </a:prstGeom>
        </p:spPr>
        <p:txBody>
          <a:bodyPr/>
          <a:lstStyle/>
          <a:p>
            <a:pPr>
              <a:defRPr/>
            </a:pPr>
            <a:r>
              <a:rPr lang="sv-SE">
                <a:solidFill>
                  <a:srgbClr val="000000"/>
                </a:solidFill>
                <a:latin typeface="Times New Roman"/>
                <a:cs typeface="Times New Roman"/>
              </a:rPr>
              <a:t>© </a:t>
            </a:r>
            <a:r>
              <a:rPr lang="sv-SE" sz="1200">
                <a:solidFill>
                  <a:srgbClr val="000000"/>
                </a:solidFill>
                <a:latin typeface="Times New Roman"/>
                <a:cs typeface="Times New Roman"/>
              </a:rPr>
              <a:t>Åsa Sjöblom</a:t>
            </a:r>
          </a:p>
        </p:txBody>
      </p:sp>
      <p:sp>
        <p:nvSpPr>
          <p:cNvPr id="114694" name="Rectangle 6"/>
          <p:cNvSpPr>
            <a:spLocks noChangeArrowheads="1"/>
          </p:cNvSpPr>
          <p:nvPr/>
        </p:nvSpPr>
        <p:spPr bwMode="auto">
          <a:xfrm>
            <a:off x="2208214" y="2019300"/>
            <a:ext cx="4105275" cy="2754600"/>
          </a:xfrm>
          <a:prstGeom prst="rect">
            <a:avLst/>
          </a:prstGeom>
          <a:noFill/>
          <a:ln w="9525">
            <a:noFill/>
            <a:miter lim="800000"/>
            <a:headEnd/>
            <a:tailEnd/>
          </a:ln>
        </p:spPr>
        <p:txBody>
          <a:bodyPr>
            <a:spAutoFit/>
          </a:bodyPr>
          <a:lstStyle/>
          <a:p>
            <a:pPr algn="ctr">
              <a:lnSpc>
                <a:spcPct val="120000"/>
              </a:lnSpc>
              <a:spcBef>
                <a:spcPct val="75000"/>
              </a:spcBef>
              <a:defRPr/>
            </a:pPr>
            <a:r>
              <a:rPr lang="sv-SE" sz="2000" dirty="0">
                <a:solidFill>
                  <a:srgbClr val="000000"/>
                </a:solidFill>
                <a:latin typeface="Times New Roman"/>
                <a:cs typeface="Times New Roman"/>
              </a:rPr>
              <a:t>Utbildning – inte bara plugg…</a:t>
            </a:r>
          </a:p>
          <a:p>
            <a:pPr algn="ctr">
              <a:lnSpc>
                <a:spcPct val="120000"/>
              </a:lnSpc>
              <a:spcBef>
                <a:spcPct val="75000"/>
              </a:spcBef>
              <a:defRPr/>
            </a:pPr>
            <a:r>
              <a:rPr lang="sv-SE" sz="2000" dirty="0">
                <a:solidFill>
                  <a:srgbClr val="000000"/>
                </a:solidFill>
                <a:latin typeface="Times New Roman"/>
                <a:cs typeface="Times New Roman"/>
              </a:rPr>
              <a:t>…utan också en ”resa”: </a:t>
            </a:r>
          </a:p>
          <a:p>
            <a:pPr algn="ctr">
              <a:lnSpc>
                <a:spcPct val="120000"/>
              </a:lnSpc>
              <a:spcBef>
                <a:spcPct val="75000"/>
              </a:spcBef>
              <a:defRPr/>
            </a:pPr>
            <a:endParaRPr lang="sv-SE" sz="2000" dirty="0">
              <a:solidFill>
                <a:srgbClr val="000000"/>
              </a:solidFill>
              <a:latin typeface="Times New Roman"/>
              <a:cs typeface="Times New Roman"/>
            </a:endParaRPr>
          </a:p>
          <a:p>
            <a:pPr algn="ctr">
              <a:lnSpc>
                <a:spcPct val="140000"/>
              </a:lnSpc>
              <a:spcBef>
                <a:spcPct val="75000"/>
              </a:spcBef>
              <a:defRPr/>
            </a:pPr>
            <a:r>
              <a:rPr lang="sv-SE" sz="2000" dirty="0">
                <a:solidFill>
                  <a:srgbClr val="000000"/>
                </a:solidFill>
                <a:latin typeface="Times New Roman"/>
                <a:cs typeface="Times New Roman"/>
              </a:rPr>
              <a:t>Från utbildningskonsument till kunskapsproducent!</a:t>
            </a:r>
          </a:p>
        </p:txBody>
      </p:sp>
      <p:pic>
        <p:nvPicPr>
          <p:cNvPr id="6149" name="Picture 7" descr="CB015710"/>
          <p:cNvPicPr>
            <a:picLocks noChangeAspect="1" noChangeArrowheads="1"/>
          </p:cNvPicPr>
          <p:nvPr/>
        </p:nvPicPr>
        <p:blipFill>
          <a:blip r:embed="rId2" cstate="print"/>
          <a:srcRect/>
          <a:stretch>
            <a:fillRect/>
          </a:stretch>
        </p:blipFill>
        <p:spPr bwMode="auto">
          <a:xfrm>
            <a:off x="6815139" y="0"/>
            <a:ext cx="3889375" cy="6858000"/>
          </a:xfrm>
          <a:prstGeom prst="rect">
            <a:avLst/>
          </a:prstGeom>
          <a:noFill/>
          <a:ln w="9525">
            <a:noFill/>
            <a:miter lim="800000"/>
            <a:headEnd/>
            <a:tailEnd/>
          </a:ln>
        </p:spPr>
      </p:pic>
    </p:spTree>
    <p:extLst>
      <p:ext uri="{BB962C8B-B14F-4D97-AF65-F5344CB8AC3E}">
        <p14:creationId xmlns:p14="http://schemas.microsoft.com/office/powerpoint/2010/main" val="40933658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4694">
                                            <p:txEl>
                                              <p:pRg st="0" end="0"/>
                                            </p:txEl>
                                          </p:spTgt>
                                        </p:tgtEl>
                                        <p:attrNameLst>
                                          <p:attrName>style.visibility</p:attrName>
                                        </p:attrNameLst>
                                      </p:cBhvr>
                                      <p:to>
                                        <p:strVal val="visible"/>
                                      </p:to>
                                    </p:set>
                                    <p:animEffect transition="in" filter="wipe(left)">
                                      <p:cBhvr>
                                        <p:cTn id="7" dur="1000"/>
                                        <p:tgtEl>
                                          <p:spTgt spid="1146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4694">
                                            <p:txEl>
                                              <p:pRg st="1" end="1"/>
                                            </p:txEl>
                                          </p:spTgt>
                                        </p:tgtEl>
                                        <p:attrNameLst>
                                          <p:attrName>style.visibility</p:attrName>
                                        </p:attrNameLst>
                                      </p:cBhvr>
                                      <p:to>
                                        <p:strVal val="visible"/>
                                      </p:to>
                                    </p:set>
                                    <p:animEffect transition="in" filter="wipe(left)">
                                      <p:cBhvr>
                                        <p:cTn id="12" dur="1000"/>
                                        <p:tgtEl>
                                          <p:spTgt spid="1146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4694">
                                            <p:txEl>
                                              <p:pRg st="3" end="3"/>
                                            </p:txEl>
                                          </p:spTgt>
                                        </p:tgtEl>
                                        <p:attrNameLst>
                                          <p:attrName>style.visibility</p:attrName>
                                        </p:attrNameLst>
                                      </p:cBhvr>
                                      <p:to>
                                        <p:strVal val="visible"/>
                                      </p:to>
                                    </p:set>
                                    <p:animEffect transition="in" filter="wipe(left)">
                                      <p:cBhvr>
                                        <p:cTn id="17" dur="1000"/>
                                        <p:tgtEl>
                                          <p:spTgt spid="114694">
                                            <p:txEl>
                                              <p:pRg st="3" end="3"/>
                                            </p:txEl>
                                          </p:spTgt>
                                        </p:tgtEl>
                                      </p:cBhvr>
                                    </p:animEffect>
                                  </p:childTnLst>
                                </p:cTn>
                              </p:par>
                            </p:childTnLst>
                          </p:cTn>
                        </p:par>
                        <p:par>
                          <p:cTn id="18" fill="hold">
                            <p:stCondLst>
                              <p:cond delay="1000"/>
                            </p:stCondLst>
                            <p:childTnLst>
                              <p:par>
                                <p:cTn id="19" presetID="22" presetClass="entr" presetSubtype="8" fill="hold" grpId="0" nodeType="afterEffect">
                                  <p:stCondLst>
                                    <p:cond delay="200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4694" grpId="0" build="p"/>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5AE26-B7C9-B602-E05E-28164C7628B3}"/>
              </a:ext>
            </a:extLst>
          </p:cNvPr>
          <p:cNvSpPr txBox="1"/>
          <p:nvPr/>
        </p:nvSpPr>
        <p:spPr>
          <a:xfrm>
            <a:off x="1554145" y="320842"/>
            <a:ext cx="9770347" cy="769441"/>
          </a:xfrm>
          <a:prstGeom prst="rect">
            <a:avLst/>
          </a:prstGeom>
          <a:noFill/>
        </p:spPr>
        <p:txBody>
          <a:bodyPr wrap="square" rtlCol="0">
            <a:spAutoFit/>
          </a:bodyPr>
          <a:lstStyle/>
          <a:p>
            <a:pPr algn="ctr"/>
            <a:r>
              <a:rPr lang="sv-SE" sz="4400" dirty="0">
                <a:latin typeface="Aharoni" panose="02010803020104030203" pitchFamily="2" charset="-79"/>
                <a:cs typeface="Aharoni" panose="02010803020104030203" pitchFamily="2" charset="-79"/>
              </a:rPr>
              <a:t>Examinationer, tentor, betyg</a:t>
            </a:r>
          </a:p>
        </p:txBody>
      </p:sp>
      <p:sp>
        <p:nvSpPr>
          <p:cNvPr id="3" name="TextBox 2">
            <a:extLst>
              <a:ext uri="{FF2B5EF4-FFF2-40B4-BE49-F238E27FC236}">
                <a16:creationId xmlns:a16="http://schemas.microsoft.com/office/drawing/2014/main" id="{B7AFB9A5-3ADA-096C-97AE-53EE6739C1A1}"/>
              </a:ext>
            </a:extLst>
          </p:cNvPr>
          <p:cNvSpPr txBox="1"/>
          <p:nvPr/>
        </p:nvSpPr>
        <p:spPr>
          <a:xfrm>
            <a:off x="8772211" y="4099727"/>
            <a:ext cx="2552281" cy="707886"/>
          </a:xfrm>
          <a:prstGeom prst="rect">
            <a:avLst/>
          </a:prstGeom>
          <a:noFill/>
        </p:spPr>
        <p:txBody>
          <a:bodyPr wrap="square" rtlCol="0">
            <a:spAutoFit/>
          </a:bodyPr>
          <a:lstStyle/>
          <a:p>
            <a:r>
              <a:rPr lang="sv-SE" sz="4000" dirty="0"/>
              <a:t>16/9 </a:t>
            </a:r>
            <a:r>
              <a:rPr lang="sv-SE" sz="4000" dirty="0" err="1"/>
              <a:t>kl</a:t>
            </a:r>
            <a:r>
              <a:rPr lang="sv-SE" sz="4000" dirty="0"/>
              <a:t> 15 !</a:t>
            </a:r>
          </a:p>
        </p:txBody>
      </p:sp>
    </p:spTree>
    <p:extLst>
      <p:ext uri="{BB962C8B-B14F-4D97-AF65-F5344CB8AC3E}">
        <p14:creationId xmlns:p14="http://schemas.microsoft.com/office/powerpoint/2010/main" val="4024162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hand drawing a line on a block with a person walking on it">
            <a:extLst>
              <a:ext uri="{FF2B5EF4-FFF2-40B4-BE49-F238E27FC236}">
                <a16:creationId xmlns:a16="http://schemas.microsoft.com/office/drawing/2014/main" id="{F016CC0F-6A9F-4C41-6516-230637ED6161}"/>
              </a:ext>
            </a:extLst>
          </p:cNvPr>
          <p:cNvPicPr>
            <a:picLocks noGrp="1" noChangeAspect="1"/>
          </p:cNvPicPr>
          <p:nvPr>
            <p:ph idx="1"/>
          </p:nvPr>
        </p:nvPicPr>
        <p:blipFill>
          <a:blip r:embed="rId3"/>
          <a:stretch>
            <a:fillRect/>
          </a:stretch>
        </p:blipFill>
        <p:spPr>
          <a:xfrm>
            <a:off x="0" y="0"/>
            <a:ext cx="12192000" cy="6867437"/>
          </a:xfrm>
        </p:spPr>
      </p:pic>
      <p:sp>
        <p:nvSpPr>
          <p:cNvPr id="2" name="Title 1">
            <a:extLst>
              <a:ext uri="{FF2B5EF4-FFF2-40B4-BE49-F238E27FC236}">
                <a16:creationId xmlns:a16="http://schemas.microsoft.com/office/drawing/2014/main" id="{FB8B631A-F2F7-55A1-1B25-D20B1F09D678}"/>
              </a:ext>
            </a:extLst>
          </p:cNvPr>
          <p:cNvSpPr>
            <a:spLocks noGrp="1"/>
          </p:cNvSpPr>
          <p:nvPr>
            <p:ph type="title"/>
          </p:nvPr>
        </p:nvSpPr>
        <p:spPr>
          <a:solidFill>
            <a:schemeClr val="bg1">
              <a:alpha val="52000"/>
            </a:schemeClr>
          </a:solidFill>
        </p:spPr>
        <p:txBody>
          <a:bodyPr/>
          <a:lstStyle/>
          <a:p>
            <a:pPr algn="ctr"/>
            <a:r>
              <a:rPr lang="sv-SE" dirty="0" err="1"/>
              <a:t>Onboarding</a:t>
            </a:r>
            <a:r>
              <a:rPr lang="sv-SE" dirty="0"/>
              <a:t> to </a:t>
            </a:r>
            <a:r>
              <a:rPr lang="sv-SE" dirty="0" err="1"/>
              <a:t>your</a:t>
            </a:r>
            <a:r>
              <a:rPr lang="sv-SE" dirty="0"/>
              <a:t> </a:t>
            </a:r>
            <a:r>
              <a:rPr lang="sv-SE" dirty="0" err="1"/>
              <a:t>Academic</a:t>
            </a:r>
            <a:r>
              <a:rPr lang="sv-SE" dirty="0"/>
              <a:t> </a:t>
            </a:r>
            <a:r>
              <a:rPr lang="sv-SE" dirty="0" err="1"/>
              <a:t>Journey</a:t>
            </a:r>
            <a:endParaRPr lang="sv-SE" dirty="0"/>
          </a:p>
        </p:txBody>
      </p:sp>
      <p:sp>
        <p:nvSpPr>
          <p:cNvPr id="6" name="Title 1">
            <a:extLst>
              <a:ext uri="{FF2B5EF4-FFF2-40B4-BE49-F238E27FC236}">
                <a16:creationId xmlns:a16="http://schemas.microsoft.com/office/drawing/2014/main" id="{00F8BDBE-A38F-7601-3E23-95EF9FE5ABE9}"/>
              </a:ext>
            </a:extLst>
          </p:cNvPr>
          <p:cNvSpPr txBox="1">
            <a:spLocks/>
          </p:cNvSpPr>
          <p:nvPr/>
        </p:nvSpPr>
        <p:spPr>
          <a:xfrm>
            <a:off x="235200" y="4474028"/>
            <a:ext cx="5860800" cy="2253341"/>
          </a:xfrm>
          <a:prstGeom prst="rect">
            <a:avLst/>
          </a:prstGeom>
          <a:solidFill>
            <a:schemeClr val="bg1">
              <a:alpha val="5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000" u="sng" dirty="0"/>
              <a:t>Heldag för nya programstudenter på kandidatnivå </a:t>
            </a:r>
          </a:p>
          <a:p>
            <a:endParaRPr lang="sv-SE" sz="1800" dirty="0"/>
          </a:p>
          <a:p>
            <a:endParaRPr lang="sv-SE" sz="1800" dirty="0"/>
          </a:p>
          <a:p>
            <a:r>
              <a:rPr lang="sv-SE" sz="1800" dirty="0"/>
              <a:t>Kalmar: 10 september</a:t>
            </a:r>
          </a:p>
          <a:p>
            <a:endParaRPr lang="sv-SE" sz="1800" dirty="0"/>
          </a:p>
        </p:txBody>
      </p:sp>
    </p:spTree>
    <p:extLst>
      <p:ext uri="{BB962C8B-B14F-4D97-AF65-F5344CB8AC3E}">
        <p14:creationId xmlns:p14="http://schemas.microsoft.com/office/powerpoint/2010/main" val="1018086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DEA5C-E3B3-B393-FDC9-5E9B3F422051}"/>
              </a:ext>
            </a:extLst>
          </p:cNvPr>
          <p:cNvSpPr>
            <a:spLocks noGrp="1"/>
          </p:cNvSpPr>
          <p:nvPr>
            <p:ph type="title"/>
          </p:nvPr>
        </p:nvSpPr>
        <p:spPr/>
        <p:txBody>
          <a:bodyPr/>
          <a:lstStyle/>
          <a:p>
            <a:r>
              <a:rPr lang="sv-SE" dirty="0"/>
              <a:t>HRM – programansvarig </a:t>
            </a:r>
            <a:r>
              <a:rPr lang="sv-SE" dirty="0" err="1"/>
              <a:t>mfl.</a:t>
            </a:r>
            <a:r>
              <a:rPr lang="sv-SE" dirty="0"/>
              <a:t> </a:t>
            </a:r>
          </a:p>
        </p:txBody>
      </p:sp>
      <p:sp>
        <p:nvSpPr>
          <p:cNvPr id="3" name="Content Placeholder 2">
            <a:extLst>
              <a:ext uri="{FF2B5EF4-FFF2-40B4-BE49-F238E27FC236}">
                <a16:creationId xmlns:a16="http://schemas.microsoft.com/office/drawing/2014/main" id="{45FBFFA7-3E22-794F-4B58-830509D13DC7}"/>
              </a:ext>
            </a:extLst>
          </p:cNvPr>
          <p:cNvSpPr>
            <a:spLocks noGrp="1"/>
          </p:cNvSpPr>
          <p:nvPr>
            <p:ph idx="1"/>
          </p:nvPr>
        </p:nvSpPr>
        <p:spPr/>
        <p:txBody>
          <a:bodyPr/>
          <a:lstStyle/>
          <a:p>
            <a:r>
              <a:rPr lang="sv-SE" sz="2400" dirty="0"/>
              <a:t>uppför trappan </a:t>
            </a:r>
            <a:r>
              <a:rPr lang="sv-SE" sz="2400" dirty="0">
                <a:sym typeface="Wingdings" panose="05000000000000000000" pitchFamily="2" charset="2"/>
              </a:rPr>
              <a:t> ta till vänster och längst bort vid hissen – </a:t>
            </a:r>
          </a:p>
          <a:p>
            <a:endParaRPr lang="sv-SE" dirty="0">
              <a:sym typeface="Wingdings" panose="05000000000000000000" pitchFamily="2" charset="2"/>
            </a:endParaRPr>
          </a:p>
          <a:p>
            <a:r>
              <a:rPr lang="sv-SE" dirty="0">
                <a:sym typeface="Wingdings" panose="05000000000000000000" pitchFamily="2" charset="2"/>
              </a:rPr>
              <a:t>Välkommen . Boka via sms 0706 499 666 eller 0725 94 96 98 eller kom förbi ,, eller </a:t>
            </a:r>
          </a:p>
          <a:p>
            <a:endParaRPr lang="sv-SE" dirty="0">
              <a:sym typeface="Wingdings" panose="05000000000000000000" pitchFamily="2" charset="2"/>
            </a:endParaRPr>
          </a:p>
          <a:p>
            <a:r>
              <a:rPr lang="sv-SE" dirty="0">
                <a:sym typeface="Wingdings" panose="05000000000000000000" pitchFamily="2" charset="2"/>
              </a:rPr>
              <a:t>RING </a:t>
            </a:r>
            <a:endParaRPr lang="sv-SE" dirty="0"/>
          </a:p>
        </p:txBody>
      </p:sp>
      <p:pic>
        <p:nvPicPr>
          <p:cNvPr id="5" name="Picture 4" descr="A pink background with black text&#10;&#10;Description automatically generated">
            <a:extLst>
              <a:ext uri="{FF2B5EF4-FFF2-40B4-BE49-F238E27FC236}">
                <a16:creationId xmlns:a16="http://schemas.microsoft.com/office/drawing/2014/main" id="{EE626DF3-877E-ED3E-A08E-C8DA36BF6188}"/>
              </a:ext>
            </a:extLst>
          </p:cNvPr>
          <p:cNvPicPr>
            <a:picLocks noChangeAspect="1"/>
          </p:cNvPicPr>
          <p:nvPr/>
        </p:nvPicPr>
        <p:blipFill>
          <a:blip r:embed="rId2"/>
          <a:stretch>
            <a:fillRect/>
          </a:stretch>
        </p:blipFill>
        <p:spPr>
          <a:xfrm rot="18927977">
            <a:off x="6796589" y="4624000"/>
            <a:ext cx="4144406" cy="983063"/>
          </a:xfrm>
          <a:prstGeom prst="rect">
            <a:avLst/>
          </a:prstGeom>
        </p:spPr>
      </p:pic>
      <p:pic>
        <p:nvPicPr>
          <p:cNvPr id="7" name="Picture 6" descr="A red telephone with a cord&#10;&#10;Description automatically generated">
            <a:extLst>
              <a:ext uri="{FF2B5EF4-FFF2-40B4-BE49-F238E27FC236}">
                <a16:creationId xmlns:a16="http://schemas.microsoft.com/office/drawing/2014/main" id="{3E775F2B-BFCE-EAE9-C863-B77B5BAA47E1}"/>
              </a:ext>
            </a:extLst>
          </p:cNvPr>
          <p:cNvPicPr>
            <a:picLocks noChangeAspect="1"/>
          </p:cNvPicPr>
          <p:nvPr/>
        </p:nvPicPr>
        <p:blipFill>
          <a:blip r:embed="rId3"/>
          <a:stretch>
            <a:fillRect/>
          </a:stretch>
        </p:blipFill>
        <p:spPr>
          <a:xfrm>
            <a:off x="2674192" y="4053096"/>
            <a:ext cx="2133600" cy="2143125"/>
          </a:xfrm>
          <a:prstGeom prst="rect">
            <a:avLst/>
          </a:prstGeom>
        </p:spPr>
      </p:pic>
    </p:spTree>
    <p:extLst>
      <p:ext uri="{BB962C8B-B14F-4D97-AF65-F5344CB8AC3E}">
        <p14:creationId xmlns:p14="http://schemas.microsoft.com/office/powerpoint/2010/main" val="895171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5AE26-B7C9-B602-E05E-28164C7628B3}"/>
              </a:ext>
            </a:extLst>
          </p:cNvPr>
          <p:cNvSpPr txBox="1"/>
          <p:nvPr/>
        </p:nvSpPr>
        <p:spPr>
          <a:xfrm>
            <a:off x="1554145" y="320842"/>
            <a:ext cx="9770347" cy="1446550"/>
          </a:xfrm>
          <a:prstGeom prst="rect">
            <a:avLst/>
          </a:prstGeom>
          <a:noFill/>
        </p:spPr>
        <p:txBody>
          <a:bodyPr wrap="square" rtlCol="0">
            <a:spAutoFit/>
          </a:bodyPr>
          <a:lstStyle/>
          <a:p>
            <a:pPr algn="ctr"/>
            <a:r>
              <a:rPr lang="sv-SE" sz="4400" dirty="0">
                <a:latin typeface="Aharoni" panose="02010803020104030203" pitchFamily="2" charset="-79"/>
                <a:cs typeface="Aharoni" panose="02010803020104030203" pitchFamily="2" charset="-79"/>
              </a:rPr>
              <a:t>VÄKOMNA / ha det kul  - snart börjar det på riktigt – det är KUL </a:t>
            </a:r>
            <a:r>
              <a:rPr lang="sv-SE" sz="4400" dirty="0">
                <a:latin typeface="Aharoni" panose="02010803020104030203" pitchFamily="2" charset="-79"/>
                <a:cs typeface="Aharoni" panose="02010803020104030203" pitchFamily="2" charset="-79"/>
                <a:sym typeface="Wingdings" panose="05000000000000000000" pitchFamily="2" charset="2"/>
              </a:rPr>
              <a:t></a:t>
            </a:r>
            <a:endParaRPr lang="sv-SE" sz="4400" dirty="0">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B7AFB9A5-3ADA-096C-97AE-53EE6739C1A1}"/>
              </a:ext>
            </a:extLst>
          </p:cNvPr>
          <p:cNvSpPr txBox="1"/>
          <p:nvPr/>
        </p:nvSpPr>
        <p:spPr>
          <a:xfrm>
            <a:off x="8772211" y="4099727"/>
            <a:ext cx="2552281" cy="707886"/>
          </a:xfrm>
          <a:prstGeom prst="rect">
            <a:avLst/>
          </a:prstGeom>
          <a:noFill/>
        </p:spPr>
        <p:txBody>
          <a:bodyPr wrap="square" rtlCol="0">
            <a:spAutoFit/>
          </a:bodyPr>
          <a:lstStyle/>
          <a:p>
            <a:r>
              <a:rPr lang="sv-SE" sz="4000" dirty="0"/>
              <a:t>16/9 </a:t>
            </a:r>
            <a:r>
              <a:rPr lang="sv-SE" sz="4000" dirty="0" err="1"/>
              <a:t>kl</a:t>
            </a:r>
            <a:r>
              <a:rPr lang="sv-SE" sz="4000" dirty="0"/>
              <a:t> 15 !</a:t>
            </a:r>
          </a:p>
        </p:txBody>
      </p:sp>
    </p:spTree>
    <p:extLst>
      <p:ext uri="{BB962C8B-B14F-4D97-AF65-F5344CB8AC3E}">
        <p14:creationId xmlns:p14="http://schemas.microsoft.com/office/powerpoint/2010/main" val="2174605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women sitting on a bench&#10;&#10;Description automatically generated with medium confidence">
            <a:extLst>
              <a:ext uri="{FF2B5EF4-FFF2-40B4-BE49-F238E27FC236}">
                <a16:creationId xmlns:a16="http://schemas.microsoft.com/office/drawing/2014/main" id="{49CA266F-D7B7-4DF9-E8D8-4802AB20B4CC}"/>
              </a:ext>
            </a:extLst>
          </p:cNvPr>
          <p:cNvPicPr>
            <a:picLocks noChangeAspect="1"/>
          </p:cNvPicPr>
          <p:nvPr/>
        </p:nvPicPr>
        <p:blipFill rotWithShape="1">
          <a:blip r:embed="rId3"/>
          <a:srcRect t="18431" b="5965"/>
          <a:stretch/>
        </p:blipFill>
        <p:spPr>
          <a:xfrm flipH="1">
            <a:off x="0" y="0"/>
            <a:ext cx="12192000" cy="6309320"/>
          </a:xfrm>
          <a:prstGeom prst="rect">
            <a:avLst/>
          </a:prstGeom>
        </p:spPr>
      </p:pic>
      <p:sp>
        <p:nvSpPr>
          <p:cNvPr id="3" name="Rectangle 2"/>
          <p:cNvSpPr/>
          <p:nvPr/>
        </p:nvSpPr>
        <p:spPr bwMode="auto">
          <a:xfrm>
            <a:off x="5432702" y="548680"/>
            <a:ext cx="6048672" cy="3626713"/>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58722" name="Rectangle 2"/>
          <p:cNvSpPr>
            <a:spLocks noGrp="1" noChangeArrowheads="1"/>
          </p:cNvSpPr>
          <p:nvPr>
            <p:ph type="title"/>
          </p:nvPr>
        </p:nvSpPr>
        <p:spPr>
          <a:xfrm>
            <a:off x="5663952" y="548680"/>
            <a:ext cx="5184576" cy="869404"/>
          </a:xfrm>
        </p:spPr>
        <p:txBody>
          <a:bodyPr>
            <a:normAutofit/>
          </a:bodyPr>
          <a:lstStyle/>
          <a:p>
            <a:pPr eaLnBrk="1" hangingPunct="1">
              <a:defRPr/>
            </a:pPr>
            <a:r>
              <a:rPr lang="sv-SE" sz="2200" dirty="0">
                <a:latin typeface="+mn-lt"/>
                <a:hlinkClick r:id="rId4"/>
              </a:rPr>
              <a:t>Kurs- och utbildningsplan</a:t>
            </a:r>
            <a:endParaRPr lang="sv-SE" sz="2200" dirty="0">
              <a:latin typeface="+mn-lt"/>
            </a:endParaRPr>
          </a:p>
        </p:txBody>
      </p:sp>
      <p:sp>
        <p:nvSpPr>
          <p:cNvPr id="158723" name="Rectangle 3"/>
          <p:cNvSpPr>
            <a:spLocks noGrp="1" noChangeArrowheads="1"/>
          </p:cNvSpPr>
          <p:nvPr>
            <p:ph idx="1"/>
          </p:nvPr>
        </p:nvSpPr>
        <p:spPr>
          <a:xfrm>
            <a:off x="5663952" y="1403646"/>
            <a:ext cx="5760640" cy="2529410"/>
          </a:xfrm>
        </p:spPr>
        <p:txBody>
          <a:bodyPr/>
          <a:lstStyle/>
          <a:p>
            <a:pPr marL="0" indent="0" eaLnBrk="1" hangingPunct="1">
              <a:buNone/>
              <a:defRPr/>
            </a:pPr>
            <a:r>
              <a:rPr lang="sv-SE" sz="1800" dirty="0"/>
              <a:t>Utbildningsplanen reglerar programmets mål, struktur, innehåll och examen.</a:t>
            </a:r>
            <a:br>
              <a:rPr lang="sv-SE" sz="1800" dirty="0"/>
            </a:br>
            <a:br>
              <a:rPr lang="sv-SE" sz="1800" dirty="0"/>
            </a:br>
            <a:r>
              <a:rPr lang="sv-SE" sz="1800" dirty="0"/>
              <a:t>Kursplanen reglerar respektive kurs gällande mål, innehåll, examination, litteratur m.m. Där står vilka förkunskapskrav du måste uppfylla för att kunna registrera dig samt läsa kursen.</a:t>
            </a:r>
            <a:br>
              <a:rPr lang="sv-SE" sz="1800" dirty="0"/>
            </a:br>
            <a:br>
              <a:rPr lang="sv-SE" sz="1800" dirty="0"/>
            </a:br>
            <a:r>
              <a:rPr lang="sv-SE" sz="1800" dirty="0"/>
              <a:t>Läs igenom kursplanen inför varje ny kurs.</a:t>
            </a:r>
          </a:p>
          <a:p>
            <a:pPr marL="0" indent="0">
              <a:defRPr/>
            </a:pPr>
            <a:endParaRPr lang="sv-SE" sz="2200" dirty="0"/>
          </a:p>
        </p:txBody>
      </p:sp>
    </p:spTree>
    <p:extLst>
      <p:ext uri="{BB962C8B-B14F-4D97-AF65-F5344CB8AC3E}">
        <p14:creationId xmlns:p14="http://schemas.microsoft.com/office/powerpoint/2010/main" val="39171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tables&#10;&#10;Description automatically generated with low confidence">
            <a:extLst>
              <a:ext uri="{FF2B5EF4-FFF2-40B4-BE49-F238E27FC236}">
                <a16:creationId xmlns:a16="http://schemas.microsoft.com/office/drawing/2014/main" id="{7EF8C02A-50A1-2E9E-A6F3-884098FA1CFB}"/>
              </a:ext>
            </a:extLst>
          </p:cNvPr>
          <p:cNvPicPr>
            <a:picLocks noChangeAspect="1"/>
          </p:cNvPicPr>
          <p:nvPr/>
        </p:nvPicPr>
        <p:blipFill rotWithShape="1">
          <a:blip r:embed="rId3"/>
          <a:srcRect b="25048"/>
          <a:stretch/>
        </p:blipFill>
        <p:spPr>
          <a:xfrm>
            <a:off x="0" y="-1"/>
            <a:ext cx="12192000" cy="6264137"/>
          </a:xfrm>
          <a:prstGeom prst="rect">
            <a:avLst/>
          </a:prstGeom>
        </p:spPr>
      </p:pic>
      <p:sp>
        <p:nvSpPr>
          <p:cNvPr id="6" name="Rectangle 5"/>
          <p:cNvSpPr/>
          <p:nvPr/>
        </p:nvSpPr>
        <p:spPr bwMode="auto">
          <a:xfrm>
            <a:off x="4852458" y="593864"/>
            <a:ext cx="6984776" cy="3354628"/>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Rubrik 2"/>
          <p:cNvSpPr>
            <a:spLocks noGrp="1"/>
          </p:cNvSpPr>
          <p:nvPr>
            <p:ph type="title"/>
          </p:nvPr>
        </p:nvSpPr>
        <p:spPr>
          <a:xfrm>
            <a:off x="4841136" y="764704"/>
            <a:ext cx="6984776" cy="476672"/>
          </a:xfrm>
        </p:spPr>
        <p:txBody>
          <a:bodyPr>
            <a:normAutofit/>
          </a:bodyPr>
          <a:lstStyle/>
          <a:p>
            <a:pPr algn="ctr"/>
            <a:r>
              <a:rPr lang="sv-SE" sz="2200" dirty="0"/>
              <a:t>Examination</a:t>
            </a:r>
          </a:p>
        </p:txBody>
      </p:sp>
      <p:sp>
        <p:nvSpPr>
          <p:cNvPr id="4" name="Platshållare för innehåll 3"/>
          <p:cNvSpPr>
            <a:spLocks noGrp="1"/>
          </p:cNvSpPr>
          <p:nvPr>
            <p:ph idx="1"/>
          </p:nvPr>
        </p:nvSpPr>
        <p:spPr>
          <a:xfrm>
            <a:off x="4841136" y="1441629"/>
            <a:ext cx="6984776" cy="2695228"/>
          </a:xfrm>
        </p:spPr>
        <p:txBody>
          <a:bodyPr/>
          <a:lstStyle/>
          <a:p>
            <a:pPr marL="0" indent="0">
              <a:buNone/>
            </a:pPr>
            <a:r>
              <a:rPr lang="sv-SE" sz="1800" dirty="0"/>
              <a:t>Det finns olika typer av examination, till exempel skriftlig salstentamen, digital tentamen, inlämningsuppgift och seminarium.</a:t>
            </a:r>
            <a:br>
              <a:rPr lang="sv-SE" sz="1800" dirty="0"/>
            </a:br>
            <a:br>
              <a:rPr lang="sv-SE" sz="1800" dirty="0"/>
            </a:br>
            <a:r>
              <a:rPr lang="sv-SE" sz="1800" dirty="0"/>
              <a:t>Kursansvarig meddelar vid kursstart hur examination sker. Detta anges även i kursplanen.</a:t>
            </a:r>
            <a:br>
              <a:rPr lang="sv-SE" sz="1800" dirty="0"/>
            </a:br>
            <a:br>
              <a:rPr lang="sv-SE" sz="1800" dirty="0"/>
            </a:br>
            <a:r>
              <a:rPr lang="sv-SE" sz="1800" dirty="0"/>
              <a:t>Om du fått ett godkänt betyg kan du inte göra samma examination igen för att få högre betyg.</a:t>
            </a:r>
          </a:p>
          <a:p>
            <a:pPr marL="0" indent="0"/>
            <a:endParaRPr lang="sv-SE" sz="2200" dirty="0"/>
          </a:p>
          <a:p>
            <a:pPr marL="0" indent="0"/>
            <a:endParaRPr lang="sv-SE" sz="2200" dirty="0"/>
          </a:p>
          <a:p>
            <a:pPr marL="0" indent="0">
              <a:buNone/>
            </a:pPr>
            <a:endParaRPr lang="sv-SE" sz="2200" dirty="0"/>
          </a:p>
          <a:p>
            <a:endParaRPr lang="sv-SE" sz="2200" dirty="0"/>
          </a:p>
          <a:p>
            <a:r>
              <a:rPr lang="sv-SE" sz="2200" dirty="0"/>
              <a:t> </a:t>
            </a:r>
          </a:p>
          <a:p>
            <a:endParaRPr lang="sv-SE" sz="2200" dirty="0"/>
          </a:p>
        </p:txBody>
      </p:sp>
    </p:spTree>
    <p:extLst>
      <p:ext uri="{BB962C8B-B14F-4D97-AF65-F5344CB8AC3E}">
        <p14:creationId xmlns:p14="http://schemas.microsoft.com/office/powerpoint/2010/main" val="4320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in a lecture hall&#10;&#10;Description automatically generated with low confidence">
            <a:extLst>
              <a:ext uri="{FF2B5EF4-FFF2-40B4-BE49-F238E27FC236}">
                <a16:creationId xmlns:a16="http://schemas.microsoft.com/office/drawing/2014/main" id="{D488F706-C3D3-88C4-5B73-7FFF0F0DAA13}"/>
              </a:ext>
            </a:extLst>
          </p:cNvPr>
          <p:cNvPicPr>
            <a:picLocks noChangeAspect="1"/>
          </p:cNvPicPr>
          <p:nvPr/>
        </p:nvPicPr>
        <p:blipFill rotWithShape="1">
          <a:blip r:embed="rId3"/>
          <a:srcRect t="13333" b="10392"/>
          <a:stretch/>
        </p:blipFill>
        <p:spPr>
          <a:xfrm>
            <a:off x="0" y="-4428"/>
            <a:ext cx="12192000" cy="6200888"/>
          </a:xfrm>
          <a:prstGeom prst="rect">
            <a:avLst/>
          </a:prstGeom>
        </p:spPr>
      </p:pic>
      <p:sp>
        <p:nvSpPr>
          <p:cNvPr id="9" name="Rectangle 5"/>
          <p:cNvSpPr/>
          <p:nvPr/>
        </p:nvSpPr>
        <p:spPr bwMode="auto">
          <a:xfrm>
            <a:off x="3503712" y="476672"/>
            <a:ext cx="8064896" cy="468052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ubrik 2"/>
          <p:cNvSpPr>
            <a:spLocks noGrp="1"/>
          </p:cNvSpPr>
          <p:nvPr>
            <p:ph type="title"/>
          </p:nvPr>
        </p:nvSpPr>
        <p:spPr>
          <a:xfrm>
            <a:off x="4100166" y="661540"/>
            <a:ext cx="4820810" cy="504056"/>
          </a:xfrm>
        </p:spPr>
        <p:txBody>
          <a:bodyPr>
            <a:normAutofit/>
          </a:bodyPr>
          <a:lstStyle/>
          <a:p>
            <a:r>
              <a:rPr lang="sv-SE" sz="2200" dirty="0"/>
              <a:t>Skriftlig salstentamen </a:t>
            </a:r>
          </a:p>
        </p:txBody>
      </p:sp>
      <p:sp>
        <p:nvSpPr>
          <p:cNvPr id="11" name="Platshållare för innehåll 3"/>
          <p:cNvSpPr>
            <a:spLocks noGrp="1"/>
          </p:cNvSpPr>
          <p:nvPr>
            <p:ph idx="1"/>
          </p:nvPr>
        </p:nvSpPr>
        <p:spPr>
          <a:xfrm>
            <a:off x="3671709" y="1340768"/>
            <a:ext cx="7728902" cy="3816424"/>
          </a:xfrm>
        </p:spPr>
        <p:txBody>
          <a:bodyPr/>
          <a:lstStyle/>
          <a:p>
            <a:pPr marL="0" indent="0"/>
            <a:r>
              <a:rPr lang="sv-SE" sz="1800" dirty="0"/>
              <a:t>Anmälan till skriftlig salstentamen är obligatorisk.</a:t>
            </a:r>
          </a:p>
          <a:p>
            <a:pPr>
              <a:buFont typeface="Arial" panose="020B0604020202020204" pitchFamily="34" charset="0"/>
              <a:buChar char="•"/>
            </a:pPr>
            <a:endParaRPr lang="sv-SE" sz="1800" dirty="0"/>
          </a:p>
          <a:p>
            <a:pPr marL="0" indent="0"/>
            <a:r>
              <a:rPr lang="sv-SE" sz="1800" dirty="0"/>
              <a:t>Det går </a:t>
            </a:r>
            <a:r>
              <a:rPr lang="sv-SE" sz="1800" b="1" dirty="0"/>
              <a:t>inte</a:t>
            </a:r>
            <a:r>
              <a:rPr lang="sv-SE" sz="1800" dirty="0"/>
              <a:t> att efteranmäla sig! </a:t>
            </a:r>
            <a:br>
              <a:rPr lang="sv-SE" sz="1800" dirty="0"/>
            </a:br>
            <a:endParaRPr lang="sv-SE" sz="1800" dirty="0"/>
          </a:p>
          <a:p>
            <a:pPr marL="0" indent="0"/>
            <a:r>
              <a:rPr lang="sv-SE" sz="1800" dirty="0"/>
              <a:t>Giltig legitimation </a:t>
            </a:r>
            <a:r>
              <a:rPr lang="sv-SE" sz="1800" b="1" dirty="0"/>
              <a:t>måste </a:t>
            </a:r>
            <a:r>
              <a:rPr lang="sv-SE" sz="1800" dirty="0"/>
              <a:t>uppvisas vid salstentamen för att </a:t>
            </a:r>
            <a:r>
              <a:rPr lang="sv-SE" sz="1800" b="1" dirty="0"/>
              <a:t>ha rätt att genomföra tentamen.</a:t>
            </a:r>
            <a:br>
              <a:rPr lang="sv-SE" sz="1800" b="1" dirty="0"/>
            </a:br>
            <a:endParaRPr lang="sv-SE" sz="1800" b="1" dirty="0"/>
          </a:p>
          <a:p>
            <a:pPr marL="0" indent="0"/>
            <a:r>
              <a:rPr lang="sv-SE" sz="1800" dirty="0"/>
              <a:t>Ekonomihögskolan erbjuder vanligtvis tre examinationstillfällen under ett läsår. Därefter hänvisas omexamination till nästa gång kursen ges.</a:t>
            </a:r>
          </a:p>
          <a:p>
            <a:pPr marL="0" indent="0"/>
            <a:endParaRPr lang="sv-SE" sz="1800" dirty="0"/>
          </a:p>
          <a:p>
            <a:pPr marL="0" indent="0"/>
            <a:r>
              <a:rPr lang="sv-SE" sz="1800" dirty="0"/>
              <a:t>Planera dina studier – se </a:t>
            </a:r>
            <a:r>
              <a:rPr lang="sv-SE" sz="1800" dirty="0">
                <a:hlinkClick r:id="rId4"/>
              </a:rPr>
              <a:t>Tentamensschema</a:t>
            </a:r>
            <a:endParaRPr lang="sv-SE" sz="1800" dirty="0"/>
          </a:p>
        </p:txBody>
      </p:sp>
    </p:spTree>
    <p:extLst>
      <p:ext uri="{BB962C8B-B14F-4D97-AF65-F5344CB8AC3E}">
        <p14:creationId xmlns:p14="http://schemas.microsoft.com/office/powerpoint/2010/main" val="140330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ith books on their head&#10;&#10;Description automatically generated with medium confidence">
            <a:extLst>
              <a:ext uri="{FF2B5EF4-FFF2-40B4-BE49-F238E27FC236}">
                <a16:creationId xmlns:a16="http://schemas.microsoft.com/office/drawing/2014/main" id="{7B2FE652-B1F5-D0FF-D04D-3082985076DC}"/>
              </a:ext>
            </a:extLst>
          </p:cNvPr>
          <p:cNvPicPr>
            <a:picLocks noChangeAspect="1"/>
          </p:cNvPicPr>
          <p:nvPr/>
        </p:nvPicPr>
        <p:blipFill rotWithShape="1">
          <a:blip r:embed="rId3"/>
          <a:srcRect t="12210" b="16698"/>
          <a:stretch/>
        </p:blipFill>
        <p:spPr>
          <a:xfrm>
            <a:off x="0" y="1"/>
            <a:ext cx="12191999" cy="6189044"/>
          </a:xfrm>
          <a:prstGeom prst="rect">
            <a:avLst/>
          </a:prstGeom>
        </p:spPr>
      </p:pic>
      <p:sp>
        <p:nvSpPr>
          <p:cNvPr id="5" name="Rectangle 5"/>
          <p:cNvSpPr/>
          <p:nvPr/>
        </p:nvSpPr>
        <p:spPr bwMode="auto">
          <a:xfrm>
            <a:off x="4007768" y="404664"/>
            <a:ext cx="7748488" cy="314499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4151784" y="598376"/>
            <a:ext cx="5444232" cy="504056"/>
          </a:xfrm>
        </p:spPr>
        <p:txBody>
          <a:bodyPr>
            <a:normAutofit/>
          </a:bodyPr>
          <a:lstStyle/>
          <a:p>
            <a:r>
              <a:rPr lang="sv-SE" sz="2200" dirty="0"/>
              <a:t>Underkända examinationer:</a:t>
            </a:r>
          </a:p>
        </p:txBody>
      </p:sp>
      <p:sp>
        <p:nvSpPr>
          <p:cNvPr id="7" name="Platshållare för innehåll 2"/>
          <p:cNvSpPr>
            <a:spLocks noGrp="1"/>
          </p:cNvSpPr>
          <p:nvPr>
            <p:ph idx="1"/>
          </p:nvPr>
        </p:nvSpPr>
        <p:spPr>
          <a:xfrm>
            <a:off x="4223792" y="1268760"/>
            <a:ext cx="7416824" cy="2280900"/>
          </a:xfrm>
        </p:spPr>
        <p:txBody>
          <a:bodyPr/>
          <a:lstStyle/>
          <a:p>
            <a:pPr>
              <a:buFont typeface="Arial" panose="020B0604020202020204" pitchFamily="34" charset="0"/>
              <a:buChar char="•"/>
            </a:pPr>
            <a:r>
              <a:rPr lang="sv-SE" sz="1800" dirty="0"/>
              <a:t>kan leda till att du inte uppfyller förkunskapskraven till nästa kurs och inte kan studera vidare</a:t>
            </a:r>
          </a:p>
          <a:p>
            <a:pPr>
              <a:buFont typeface="Arial" panose="020B0604020202020204" pitchFamily="34" charset="0"/>
              <a:buChar char="•"/>
            </a:pPr>
            <a:r>
              <a:rPr lang="sv-SE" sz="1800" dirty="0"/>
              <a:t>kan innebära problem med CSN eftersom de har krav på studieprestation. Alla frågor angående CSN hänvisas till dem</a:t>
            </a:r>
          </a:p>
          <a:p>
            <a:pPr>
              <a:buFont typeface="Arial" panose="020B0604020202020204" pitchFamily="34" charset="0"/>
              <a:buChar char="•"/>
            </a:pPr>
            <a:r>
              <a:rPr lang="sv-SE" sz="1800" dirty="0"/>
              <a:t>Dröj inte för länge med </a:t>
            </a:r>
            <a:r>
              <a:rPr lang="sv-SE" sz="1800" dirty="0" err="1"/>
              <a:t>omexamination</a:t>
            </a:r>
            <a:r>
              <a:rPr lang="sv-SE" sz="1800" dirty="0"/>
              <a:t> då kursens upplägg kan komma att förändras till nästkommande läsår.</a:t>
            </a:r>
          </a:p>
          <a:p>
            <a:pPr>
              <a:buFont typeface="Arial" panose="020B0604020202020204" pitchFamily="34" charset="0"/>
              <a:buChar char="•"/>
            </a:pPr>
            <a:endParaRPr lang="sv-SE" dirty="0"/>
          </a:p>
          <a:p>
            <a:pPr>
              <a:buFont typeface="Arial" panose="020B0604020202020204" pitchFamily="34" charset="0"/>
              <a:buChar char="•"/>
            </a:pPr>
            <a:endParaRPr lang="sv-SE" sz="2200" dirty="0"/>
          </a:p>
          <a:p>
            <a:pPr>
              <a:buFont typeface="Arial" panose="020B0604020202020204" pitchFamily="34" charset="0"/>
              <a:buChar char="•"/>
            </a:pPr>
            <a:endParaRPr lang="sv-SE" sz="2200" dirty="0"/>
          </a:p>
        </p:txBody>
      </p:sp>
    </p:spTree>
    <p:extLst>
      <p:ext uri="{BB962C8B-B14F-4D97-AF65-F5344CB8AC3E}">
        <p14:creationId xmlns:p14="http://schemas.microsoft.com/office/powerpoint/2010/main" val="109652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group of people sitting on steps&#10;&#10;Description automatically generated">
            <a:extLst>
              <a:ext uri="{FF2B5EF4-FFF2-40B4-BE49-F238E27FC236}">
                <a16:creationId xmlns:a16="http://schemas.microsoft.com/office/drawing/2014/main" id="{D54CA9C5-30A0-4100-55EF-64173F7B6489}"/>
              </a:ext>
            </a:extLst>
          </p:cNvPr>
          <p:cNvPicPr>
            <a:picLocks noChangeAspect="1"/>
          </p:cNvPicPr>
          <p:nvPr/>
        </p:nvPicPr>
        <p:blipFill rotWithShape="1">
          <a:blip r:embed="rId3"/>
          <a:srcRect t="15350" b="7928"/>
          <a:stretch/>
        </p:blipFill>
        <p:spPr>
          <a:xfrm flipH="1">
            <a:off x="0" y="0"/>
            <a:ext cx="12192000" cy="6237171"/>
          </a:xfrm>
          <a:prstGeom prst="rect">
            <a:avLst/>
          </a:prstGeom>
        </p:spPr>
      </p:pic>
      <p:sp>
        <p:nvSpPr>
          <p:cNvPr id="5" name="Rectangle 5">
            <a:hlinkClick r:id="rId4"/>
          </p:cNvPr>
          <p:cNvSpPr/>
          <p:nvPr/>
        </p:nvSpPr>
        <p:spPr bwMode="auto">
          <a:xfrm>
            <a:off x="194176" y="231354"/>
            <a:ext cx="8376947" cy="5573910"/>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txBox="1">
            <a:spLocks noChangeArrowheads="1"/>
          </p:cNvSpPr>
          <p:nvPr/>
        </p:nvSpPr>
        <p:spPr bwMode="auto">
          <a:xfrm>
            <a:off x="194177" y="463883"/>
            <a:ext cx="8376946" cy="54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2200" dirty="0"/>
              <a:t>Sök kommande termins kurser inom ditt program</a:t>
            </a:r>
          </a:p>
        </p:txBody>
      </p:sp>
      <p:sp>
        <p:nvSpPr>
          <p:cNvPr id="7" name="Rectangle 2"/>
          <p:cNvSpPr txBox="1">
            <a:spLocks noChangeArrowheads="1"/>
          </p:cNvSpPr>
          <p:nvPr/>
        </p:nvSpPr>
        <p:spPr bwMode="auto">
          <a:xfrm>
            <a:off x="161125" y="1128108"/>
            <a:ext cx="8782143" cy="460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dirty="0"/>
              <a:t>Ansökan till nästa termins programkurser görs via </a:t>
            </a:r>
            <a:r>
              <a:rPr lang="sv-SE" sz="1800" dirty="0">
                <a:hlinkClick r:id="rId5"/>
              </a:rPr>
              <a:t>www.antagning.se</a:t>
            </a:r>
            <a:r>
              <a:rPr lang="sv-SE" sz="1800" dirty="0"/>
              <a:t>  </a:t>
            </a:r>
          </a:p>
          <a:p>
            <a:r>
              <a:rPr lang="sv-SE" sz="1800" dirty="0"/>
              <a:t>I undantagsfall behöver du inte söka kurser inför kommande termin. </a:t>
            </a:r>
          </a:p>
          <a:p>
            <a:endParaRPr lang="sv-SE" sz="1800" dirty="0"/>
          </a:p>
          <a:p>
            <a:r>
              <a:rPr lang="sv-SE" sz="1800" dirty="0"/>
              <a:t>I anslutning till ansökningsperioderna kommer det att finnas information via </a:t>
            </a:r>
            <a:r>
              <a:rPr lang="sv-SE" sz="1800" dirty="0" err="1"/>
              <a:t>MyMoodle</a:t>
            </a:r>
            <a:r>
              <a:rPr lang="sv-SE" sz="1800" dirty="0"/>
              <a:t> sidan: </a:t>
            </a:r>
            <a:r>
              <a:rPr lang="sv-SE" sz="1800" dirty="0">
                <a:hlinkClick r:id="rId6"/>
              </a:rPr>
              <a:t>Ekonomihögskolan informerar</a:t>
            </a:r>
            <a:r>
              <a:rPr lang="sv-SE" sz="1800" dirty="0"/>
              <a:t> samt i ditt programrum på </a:t>
            </a:r>
            <a:r>
              <a:rPr lang="sv-SE" sz="1800" dirty="0" err="1"/>
              <a:t>MyMoodle</a:t>
            </a:r>
            <a:r>
              <a:rPr lang="sv-SE" sz="1800" dirty="0"/>
              <a:t>.</a:t>
            </a:r>
          </a:p>
          <a:p>
            <a:r>
              <a:rPr lang="sv-SE" sz="1800" dirty="0"/>
              <a:t>Som programstudent har du platsgaranti på dina programkurser, så länge du uppfyller behörighetskraven.</a:t>
            </a:r>
          </a:p>
          <a:p>
            <a:endParaRPr lang="sv-SE" sz="1800" dirty="0"/>
          </a:p>
          <a:p>
            <a:r>
              <a:rPr lang="sv-SE" sz="1800" dirty="0"/>
              <a:t>Ansökningsperioden: 2 oktober till 16 oktober för vårterminen 2024</a:t>
            </a:r>
            <a:br>
              <a:rPr lang="sv-SE" sz="1800" dirty="0"/>
            </a:br>
            <a:r>
              <a:rPr lang="sv-SE" sz="1800" dirty="0"/>
              <a:t>Ansökningsperioden: 2 april till 16 april för höstterminen 2024</a:t>
            </a:r>
          </a:p>
          <a:p>
            <a:endParaRPr lang="sv-SE" sz="1800" dirty="0"/>
          </a:p>
          <a:p>
            <a:pPr algn="ctr"/>
            <a:r>
              <a:rPr lang="sv-SE" sz="1800" dirty="0"/>
              <a:t>Problem med ansöka? Kontakta </a:t>
            </a:r>
            <a:r>
              <a:rPr lang="sv-SE" sz="1800" dirty="0">
                <a:hlinkClick r:id="rId7"/>
              </a:rPr>
              <a:t>antagning@lnu.se</a:t>
            </a:r>
            <a:r>
              <a:rPr lang="sv-SE" sz="1800" dirty="0"/>
              <a:t> </a:t>
            </a:r>
          </a:p>
          <a:p>
            <a:pPr algn="ctr"/>
            <a:r>
              <a:rPr lang="sv-SE" sz="1800" dirty="0"/>
              <a:t>Övriga frågor hänvisas till </a:t>
            </a:r>
            <a:r>
              <a:rPr lang="sv-SE" sz="1800" dirty="0">
                <a:hlinkClick r:id="rId8"/>
              </a:rPr>
              <a:t>ekonomihogskolan@lnu.se</a:t>
            </a:r>
            <a:r>
              <a:rPr lang="sv-SE" sz="1800" dirty="0"/>
              <a:t> </a:t>
            </a:r>
          </a:p>
        </p:txBody>
      </p:sp>
    </p:spTree>
    <p:extLst>
      <p:ext uri="{BB962C8B-B14F-4D97-AF65-F5344CB8AC3E}">
        <p14:creationId xmlns:p14="http://schemas.microsoft.com/office/powerpoint/2010/main" val="22443015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group of people sitting on steps&#10;&#10;Description automatically generated with medium confidence">
            <a:extLst>
              <a:ext uri="{FF2B5EF4-FFF2-40B4-BE49-F238E27FC236}">
                <a16:creationId xmlns:a16="http://schemas.microsoft.com/office/drawing/2014/main" id="{DB092028-624A-BC11-44D2-DE6D54801B2B}"/>
              </a:ext>
            </a:extLst>
          </p:cNvPr>
          <p:cNvPicPr>
            <a:picLocks noChangeAspect="1"/>
          </p:cNvPicPr>
          <p:nvPr/>
        </p:nvPicPr>
        <p:blipFill rotWithShape="1">
          <a:blip r:embed="rId3"/>
          <a:srcRect b="23514"/>
          <a:stretch/>
        </p:blipFill>
        <p:spPr>
          <a:xfrm>
            <a:off x="0" y="-2"/>
            <a:ext cx="12192000" cy="6217921"/>
          </a:xfrm>
          <a:prstGeom prst="rect">
            <a:avLst/>
          </a:prstGeom>
        </p:spPr>
      </p:pic>
      <p:sp>
        <p:nvSpPr>
          <p:cNvPr id="5" name="Rectangle 5">
            <a:hlinkClick r:id="rId4"/>
          </p:cNvPr>
          <p:cNvSpPr/>
          <p:nvPr/>
        </p:nvSpPr>
        <p:spPr bwMode="auto">
          <a:xfrm>
            <a:off x="7536160" y="523981"/>
            <a:ext cx="3557826" cy="2952328"/>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61794" name="Rectangle 2"/>
          <p:cNvSpPr>
            <a:spLocks noGrp="1" noChangeArrowheads="1"/>
          </p:cNvSpPr>
          <p:nvPr>
            <p:ph type="title"/>
          </p:nvPr>
        </p:nvSpPr>
        <p:spPr>
          <a:xfrm>
            <a:off x="7658000" y="571616"/>
            <a:ext cx="3190527" cy="467618"/>
          </a:xfrm>
        </p:spPr>
        <p:txBody>
          <a:bodyPr>
            <a:normAutofit/>
          </a:bodyPr>
          <a:lstStyle/>
          <a:p>
            <a:pPr eaLnBrk="1" hangingPunct="1">
              <a:defRPr/>
            </a:pPr>
            <a:r>
              <a:rPr lang="sv-SE" sz="2200" dirty="0"/>
              <a:t>Studentinflytande</a:t>
            </a:r>
          </a:p>
        </p:txBody>
      </p:sp>
      <p:sp>
        <p:nvSpPr>
          <p:cNvPr id="161795" name="Rectangle 3"/>
          <p:cNvSpPr>
            <a:spLocks noGrp="1" noChangeArrowheads="1"/>
          </p:cNvSpPr>
          <p:nvPr>
            <p:ph idx="1"/>
          </p:nvPr>
        </p:nvSpPr>
        <p:spPr>
          <a:xfrm>
            <a:off x="7655838" y="1124744"/>
            <a:ext cx="3312368" cy="2664296"/>
          </a:xfrm>
        </p:spPr>
        <p:txBody>
          <a:bodyPr/>
          <a:lstStyle/>
          <a:p>
            <a:pPr marL="360000" indent="-361950">
              <a:lnSpc>
                <a:spcPct val="80000"/>
              </a:lnSpc>
              <a:spcBef>
                <a:spcPts val="0"/>
              </a:spcBef>
              <a:buFont typeface="Arial" panose="020B0604020202020204" pitchFamily="34" charset="0"/>
              <a:buChar char="•"/>
              <a:defRPr/>
            </a:pPr>
            <a:r>
              <a:rPr lang="sv-SE" sz="1800" dirty="0"/>
              <a:t>Programråd </a:t>
            </a:r>
          </a:p>
          <a:p>
            <a:pPr marL="360000" indent="-361950">
              <a:lnSpc>
                <a:spcPct val="80000"/>
              </a:lnSpc>
              <a:spcBef>
                <a:spcPts val="0"/>
              </a:spcBef>
              <a:defRPr/>
            </a:pPr>
            <a:endParaRPr lang="sv-SE" sz="1800" dirty="0"/>
          </a:p>
          <a:p>
            <a:pPr marL="360000" indent="-361950">
              <a:lnSpc>
                <a:spcPct val="80000"/>
              </a:lnSpc>
              <a:spcBef>
                <a:spcPts val="0"/>
              </a:spcBef>
              <a:buFont typeface="Arial" panose="020B0604020202020204" pitchFamily="34" charset="0"/>
              <a:buChar char="•"/>
              <a:defRPr/>
            </a:pPr>
            <a:r>
              <a:rPr lang="sv-SE" sz="1800" dirty="0"/>
              <a:t>Linnékåren</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Studentförening</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Kursvärdering</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Linnébarometern</a:t>
            </a:r>
          </a:p>
          <a:p>
            <a:pPr marL="361950" indent="-361950">
              <a:lnSpc>
                <a:spcPct val="80000"/>
              </a:lnSpc>
              <a:buFont typeface="Arial" panose="020B0604020202020204" pitchFamily="34" charset="0"/>
              <a:buChar char="•"/>
              <a:defRPr/>
            </a:pPr>
            <a:endParaRPr lang="sv-SE" sz="2200" dirty="0"/>
          </a:p>
          <a:p>
            <a:pPr marL="361950" indent="-361950">
              <a:lnSpc>
                <a:spcPct val="80000"/>
              </a:lnSpc>
              <a:buFont typeface="Arial" panose="020B0604020202020204" pitchFamily="34" charset="0"/>
              <a:buChar char="•"/>
              <a:defRPr/>
            </a:pPr>
            <a:endParaRPr lang="sv-SE" sz="2200" dirty="0"/>
          </a:p>
        </p:txBody>
      </p:sp>
    </p:spTree>
    <p:extLst>
      <p:ext uri="{BB962C8B-B14F-4D97-AF65-F5344CB8AC3E}">
        <p14:creationId xmlns:p14="http://schemas.microsoft.com/office/powerpoint/2010/main" val="32155230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5735959" y="476672"/>
            <a:ext cx="4003353" cy="1007643"/>
          </a:xfrm>
        </p:spPr>
        <p:txBody>
          <a:bodyPr>
            <a:normAutofit fontScale="90000"/>
          </a:bodyPr>
          <a:lstStyle/>
          <a:p>
            <a:pPr algn="ctr">
              <a:defRPr/>
            </a:pPr>
            <a:r>
              <a:rPr lang="sv-SE" sz="4000" dirty="0">
                <a:latin typeface="+mn-lt"/>
              </a:rPr>
              <a:t>Bildningsresan</a:t>
            </a:r>
            <a:r>
              <a:rPr lang="sv-SE" sz="3200" dirty="0">
                <a:latin typeface="+mn-lt"/>
              </a:rPr>
              <a:t>  </a:t>
            </a:r>
            <a:br>
              <a:rPr lang="sv-SE" sz="3200" dirty="0">
                <a:latin typeface="+mn-lt"/>
              </a:rPr>
            </a:br>
            <a:endParaRPr lang="sv-SE" sz="3200" dirty="0">
              <a:latin typeface="+mn-lt"/>
            </a:endParaRPr>
          </a:p>
        </p:txBody>
      </p:sp>
      <p:sp>
        <p:nvSpPr>
          <p:cNvPr id="120837" name="Rectangle 5"/>
          <p:cNvSpPr>
            <a:spLocks noChangeArrowheads="1"/>
          </p:cNvSpPr>
          <p:nvPr/>
        </p:nvSpPr>
        <p:spPr bwMode="auto">
          <a:xfrm>
            <a:off x="551384" y="1196752"/>
            <a:ext cx="6084366" cy="4524315"/>
          </a:xfrm>
          <a:prstGeom prst="rect">
            <a:avLst/>
          </a:prstGeom>
          <a:noFill/>
          <a:ln w="9525">
            <a:noFill/>
            <a:miter lim="800000"/>
            <a:headEnd/>
            <a:tailEnd/>
          </a:ln>
        </p:spPr>
        <p:txBody>
          <a:bodyPr wrap="square">
            <a:spAutoFit/>
          </a:bodyPr>
          <a:lstStyle/>
          <a:p>
            <a:pPr algn="ctr">
              <a:lnSpc>
                <a:spcPct val="120000"/>
              </a:lnSpc>
              <a:defRPr/>
            </a:pPr>
            <a:r>
              <a:rPr lang="sv-SE" sz="2400" dirty="0">
                <a:solidFill>
                  <a:srgbClr val="000000"/>
                </a:solidFill>
                <a:latin typeface="Times New Roman"/>
                <a:cs typeface="Times New Roman"/>
              </a:rPr>
              <a:t>Att studera på Ekonomihögskolan</a:t>
            </a:r>
            <a:br>
              <a:rPr lang="sv-SE" sz="2400" dirty="0">
                <a:solidFill>
                  <a:srgbClr val="000000"/>
                </a:solidFill>
                <a:latin typeface="Times New Roman"/>
                <a:cs typeface="Times New Roman"/>
              </a:rPr>
            </a:br>
            <a:r>
              <a:rPr lang="sv-SE" sz="2400" dirty="0">
                <a:solidFill>
                  <a:srgbClr val="000000"/>
                </a:solidFill>
                <a:latin typeface="Times New Roman"/>
                <a:cs typeface="Times New Roman"/>
              </a:rPr>
              <a:t>– ditt nya arbete!</a:t>
            </a:r>
          </a:p>
          <a:p>
            <a:pPr algn="ctr">
              <a:lnSpc>
                <a:spcPct val="120000"/>
              </a:lnSpc>
              <a:defRPr/>
            </a:pPr>
            <a:endParaRPr lang="sv-SE" sz="2400" dirty="0">
              <a:solidFill>
                <a:srgbClr val="000000"/>
              </a:solidFill>
              <a:latin typeface="Times New Roman"/>
              <a:cs typeface="Times New Roman"/>
            </a:endParaRPr>
          </a:p>
          <a:p>
            <a:pPr algn="ctr">
              <a:lnSpc>
                <a:spcPct val="120000"/>
              </a:lnSpc>
              <a:defRPr/>
            </a:pPr>
            <a:r>
              <a:rPr lang="sv-SE" sz="2400" dirty="0">
                <a:solidFill>
                  <a:srgbClr val="000000"/>
                </a:solidFill>
                <a:latin typeface="Times New Roman"/>
                <a:cs typeface="Times New Roman"/>
              </a:rPr>
              <a:t>Vi planerar för 40 timmar per vecka, </a:t>
            </a:r>
            <a:br>
              <a:rPr lang="sv-SE" sz="2400" dirty="0">
                <a:solidFill>
                  <a:srgbClr val="000000"/>
                </a:solidFill>
                <a:latin typeface="Times New Roman"/>
                <a:cs typeface="Times New Roman"/>
              </a:rPr>
            </a:br>
            <a:r>
              <a:rPr lang="sv-SE" sz="2400" dirty="0">
                <a:solidFill>
                  <a:srgbClr val="000000"/>
                </a:solidFill>
                <a:latin typeface="Times New Roman"/>
                <a:cs typeface="Times New Roman"/>
              </a:rPr>
              <a:t>inkl. föreläsningar och självstudier.</a:t>
            </a:r>
          </a:p>
          <a:p>
            <a:pPr algn="ctr">
              <a:lnSpc>
                <a:spcPct val="120000"/>
              </a:lnSpc>
              <a:defRPr/>
            </a:pPr>
            <a:endParaRPr lang="sv-SE" sz="2400" dirty="0">
              <a:solidFill>
                <a:srgbClr val="000000"/>
              </a:solidFill>
              <a:latin typeface="Times New Roman"/>
              <a:cs typeface="Times New Roman"/>
            </a:endParaRPr>
          </a:p>
          <a:p>
            <a:pPr algn="ctr">
              <a:lnSpc>
                <a:spcPct val="120000"/>
              </a:lnSpc>
              <a:defRPr/>
            </a:pPr>
            <a:r>
              <a:rPr lang="sv-SE" sz="2400" dirty="0">
                <a:solidFill>
                  <a:srgbClr val="000000"/>
                </a:solidFill>
                <a:latin typeface="Times New Roman"/>
                <a:cs typeface="Times New Roman"/>
              </a:rPr>
              <a:t>”Risken” med studier på universitet.</a:t>
            </a:r>
          </a:p>
          <a:p>
            <a:pPr algn="ctr">
              <a:lnSpc>
                <a:spcPct val="120000"/>
              </a:lnSpc>
              <a:defRPr/>
            </a:pPr>
            <a:endParaRPr lang="sv-SE" sz="2400" dirty="0">
              <a:solidFill>
                <a:srgbClr val="000000"/>
              </a:solidFill>
              <a:latin typeface="Times New Roman"/>
              <a:cs typeface="Times New Roman"/>
            </a:endParaRPr>
          </a:p>
          <a:p>
            <a:pPr algn="ctr">
              <a:lnSpc>
                <a:spcPct val="120000"/>
              </a:lnSpc>
              <a:defRPr/>
            </a:pPr>
            <a:r>
              <a:rPr lang="sv-SE" sz="2400" dirty="0">
                <a:solidFill>
                  <a:srgbClr val="000000"/>
                </a:solidFill>
                <a:latin typeface="Times New Roman"/>
                <a:cs typeface="Times New Roman"/>
              </a:rPr>
              <a:t>Förkunskaper spelar roll,</a:t>
            </a:r>
            <a:br>
              <a:rPr lang="sv-SE" sz="2400" dirty="0">
                <a:solidFill>
                  <a:srgbClr val="000000"/>
                </a:solidFill>
                <a:latin typeface="Times New Roman"/>
                <a:cs typeface="Times New Roman"/>
              </a:rPr>
            </a:br>
            <a:r>
              <a:rPr lang="sv-SE" sz="2400" dirty="0">
                <a:solidFill>
                  <a:srgbClr val="000000"/>
                </a:solidFill>
                <a:latin typeface="Times New Roman"/>
                <a:cs typeface="Times New Roman"/>
              </a:rPr>
              <a:t>men attityd, ambition och insats är viktigast</a:t>
            </a:r>
            <a:r>
              <a:rPr lang="sv-SE" dirty="0">
                <a:solidFill>
                  <a:srgbClr val="000000"/>
                </a:solidFill>
                <a:latin typeface="Times New Roman"/>
                <a:cs typeface="Times New Roman"/>
              </a:rPr>
              <a:t>!</a:t>
            </a:r>
          </a:p>
        </p:txBody>
      </p:sp>
      <p:pic>
        <p:nvPicPr>
          <p:cNvPr id="7172" name="Picture 4" descr="3304_Webb.JPG"/>
          <p:cNvPicPr>
            <a:picLocks noChangeAspect="1"/>
          </p:cNvPicPr>
          <p:nvPr/>
        </p:nvPicPr>
        <p:blipFill>
          <a:blip r:embed="rId2" cstate="print"/>
          <a:srcRect/>
          <a:stretch>
            <a:fillRect/>
          </a:stretch>
        </p:blipFill>
        <p:spPr bwMode="auto">
          <a:xfrm>
            <a:off x="6875464" y="1784350"/>
            <a:ext cx="2973387" cy="4184650"/>
          </a:xfrm>
          <a:prstGeom prst="rect">
            <a:avLst/>
          </a:prstGeom>
          <a:noFill/>
          <a:ln w="9525">
            <a:noFill/>
            <a:miter lim="800000"/>
            <a:headEnd/>
            <a:tailEnd/>
          </a:ln>
        </p:spPr>
      </p:pic>
    </p:spTree>
    <p:extLst>
      <p:ext uri="{BB962C8B-B14F-4D97-AF65-F5344CB8AC3E}">
        <p14:creationId xmlns:p14="http://schemas.microsoft.com/office/powerpoint/2010/main" val="166324352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0837">
                                            <p:txEl>
                                              <p:pRg st="0" end="0"/>
                                            </p:txEl>
                                          </p:spTgt>
                                        </p:tgtEl>
                                        <p:attrNameLst>
                                          <p:attrName>style.visibility</p:attrName>
                                        </p:attrNameLst>
                                      </p:cBhvr>
                                      <p:to>
                                        <p:strVal val="visible"/>
                                      </p:to>
                                    </p:set>
                                    <p:animEffect transition="in" filter="wipe(left)">
                                      <p:cBhvr>
                                        <p:cTn id="7" dur="1000"/>
                                        <p:tgtEl>
                                          <p:spTgt spid="1208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0837">
                                            <p:txEl>
                                              <p:pRg st="2" end="2"/>
                                            </p:txEl>
                                          </p:spTgt>
                                        </p:tgtEl>
                                        <p:attrNameLst>
                                          <p:attrName>style.visibility</p:attrName>
                                        </p:attrNameLst>
                                      </p:cBhvr>
                                      <p:to>
                                        <p:strVal val="visible"/>
                                      </p:to>
                                    </p:set>
                                    <p:animEffect transition="in" filter="wipe(left)">
                                      <p:cBhvr>
                                        <p:cTn id="12" dur="1000"/>
                                        <p:tgtEl>
                                          <p:spTgt spid="1208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0837">
                                            <p:txEl>
                                              <p:pRg st="4" end="4"/>
                                            </p:txEl>
                                          </p:spTgt>
                                        </p:tgtEl>
                                        <p:attrNameLst>
                                          <p:attrName>style.visibility</p:attrName>
                                        </p:attrNameLst>
                                      </p:cBhvr>
                                      <p:to>
                                        <p:strVal val="visible"/>
                                      </p:to>
                                    </p:set>
                                    <p:animEffect transition="in" filter="wipe(left)">
                                      <p:cBhvr>
                                        <p:cTn id="17" dur="1000"/>
                                        <p:tgtEl>
                                          <p:spTgt spid="12083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0837">
                                            <p:txEl>
                                              <p:pRg st="6" end="6"/>
                                            </p:txEl>
                                          </p:spTgt>
                                        </p:tgtEl>
                                        <p:attrNameLst>
                                          <p:attrName>style.visibility</p:attrName>
                                        </p:attrNameLst>
                                      </p:cBhvr>
                                      <p:to>
                                        <p:strVal val="visible"/>
                                      </p:to>
                                    </p:set>
                                    <p:animEffect transition="in" filter="wipe(left)">
                                      <p:cBhvr>
                                        <p:cTn id="22" dur="1000"/>
                                        <p:tgtEl>
                                          <p:spTgt spid="12083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build="p"/>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group of people sitting around a table&#10;&#10;Description automatically generated">
            <a:extLst>
              <a:ext uri="{FF2B5EF4-FFF2-40B4-BE49-F238E27FC236}">
                <a16:creationId xmlns:a16="http://schemas.microsoft.com/office/drawing/2014/main" id="{143E3CA1-307E-FF83-880F-15860B30EBA0}"/>
              </a:ext>
            </a:extLst>
          </p:cNvPr>
          <p:cNvPicPr>
            <a:picLocks noChangeAspect="1"/>
          </p:cNvPicPr>
          <p:nvPr/>
        </p:nvPicPr>
        <p:blipFill rotWithShape="1">
          <a:blip r:embed="rId3"/>
          <a:srcRect t="11089" b="12071"/>
          <a:stretch/>
        </p:blipFill>
        <p:spPr>
          <a:xfrm>
            <a:off x="0" y="0"/>
            <a:ext cx="12192000" cy="6246796"/>
          </a:xfrm>
          <a:prstGeom prst="rect">
            <a:avLst/>
          </a:prstGeom>
        </p:spPr>
      </p:pic>
      <p:sp>
        <p:nvSpPr>
          <p:cNvPr id="6" name="Rectangle 5"/>
          <p:cNvSpPr/>
          <p:nvPr/>
        </p:nvSpPr>
        <p:spPr bwMode="auto">
          <a:xfrm>
            <a:off x="6948108" y="346816"/>
            <a:ext cx="4896192" cy="2341755"/>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8042240" y="358155"/>
            <a:ext cx="2707928" cy="534318"/>
          </a:xfrm>
        </p:spPr>
        <p:txBody>
          <a:bodyPr>
            <a:normAutofit/>
          </a:bodyPr>
          <a:lstStyle/>
          <a:p>
            <a:r>
              <a:rPr lang="sv-SE" sz="2200" dirty="0"/>
              <a:t>Kursvärdering</a:t>
            </a:r>
          </a:p>
        </p:txBody>
      </p:sp>
      <p:sp>
        <p:nvSpPr>
          <p:cNvPr id="3" name="Platshållare för innehåll 2"/>
          <p:cNvSpPr>
            <a:spLocks noGrp="1"/>
          </p:cNvSpPr>
          <p:nvPr>
            <p:ph idx="1"/>
          </p:nvPr>
        </p:nvSpPr>
        <p:spPr>
          <a:xfrm>
            <a:off x="7102172" y="1015512"/>
            <a:ext cx="5089828" cy="1799633"/>
          </a:xfrm>
        </p:spPr>
        <p:txBody>
          <a:bodyPr/>
          <a:lstStyle/>
          <a:p>
            <a:pPr marL="0" indent="0">
              <a:buNone/>
            </a:pPr>
            <a:r>
              <a:rPr lang="sv-SE" sz="1800" dirty="0"/>
              <a:t>Efter varje kurs – fyll i kursvärderingen!</a:t>
            </a:r>
            <a:br>
              <a:rPr lang="sv-SE" sz="1800" dirty="0"/>
            </a:br>
            <a:br>
              <a:rPr lang="sv-SE" sz="1800" dirty="0"/>
            </a:br>
            <a:r>
              <a:rPr lang="sv-SE" sz="1800" dirty="0"/>
              <a:t>Kursvärderingar är din möjlighet att påverka, framföra synpunkter och bidra till en god kurskvalitet.</a:t>
            </a:r>
            <a:br>
              <a:rPr lang="sv-SE" dirty="0"/>
            </a:br>
            <a:br>
              <a:rPr lang="sv-SE" dirty="0"/>
            </a:br>
            <a:endParaRPr lang="sv-SE" sz="2200" dirty="0"/>
          </a:p>
        </p:txBody>
      </p:sp>
    </p:spTree>
    <p:extLst>
      <p:ext uri="{BB962C8B-B14F-4D97-AF65-F5344CB8AC3E}">
        <p14:creationId xmlns:p14="http://schemas.microsoft.com/office/powerpoint/2010/main" val="41274001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6CD3C-91F9-033F-F6EB-C7CCD89C5DD9}"/>
              </a:ext>
            </a:extLst>
          </p:cNvPr>
          <p:cNvSpPr>
            <a:spLocks noGrp="1"/>
          </p:cNvSpPr>
          <p:nvPr>
            <p:ph type="title"/>
          </p:nvPr>
        </p:nvSpPr>
        <p:spPr>
          <a:xfrm>
            <a:off x="540000" y="360000"/>
            <a:ext cx="11113200" cy="1368000"/>
          </a:xfrm>
        </p:spPr>
        <p:txBody>
          <a:bodyPr anchor="ctr">
            <a:normAutofit/>
          </a:bodyPr>
          <a:lstStyle/>
          <a:p>
            <a:r>
              <a:rPr lang="sv-SE" sz="3700" dirty="0"/>
              <a:t>Programråd – verksamhetsutveckling – vem vill -  Vara med !? Påverka och möta andra intressenter???</a:t>
            </a:r>
          </a:p>
        </p:txBody>
      </p:sp>
      <p:pic>
        <p:nvPicPr>
          <p:cNvPr id="4" name="Content Placeholder 3">
            <a:extLst>
              <a:ext uri="{FF2B5EF4-FFF2-40B4-BE49-F238E27FC236}">
                <a16:creationId xmlns:a16="http://schemas.microsoft.com/office/drawing/2014/main" id="{9CC28B13-3594-EDFF-C5BD-D2F48636EC55}"/>
              </a:ext>
            </a:extLst>
          </p:cNvPr>
          <p:cNvPicPr>
            <a:picLocks noGrp="1" noChangeAspect="1"/>
          </p:cNvPicPr>
          <p:nvPr>
            <p:ph type="pic" sz="quarter" idx="13"/>
          </p:nvPr>
        </p:nvPicPr>
        <p:blipFill>
          <a:blip r:embed="rId2"/>
          <a:stretch/>
        </p:blipFill>
        <p:spPr>
          <a:xfrm>
            <a:off x="1174442" y="1980000"/>
            <a:ext cx="9844316" cy="3780000"/>
          </a:xfrm>
          <a:prstGeom prst="rect">
            <a:avLst/>
          </a:prstGeom>
          <a:noFill/>
        </p:spPr>
      </p:pic>
    </p:spTree>
    <p:extLst>
      <p:ext uri="{BB962C8B-B14F-4D97-AF65-F5344CB8AC3E}">
        <p14:creationId xmlns:p14="http://schemas.microsoft.com/office/powerpoint/2010/main" val="204872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AF85-6404-33A6-F26E-56C479E0EE02}"/>
              </a:ext>
            </a:extLst>
          </p:cNvPr>
          <p:cNvSpPr>
            <a:spLocks noGrp="1"/>
          </p:cNvSpPr>
          <p:nvPr>
            <p:ph type="title"/>
          </p:nvPr>
        </p:nvSpPr>
        <p:spPr>
          <a:xfrm>
            <a:off x="540000" y="360000"/>
            <a:ext cx="11113200" cy="1368000"/>
          </a:xfrm>
        </p:spPr>
        <p:txBody>
          <a:bodyPr anchor="ctr">
            <a:normAutofit/>
          </a:bodyPr>
          <a:lstStyle/>
          <a:p>
            <a:r>
              <a:rPr lang="sv-SE" dirty="0"/>
              <a:t>MER information. </a:t>
            </a:r>
          </a:p>
        </p:txBody>
      </p:sp>
      <p:pic>
        <p:nvPicPr>
          <p:cNvPr id="5" name="Picture Placeholder 4" descr="A black and white speech bubbles with white text&#10;&#10;Description automatically generated">
            <a:extLst>
              <a:ext uri="{FF2B5EF4-FFF2-40B4-BE49-F238E27FC236}">
                <a16:creationId xmlns:a16="http://schemas.microsoft.com/office/drawing/2014/main" id="{2673B669-DE66-550E-00CA-FB683367BA37}"/>
              </a:ext>
            </a:extLst>
          </p:cNvPr>
          <p:cNvPicPr>
            <a:picLocks noGrp="1" noChangeAspect="1"/>
          </p:cNvPicPr>
          <p:nvPr>
            <p:ph sz="quarter" idx="18"/>
          </p:nvPr>
        </p:nvPicPr>
        <p:blipFill>
          <a:blip r:embed="rId3"/>
          <a:stretch>
            <a:fillRect/>
          </a:stretch>
        </p:blipFill>
        <p:spPr>
          <a:xfrm>
            <a:off x="539750" y="2559713"/>
            <a:ext cx="5407200" cy="2619637"/>
          </a:xfrm>
          <a:noFill/>
        </p:spPr>
      </p:pic>
      <p:sp>
        <p:nvSpPr>
          <p:cNvPr id="10" name="Content Placeholder 3">
            <a:extLst>
              <a:ext uri="{FF2B5EF4-FFF2-40B4-BE49-F238E27FC236}">
                <a16:creationId xmlns:a16="http://schemas.microsoft.com/office/drawing/2014/main" id="{7D401A11-CE74-C1B9-0CBE-0EDAC7BA1E47}"/>
              </a:ext>
            </a:extLst>
          </p:cNvPr>
          <p:cNvSpPr>
            <a:spLocks noGrp="1"/>
          </p:cNvSpPr>
          <p:nvPr>
            <p:ph sz="quarter" idx="19"/>
          </p:nvPr>
        </p:nvSpPr>
        <p:spPr>
          <a:xfrm>
            <a:off x="6228000" y="1399350"/>
            <a:ext cx="5425200" cy="3780000"/>
          </a:xfrm>
        </p:spPr>
        <p:txBody>
          <a:bodyPr/>
          <a:lstStyle/>
          <a:p>
            <a:endParaRPr lang="en-US" dirty="0"/>
          </a:p>
          <a:p>
            <a:endParaRPr lang="en-US" dirty="0"/>
          </a:p>
          <a:p>
            <a:r>
              <a:rPr lang="en-US" dirty="0"/>
              <a:t>DEN  16/9 kl 15  </a:t>
            </a:r>
            <a:r>
              <a:rPr lang="en-US" dirty="0" err="1"/>
              <a:t>sal</a:t>
            </a:r>
            <a:r>
              <a:rPr lang="en-US" dirty="0"/>
              <a:t>  ? </a:t>
            </a:r>
          </a:p>
          <a:p>
            <a:endParaRPr lang="en-US" dirty="0"/>
          </a:p>
          <a:p>
            <a:endParaRPr lang="en-US" dirty="0"/>
          </a:p>
          <a:p>
            <a:r>
              <a:rPr lang="en-US" dirty="0" err="1"/>
              <a:t>Programråd</a:t>
            </a:r>
            <a:r>
              <a:rPr lang="en-US" dirty="0"/>
              <a:t> DEN 25/9 kl 15.15-17.00 </a:t>
            </a:r>
          </a:p>
        </p:txBody>
      </p:sp>
    </p:spTree>
    <p:extLst>
      <p:ext uri="{BB962C8B-B14F-4D97-AF65-F5344CB8AC3E}">
        <p14:creationId xmlns:p14="http://schemas.microsoft.com/office/powerpoint/2010/main" val="11998920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E54B8B-EFF9-C6B1-86F2-A05927F3CC85}"/>
              </a:ext>
            </a:extLst>
          </p:cNvPr>
          <p:cNvPicPr>
            <a:picLocks noChangeAspect="1"/>
          </p:cNvPicPr>
          <p:nvPr/>
        </p:nvPicPr>
        <p:blipFill rotWithShape="1">
          <a:blip r:embed="rId3"/>
          <a:srcRect t="7718" b="6526"/>
          <a:stretch/>
        </p:blipFill>
        <p:spPr>
          <a:xfrm>
            <a:off x="-77001" y="0"/>
            <a:ext cx="12269002" cy="6852909"/>
          </a:xfrm>
          <a:prstGeom prst="rect">
            <a:avLst/>
          </a:prstGeom>
        </p:spPr>
      </p:pic>
      <p:sp>
        <p:nvSpPr>
          <p:cNvPr id="8" name="Rectangle 7">
            <a:extLst>
              <a:ext uri="{FF2B5EF4-FFF2-40B4-BE49-F238E27FC236}">
                <a16:creationId xmlns:a16="http://schemas.microsoft.com/office/drawing/2014/main" id="{AA28D010-0568-4D7C-A993-0B7B384F1F70}"/>
              </a:ext>
            </a:extLst>
          </p:cNvPr>
          <p:cNvSpPr/>
          <p:nvPr/>
        </p:nvSpPr>
        <p:spPr>
          <a:xfrm>
            <a:off x="106497" y="1649102"/>
            <a:ext cx="5288097" cy="3062689"/>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Box 6">
            <a:extLst>
              <a:ext uri="{FF2B5EF4-FFF2-40B4-BE49-F238E27FC236}">
                <a16:creationId xmlns:a16="http://schemas.microsoft.com/office/drawing/2014/main" id="{8900E4CB-0A71-4903-919C-897F1B866320}"/>
              </a:ext>
            </a:extLst>
          </p:cNvPr>
          <p:cNvSpPr txBox="1"/>
          <p:nvPr/>
        </p:nvSpPr>
        <p:spPr>
          <a:xfrm>
            <a:off x="0" y="2253483"/>
            <a:ext cx="4395730" cy="2446824"/>
          </a:xfrm>
          <a:prstGeom prst="rect">
            <a:avLst/>
          </a:prstGeom>
          <a:noFill/>
        </p:spPr>
        <p:txBody>
          <a:bodyPr wrap="square" rtlCol="0">
            <a:spAutoFit/>
          </a:bodyPr>
          <a:lstStyle/>
          <a:p>
            <a:pPr marL="457200" lvl="1" indent="0">
              <a:lnSpc>
                <a:spcPct val="250000"/>
              </a:lnSpc>
              <a:spcBef>
                <a:spcPts val="0"/>
              </a:spcBef>
              <a:buNone/>
            </a:pPr>
            <a:r>
              <a:rPr lang="sv-SE" sz="1800" dirty="0">
                <a:effectLst>
                  <a:glow rad="127000">
                    <a:schemeClr val="accent1">
                      <a:alpha val="0"/>
                    </a:schemeClr>
                  </a:glow>
                </a:effectLst>
                <a:hlinkClick r:id="rId4">
                  <a:extLst>
                    <a:ext uri="{A12FA001-AC4F-418D-AE19-62706E023703}">
                      <ahyp:hlinkClr xmlns:ahyp="http://schemas.microsoft.com/office/drawing/2018/hyperlinkcolor" val="tx"/>
                    </a:ext>
                  </a:extLst>
                </a:hlinkClick>
              </a:rPr>
              <a:t>Checklista ny student</a:t>
            </a:r>
            <a:endParaRPr lang="sv-SE" sz="1800" dirty="0">
              <a:effectLst>
                <a:glow rad="127000">
                  <a:schemeClr val="accent1">
                    <a:alpha val="0"/>
                  </a:schemeClr>
                </a:glow>
              </a:effectLst>
            </a:endParaRPr>
          </a:p>
          <a:p>
            <a:pPr marL="457200" lvl="1" indent="0">
              <a:lnSpc>
                <a:spcPct val="250000"/>
              </a:lnSpc>
              <a:spcBef>
                <a:spcPts val="0"/>
              </a:spcBef>
              <a:buNone/>
            </a:pPr>
            <a:r>
              <a:rPr lang="sv-SE" sz="1800" dirty="0">
                <a:effectLst>
                  <a:glow rad="127000">
                    <a:schemeClr val="accent1">
                      <a:alpha val="0"/>
                    </a:schemeClr>
                  </a:glow>
                </a:effectLst>
              </a:rPr>
              <a:t>Studentkonto</a:t>
            </a:r>
          </a:p>
          <a:p>
            <a:pPr marL="457200" lvl="1" indent="0">
              <a:lnSpc>
                <a:spcPct val="250000"/>
              </a:lnSpc>
              <a:spcBef>
                <a:spcPts val="0"/>
              </a:spcBef>
              <a:buNone/>
            </a:pPr>
            <a:r>
              <a:rPr lang="sv-SE" sz="1800" dirty="0">
                <a:effectLst>
                  <a:glow rad="127000">
                    <a:schemeClr val="accent1">
                      <a:alpha val="0"/>
                    </a:schemeClr>
                  </a:glow>
                </a:effectLst>
              </a:rPr>
              <a:t>Kursregistrering</a:t>
            </a:r>
          </a:p>
          <a:p>
            <a:endParaRPr lang="sv-SE" dirty="0"/>
          </a:p>
        </p:txBody>
      </p:sp>
      <p:sp>
        <p:nvSpPr>
          <p:cNvPr id="9" name="TextBox 8">
            <a:extLst>
              <a:ext uri="{FF2B5EF4-FFF2-40B4-BE49-F238E27FC236}">
                <a16:creationId xmlns:a16="http://schemas.microsoft.com/office/drawing/2014/main" id="{3F82154E-7CCC-4EB5-BD9D-89B0C8573F9F}"/>
              </a:ext>
            </a:extLst>
          </p:cNvPr>
          <p:cNvSpPr txBox="1"/>
          <p:nvPr/>
        </p:nvSpPr>
        <p:spPr>
          <a:xfrm>
            <a:off x="451692" y="1888056"/>
            <a:ext cx="4120308" cy="707886"/>
          </a:xfrm>
          <a:prstGeom prst="rect">
            <a:avLst/>
          </a:prstGeom>
          <a:noFill/>
        </p:spPr>
        <p:txBody>
          <a:bodyPr wrap="square" rtlCol="0">
            <a:spAutoFit/>
          </a:bodyPr>
          <a:lstStyle/>
          <a:p>
            <a:r>
              <a:rPr lang="sv-SE" sz="2200" dirty="0">
                <a:effectLst>
                  <a:glow rad="127000">
                    <a:schemeClr val="accent1">
                      <a:alpha val="0"/>
                    </a:schemeClr>
                  </a:glow>
                </a:effectLst>
                <a:latin typeface="+mj-lt"/>
              </a:rPr>
              <a:t>Student på Ekonomihögskolan</a:t>
            </a:r>
          </a:p>
          <a:p>
            <a:endParaRPr lang="sv-SE" dirty="0"/>
          </a:p>
        </p:txBody>
      </p:sp>
      <p:sp>
        <p:nvSpPr>
          <p:cNvPr id="2" name="TextBox 1">
            <a:extLst>
              <a:ext uri="{FF2B5EF4-FFF2-40B4-BE49-F238E27FC236}">
                <a16:creationId xmlns:a16="http://schemas.microsoft.com/office/drawing/2014/main" id="{E72C53EA-209D-0BCA-7266-E4F1C98BB374}"/>
              </a:ext>
            </a:extLst>
          </p:cNvPr>
          <p:cNvSpPr txBox="1"/>
          <p:nvPr/>
        </p:nvSpPr>
        <p:spPr>
          <a:xfrm>
            <a:off x="2743200" y="2672862"/>
            <a:ext cx="2522136" cy="369332"/>
          </a:xfrm>
          <a:prstGeom prst="rect">
            <a:avLst/>
          </a:prstGeom>
          <a:noFill/>
        </p:spPr>
        <p:txBody>
          <a:bodyPr wrap="square" rtlCol="0">
            <a:spAutoFit/>
          </a:bodyPr>
          <a:lstStyle/>
          <a:p>
            <a:r>
              <a:rPr lang="sv-SE" dirty="0"/>
              <a:t>SCHEMA – TIME EDIT</a:t>
            </a:r>
          </a:p>
        </p:txBody>
      </p:sp>
      <p:sp>
        <p:nvSpPr>
          <p:cNvPr id="3" name="TextBox 2">
            <a:extLst>
              <a:ext uri="{FF2B5EF4-FFF2-40B4-BE49-F238E27FC236}">
                <a16:creationId xmlns:a16="http://schemas.microsoft.com/office/drawing/2014/main" id="{15106DA1-3F54-1B15-7294-BDF90D1BBDB9}"/>
              </a:ext>
            </a:extLst>
          </p:cNvPr>
          <p:cNvSpPr txBox="1"/>
          <p:nvPr/>
        </p:nvSpPr>
        <p:spPr>
          <a:xfrm>
            <a:off x="2743200" y="3429000"/>
            <a:ext cx="2522136" cy="369332"/>
          </a:xfrm>
          <a:prstGeom prst="rect">
            <a:avLst/>
          </a:prstGeom>
          <a:noFill/>
        </p:spPr>
        <p:txBody>
          <a:bodyPr wrap="square" rtlCol="0">
            <a:spAutoFit/>
          </a:bodyPr>
          <a:lstStyle/>
          <a:p>
            <a:r>
              <a:rPr lang="sv-SE" dirty="0"/>
              <a:t>My-</a:t>
            </a:r>
            <a:r>
              <a:rPr lang="sv-SE" dirty="0" err="1"/>
              <a:t>Moodle</a:t>
            </a:r>
            <a:endParaRPr lang="sv-SE" dirty="0"/>
          </a:p>
        </p:txBody>
      </p:sp>
      <p:sp>
        <p:nvSpPr>
          <p:cNvPr id="4" name="TextBox 3">
            <a:extLst>
              <a:ext uri="{FF2B5EF4-FFF2-40B4-BE49-F238E27FC236}">
                <a16:creationId xmlns:a16="http://schemas.microsoft.com/office/drawing/2014/main" id="{99A6B21A-7A03-028A-F25C-B2CC1D66477A}"/>
              </a:ext>
            </a:extLst>
          </p:cNvPr>
          <p:cNvSpPr txBox="1"/>
          <p:nvPr/>
        </p:nvSpPr>
        <p:spPr>
          <a:xfrm>
            <a:off x="2743201" y="4245044"/>
            <a:ext cx="2522136" cy="369332"/>
          </a:xfrm>
          <a:prstGeom prst="rect">
            <a:avLst/>
          </a:prstGeom>
          <a:noFill/>
        </p:spPr>
        <p:txBody>
          <a:bodyPr wrap="square" rtlCol="0">
            <a:spAutoFit/>
          </a:bodyPr>
          <a:lstStyle/>
          <a:p>
            <a:r>
              <a:rPr lang="sv-SE" dirty="0"/>
              <a:t>LADOK</a:t>
            </a:r>
          </a:p>
        </p:txBody>
      </p:sp>
    </p:spTree>
    <p:extLst>
      <p:ext uri="{BB962C8B-B14F-4D97-AF65-F5344CB8AC3E}">
        <p14:creationId xmlns:p14="http://schemas.microsoft.com/office/powerpoint/2010/main" val="2557265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yellow flag with a logo on it&#10;&#10;Description automatically generated with low confidence">
            <a:extLst>
              <a:ext uri="{FF2B5EF4-FFF2-40B4-BE49-F238E27FC236}">
                <a16:creationId xmlns:a16="http://schemas.microsoft.com/office/drawing/2014/main" id="{4833CF7F-DE62-A017-68AC-90E0523B65BB}"/>
              </a:ext>
            </a:extLst>
          </p:cNvPr>
          <p:cNvPicPr>
            <a:picLocks noChangeAspect="1"/>
          </p:cNvPicPr>
          <p:nvPr/>
        </p:nvPicPr>
        <p:blipFill rotWithShape="1">
          <a:blip r:embed="rId3"/>
          <a:srcRect t="8213" b="8213"/>
          <a:stretch/>
        </p:blipFill>
        <p:spPr>
          <a:xfrm>
            <a:off x="0" y="0"/>
            <a:ext cx="12192000" cy="6858000"/>
          </a:xfrm>
          <a:prstGeom prst="rect">
            <a:avLst/>
          </a:prstGeom>
        </p:spPr>
      </p:pic>
      <p:sp>
        <p:nvSpPr>
          <p:cNvPr id="5" name="Rectangle 4"/>
          <p:cNvSpPr/>
          <p:nvPr/>
        </p:nvSpPr>
        <p:spPr bwMode="auto">
          <a:xfrm>
            <a:off x="947428" y="908720"/>
            <a:ext cx="10081120" cy="3816423"/>
          </a:xfrm>
          <a:prstGeom prst="rect">
            <a:avLst/>
          </a:prstGeom>
          <a:solidFill>
            <a:schemeClr val="bg1">
              <a:alpha val="6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Platshållare för innehåll 2"/>
          <p:cNvSpPr>
            <a:spLocks noGrp="1"/>
          </p:cNvSpPr>
          <p:nvPr>
            <p:ph idx="1"/>
          </p:nvPr>
        </p:nvSpPr>
        <p:spPr>
          <a:xfrm>
            <a:off x="947428" y="3861048"/>
            <a:ext cx="10081120" cy="576064"/>
          </a:xfrm>
        </p:spPr>
        <p:txBody>
          <a:bodyPr/>
          <a:lstStyle/>
          <a:p>
            <a:pPr marL="0" indent="0" algn="ctr">
              <a:lnSpc>
                <a:spcPct val="150000"/>
              </a:lnSpc>
              <a:buNone/>
            </a:pPr>
            <a:r>
              <a:rPr lang="sv-SE" sz="2500" i="1" dirty="0"/>
              <a:t>Glöm inte att registrera dig på första kursen redan idag!</a:t>
            </a:r>
          </a:p>
        </p:txBody>
      </p:sp>
      <p:sp>
        <p:nvSpPr>
          <p:cNvPr id="9" name="Platshållare för innehåll 2"/>
          <p:cNvSpPr txBox="1">
            <a:spLocks/>
          </p:cNvSpPr>
          <p:nvPr/>
        </p:nvSpPr>
        <p:spPr bwMode="auto">
          <a:xfrm>
            <a:off x="947428" y="1178794"/>
            <a:ext cx="9721080" cy="22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lgn="ctr">
              <a:spcBef>
                <a:spcPts val="0"/>
              </a:spcBef>
            </a:pPr>
            <a:r>
              <a:rPr lang="sv-SE" sz="6500" kern="0" dirty="0"/>
              <a:t>Välkommen till</a:t>
            </a:r>
            <a:br>
              <a:rPr lang="sv-SE" sz="6500" kern="0" dirty="0"/>
            </a:br>
            <a:r>
              <a:rPr lang="sv-SE" sz="6500" u="sng" kern="0" dirty="0"/>
              <a:t>Ekonomihögskolan</a:t>
            </a:r>
            <a:r>
              <a:rPr lang="sv-SE" sz="6500" kern="0" dirty="0"/>
              <a:t>!</a:t>
            </a:r>
          </a:p>
        </p:txBody>
      </p:sp>
    </p:spTree>
    <p:extLst>
      <p:ext uri="{BB962C8B-B14F-4D97-AF65-F5344CB8AC3E}">
        <p14:creationId xmlns:p14="http://schemas.microsoft.com/office/powerpoint/2010/main" val="13966039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sv-SE" dirty="0" err="1"/>
              <a:t>TAaf</a:t>
            </a:r>
            <a:endParaRPr lang="sv-SE" dirty="0"/>
          </a:p>
        </p:txBody>
      </p:sp>
      <p:sp>
        <p:nvSpPr>
          <p:cNvPr id="3" name="Subtitle 2"/>
          <p:cNvSpPr>
            <a:spLocks noGrp="1"/>
          </p:cNvSpPr>
          <p:nvPr>
            <p:ph type="subTitle" idx="1"/>
          </p:nvPr>
        </p:nvSpPr>
        <p:spPr/>
        <p:txBody>
          <a:bodyPr/>
          <a:lstStyle/>
          <a:p>
            <a:endParaRPr lang="sv-SE"/>
          </a:p>
        </p:txBody>
      </p:sp>
      <p:pic>
        <p:nvPicPr>
          <p:cNvPr id="41988" name="Content Placeholder 9" descr="090323_Lnu-se.png"/>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a:xfrm>
            <a:off x="0" y="4713288"/>
            <a:ext cx="2070100" cy="561975"/>
          </a:xfrm>
        </p:spPr>
      </p:pic>
      <p:pic>
        <p:nvPicPr>
          <p:cNvPr id="41989" name="Content Placeholder 12" descr="090323_Lnu_Symbol.png"/>
          <p:cNvPicPr>
            <a:picLocks noGrp="1" noChangeAspect="1"/>
          </p:cNvPicPr>
          <p:nvPr>
            <p:ph sz="half" idx="4294967295"/>
          </p:nvPr>
        </p:nvPicPr>
        <p:blipFill>
          <a:blip r:embed="rId4" cstate="email">
            <a:extLst>
              <a:ext uri="{28A0092B-C50C-407E-A947-70E740481C1C}">
                <a14:useLocalDpi xmlns:a14="http://schemas.microsoft.com/office/drawing/2010/main"/>
              </a:ext>
            </a:extLst>
          </a:blip>
          <a:srcRect/>
          <a:stretch>
            <a:fillRect/>
          </a:stretch>
        </p:blipFill>
        <p:spPr>
          <a:xfrm>
            <a:off x="0" y="1449388"/>
            <a:ext cx="2095500" cy="2774950"/>
          </a:xfrm>
        </p:spPr>
      </p:pic>
      <p:sp>
        <p:nvSpPr>
          <p:cNvPr id="5" name="Rectangle 4"/>
          <p:cNvSpPr/>
          <p:nvPr/>
        </p:nvSpPr>
        <p:spPr>
          <a:xfrm>
            <a:off x="0" y="0"/>
            <a:ext cx="12192000" cy="6858000"/>
          </a:xfrm>
          <a:prstGeom prst="rect">
            <a:avLst/>
          </a:prstGeom>
          <a:solidFill>
            <a:srgbClr val="FFE000"/>
          </a:solidFill>
          <a:ln>
            <a:solidFill>
              <a:srgbClr val="FFE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sv-SE" dirty="0"/>
          </a:p>
        </p:txBody>
      </p:sp>
      <p:pic>
        <p:nvPicPr>
          <p:cNvPr id="4" name="Bildobjekt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2" y="34290"/>
            <a:ext cx="12192000" cy="6858000"/>
          </a:xfrm>
          <a:prstGeom prst="rect">
            <a:avLst/>
          </a:prstGeom>
        </p:spPr>
      </p:pic>
      <p:sp>
        <p:nvSpPr>
          <p:cNvPr id="6" name="Rektangel 5"/>
          <p:cNvSpPr/>
          <p:nvPr/>
        </p:nvSpPr>
        <p:spPr>
          <a:xfrm rot="18872192">
            <a:off x="5879976" y="2967335"/>
            <a:ext cx="4248472" cy="923330"/>
          </a:xfrm>
          <a:prstGeom prst="rect">
            <a:avLst/>
          </a:prstGeom>
          <a:noFill/>
        </p:spPr>
        <p:txBody>
          <a:bodyPr wrap="square" lIns="91440" tIns="45720" rIns="91440" bIns="45720">
            <a:spAutoFit/>
          </a:bodyPr>
          <a:lstStyle/>
          <a:p>
            <a:pPr algn="ctr"/>
            <a:endParaRPr lang="sv-SE" sz="5400" b="0" cap="none" spc="0" dirty="0">
              <a:ln w="0"/>
              <a:solidFill>
                <a:schemeClr val="tx1"/>
              </a:solidFill>
              <a:effectLst>
                <a:outerShdw blurRad="38100" dist="19050" dir="2700000" algn="tl" rotWithShape="0">
                  <a:schemeClr val="dk1">
                    <a:alpha val="40000"/>
                  </a:schemeClr>
                </a:outerShdw>
              </a:effectLst>
            </a:endParaRPr>
          </a:p>
        </p:txBody>
      </p:sp>
      <p:sp>
        <p:nvSpPr>
          <p:cNvPr id="9" name="textruta 8"/>
          <p:cNvSpPr txBox="1"/>
          <p:nvPr/>
        </p:nvSpPr>
        <p:spPr>
          <a:xfrm>
            <a:off x="9264352" y="4581128"/>
            <a:ext cx="2911996" cy="2308324"/>
          </a:xfrm>
          <a:prstGeom prst="rect">
            <a:avLst/>
          </a:prstGeom>
          <a:noFill/>
        </p:spPr>
        <p:txBody>
          <a:bodyPr wrap="square" rtlCol="0">
            <a:spAutoFit/>
          </a:bodyPr>
          <a:lstStyle/>
          <a:p>
            <a:r>
              <a:rPr lang="sv-SE" dirty="0"/>
              <a:t>Tack för att du lyssnat/ bilderna finns på </a:t>
            </a:r>
            <a:r>
              <a:rPr lang="sv-SE" dirty="0" err="1"/>
              <a:t>Mymoodle</a:t>
            </a:r>
            <a:r>
              <a:rPr lang="sv-SE" dirty="0"/>
              <a:t> med klickbara länkar</a:t>
            </a:r>
          </a:p>
          <a:p>
            <a:endParaRPr lang="sv-SE" dirty="0"/>
          </a:p>
          <a:p>
            <a:r>
              <a:rPr lang="sv-SE" dirty="0"/>
              <a:t>Välkommen//</a:t>
            </a:r>
          </a:p>
          <a:p>
            <a:r>
              <a:rPr lang="sv-SE" dirty="0"/>
              <a:t> Gunilla Larsen programansvarig</a:t>
            </a:r>
          </a:p>
        </p:txBody>
      </p:sp>
    </p:spTree>
    <p:extLst>
      <p:ext uri="{BB962C8B-B14F-4D97-AF65-F5344CB8AC3E}">
        <p14:creationId xmlns:p14="http://schemas.microsoft.com/office/powerpoint/2010/main" val="37355755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191344" y="279299"/>
            <a:ext cx="11809312" cy="467619"/>
          </a:xfrm>
        </p:spPr>
        <p:txBody>
          <a:bodyPr>
            <a:normAutofit/>
          </a:bodyPr>
          <a:lstStyle/>
          <a:p>
            <a:pPr algn="ctr" eaLnBrk="0" hangingPunct="0"/>
            <a:r>
              <a:rPr lang="sv-SE" sz="2200" dirty="0">
                <a:hlinkClick r:id="rId3"/>
              </a:rPr>
              <a:t>Generella betygskriterier för betygsskalan A-F vid Ekonomihögskolan </a:t>
            </a:r>
            <a:endParaRPr lang="sv-SE" sz="2200" dirty="0"/>
          </a:p>
        </p:txBody>
      </p:sp>
      <p:sp>
        <p:nvSpPr>
          <p:cNvPr id="13" name="Platshållare för innehåll 2"/>
          <p:cNvSpPr txBox="1">
            <a:spLocks/>
          </p:cNvSpPr>
          <p:nvPr/>
        </p:nvSpPr>
        <p:spPr bwMode="auto">
          <a:xfrm>
            <a:off x="2629063" y="935832"/>
            <a:ext cx="8640960" cy="46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lvl="1" indent="0">
              <a:buNone/>
            </a:pPr>
            <a:r>
              <a:rPr lang="sv-SE" kern="0" dirty="0"/>
              <a:t>Prestationen bedöms i förhållande till hur väl du har uppnått kursens mål. </a:t>
            </a:r>
          </a:p>
        </p:txBody>
      </p:sp>
      <p:graphicFrame>
        <p:nvGraphicFramePr>
          <p:cNvPr id="14" name="Tabell 13"/>
          <p:cNvGraphicFramePr>
            <a:graphicFrameLocks noGrp="1"/>
          </p:cNvGraphicFramePr>
          <p:nvPr/>
        </p:nvGraphicFramePr>
        <p:xfrm>
          <a:off x="1775520" y="1592365"/>
          <a:ext cx="8568952" cy="4284911"/>
        </p:xfrm>
        <a:graphic>
          <a:graphicData uri="http://schemas.openxmlformats.org/drawingml/2006/table">
            <a:tbl>
              <a:tblPr firstRow="1" firstCol="1" bandRow="1">
                <a:tableStyleId>{3B4B98B0-60AC-42C2-AFA5-B58CD77FA1E5}</a:tableStyleId>
              </a:tblPr>
              <a:tblGrid>
                <a:gridCol w="555395">
                  <a:extLst>
                    <a:ext uri="{9D8B030D-6E8A-4147-A177-3AD203B41FA5}">
                      <a16:colId xmlns:a16="http://schemas.microsoft.com/office/drawing/2014/main" val="20000"/>
                    </a:ext>
                  </a:extLst>
                </a:gridCol>
                <a:gridCol w="1586843">
                  <a:extLst>
                    <a:ext uri="{9D8B030D-6E8A-4147-A177-3AD203B41FA5}">
                      <a16:colId xmlns:a16="http://schemas.microsoft.com/office/drawing/2014/main" val="20001"/>
                    </a:ext>
                  </a:extLst>
                </a:gridCol>
                <a:gridCol w="6426714">
                  <a:extLst>
                    <a:ext uri="{9D8B030D-6E8A-4147-A177-3AD203B41FA5}">
                      <a16:colId xmlns:a16="http://schemas.microsoft.com/office/drawing/2014/main" val="20002"/>
                    </a:ext>
                  </a:extLst>
                </a:gridCol>
              </a:tblGrid>
              <a:tr h="587060">
                <a:tc>
                  <a:txBody>
                    <a:bodyPr/>
                    <a:lstStyle/>
                    <a:p>
                      <a:pPr>
                        <a:lnSpc>
                          <a:spcPts val="1300"/>
                        </a:lnSpc>
                        <a:spcAft>
                          <a:spcPts val="0"/>
                        </a:spcAft>
                      </a:pPr>
                      <a:r>
                        <a:rPr lang="sv-SE" sz="1100" dirty="0">
                          <a:effectLst/>
                        </a:rPr>
                        <a:t>Betyg</a:t>
                      </a:r>
                      <a:endParaRPr lang="sv-SE"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a:effectLst/>
                        </a:rPr>
                        <a:t>Bedömning</a:t>
                      </a:r>
                      <a:endParaRPr lang="sv-SE"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a:effectLst/>
                        </a:rPr>
                        <a:t>Med avseende på varje mål för delkursen/kursen motsvarar ditt resultat något av följande kriterier</a:t>
                      </a:r>
                    </a:p>
                    <a:p>
                      <a:pPr>
                        <a:lnSpc>
                          <a:spcPts val="1300"/>
                        </a:lnSpc>
                        <a:spcAft>
                          <a:spcPts val="0"/>
                        </a:spcAft>
                      </a:pPr>
                      <a:r>
                        <a:rPr lang="sv-SE" sz="1100" dirty="0">
                          <a:effectLst/>
                        </a:rPr>
                        <a:t> </a:t>
                      </a:r>
                      <a:endParaRPr lang="sv-SE" sz="11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389247">
                <a:tc>
                  <a:txBody>
                    <a:bodyPr/>
                    <a:lstStyle/>
                    <a:p>
                      <a:pPr>
                        <a:lnSpc>
                          <a:spcPct val="150000"/>
                        </a:lnSpc>
                        <a:spcAft>
                          <a:spcPts val="0"/>
                        </a:spcAft>
                      </a:pPr>
                      <a:r>
                        <a:rPr lang="sv-SE" sz="1400" dirty="0">
                          <a:effectLst/>
                        </a:rPr>
                        <a:t>A</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Utmärkt</a:t>
                      </a:r>
                      <a:endParaRPr lang="sv-SE" sz="1400" dirty="0">
                        <a:effectLst/>
                        <a:latin typeface="Times New Roman"/>
                        <a:ea typeface="Times New Roman"/>
                      </a:endParaRPr>
                    </a:p>
                  </a:txBody>
                  <a:tcPr marL="68580" marR="68580" marT="0" marB="0"/>
                </a:tc>
                <a:tc>
                  <a:txBody>
                    <a:bodyPr/>
                    <a:lstStyle/>
                    <a:p>
                      <a:r>
                        <a:rPr lang="sv-SE" sz="1400" kern="1200" dirty="0">
                          <a:effectLst/>
                        </a:rPr>
                        <a:t>Utomordentligt resultat med endast ett fåtal mindre brister</a:t>
                      </a:r>
                      <a:endParaRPr lang="sv-SE"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389247">
                <a:tc>
                  <a:txBody>
                    <a:bodyPr/>
                    <a:lstStyle/>
                    <a:p>
                      <a:pPr>
                        <a:lnSpc>
                          <a:spcPct val="150000"/>
                        </a:lnSpc>
                        <a:spcAft>
                          <a:spcPts val="0"/>
                        </a:spcAft>
                      </a:pPr>
                      <a:r>
                        <a:rPr lang="sv-SE" sz="1400" dirty="0">
                          <a:effectLst/>
                        </a:rPr>
                        <a:t>B</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Mycket bra</a:t>
                      </a:r>
                      <a:endParaRPr lang="sv-SE" sz="1400" dirty="0">
                        <a:effectLst/>
                        <a:latin typeface="Times New Roman"/>
                        <a:ea typeface="Times New Roman"/>
                      </a:endParaRPr>
                    </a:p>
                  </a:txBody>
                  <a:tcPr marL="68580" marR="68580" marT="0" marB="0"/>
                </a:tc>
                <a:tc>
                  <a:txBody>
                    <a:bodyPr/>
                    <a:lstStyle/>
                    <a:p>
                      <a:r>
                        <a:rPr lang="sv-SE" sz="1400" kern="1200" dirty="0">
                          <a:effectLst/>
                        </a:rPr>
                        <a:t>Mycket bra resultat med endast ett fåtal brister</a:t>
                      </a:r>
                      <a:endParaRPr lang="sv-SE"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389247">
                <a:tc>
                  <a:txBody>
                    <a:bodyPr/>
                    <a:lstStyle/>
                    <a:p>
                      <a:pPr>
                        <a:lnSpc>
                          <a:spcPct val="150000"/>
                        </a:lnSpc>
                        <a:spcAft>
                          <a:spcPts val="0"/>
                        </a:spcAft>
                      </a:pPr>
                      <a:r>
                        <a:rPr lang="sv-SE" sz="1400" dirty="0">
                          <a:effectLst/>
                        </a:rPr>
                        <a:t>C</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Bra</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Generellt bra men med några brister</a:t>
                      </a:r>
                      <a:endParaRPr lang="sv-SE" sz="14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389247">
                <a:tc>
                  <a:txBody>
                    <a:bodyPr/>
                    <a:lstStyle/>
                    <a:p>
                      <a:pPr>
                        <a:lnSpc>
                          <a:spcPct val="150000"/>
                        </a:lnSpc>
                        <a:spcAft>
                          <a:spcPts val="0"/>
                        </a:spcAft>
                      </a:pPr>
                      <a:r>
                        <a:rPr lang="sv-SE" sz="1400" dirty="0">
                          <a:effectLst/>
                        </a:rPr>
                        <a:t>D</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Tillfredsställande</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Acceptabel nivå men flera brister finns</a:t>
                      </a:r>
                      <a:endParaRPr lang="sv-SE" sz="14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389247">
                <a:tc>
                  <a:txBody>
                    <a:bodyPr/>
                    <a:lstStyle/>
                    <a:p>
                      <a:pPr>
                        <a:lnSpc>
                          <a:spcPct val="150000"/>
                        </a:lnSpc>
                        <a:spcAft>
                          <a:spcPts val="0"/>
                        </a:spcAft>
                      </a:pPr>
                      <a:r>
                        <a:rPr lang="sv-SE" sz="1400" dirty="0">
                          <a:effectLst/>
                        </a:rPr>
                        <a:t>E</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Tillräckligt</a:t>
                      </a:r>
                      <a:endParaRPr lang="sv-SE"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Resultatet uppfyller minimikriterierna</a:t>
                      </a:r>
                      <a:endParaRPr lang="sv-SE" sz="14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1362369">
                <a:tc>
                  <a:txBody>
                    <a:bodyPr/>
                    <a:lstStyle/>
                    <a:p>
                      <a:pPr>
                        <a:lnSpc>
                          <a:spcPct val="150000"/>
                        </a:lnSpc>
                        <a:spcAft>
                          <a:spcPts val="0"/>
                        </a:spcAft>
                      </a:pPr>
                      <a:r>
                        <a:rPr lang="sv-SE" sz="1400" dirty="0" err="1">
                          <a:effectLst/>
                        </a:rPr>
                        <a:t>Fx</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Otillräckligt</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Examinator /kursansvarig kan undantagsvis bestämma att en student som ligger nära gränsen för E får utföra kompletterande uppgifter för att nå betyget E. Examinaror / kursansvarig meddelar skriftligen studenten vad som gäller för att inkomma med kompletteringen. I väntan på kompletteringen sätts betyget F, om kompletteringen godkänns ändras betyget till E.</a:t>
                      </a:r>
                      <a:endParaRPr lang="sv-SE" sz="1400"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389247">
                <a:tc>
                  <a:txBody>
                    <a:bodyPr/>
                    <a:lstStyle/>
                    <a:p>
                      <a:pPr>
                        <a:lnSpc>
                          <a:spcPct val="150000"/>
                        </a:lnSpc>
                        <a:spcAft>
                          <a:spcPts val="0"/>
                        </a:spcAft>
                      </a:pPr>
                      <a:r>
                        <a:rPr lang="sv-SE" sz="1400" dirty="0">
                          <a:effectLst/>
                        </a:rPr>
                        <a:t>F</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Otillräckligt</a:t>
                      </a:r>
                      <a:endParaRPr lang="sv-SE"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Avsevärt mer arbete krävs </a:t>
                      </a:r>
                      <a:endParaRPr lang="sv-SE" sz="1400" dirty="0">
                        <a:effectLst/>
                        <a:latin typeface="Times New Roman"/>
                        <a:ea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1823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508013"/>
            <a:ext cx="12192000" cy="455671"/>
          </a:xfrm>
        </p:spPr>
        <p:txBody>
          <a:bodyPr>
            <a:normAutofit/>
          </a:bodyPr>
          <a:lstStyle/>
          <a:p>
            <a:pPr algn="ctr"/>
            <a:r>
              <a:rPr lang="sv-SE" sz="2200" dirty="0"/>
              <a:t>Sammanvägning av betyg – betyg på kurs</a:t>
            </a:r>
          </a:p>
        </p:txBody>
      </p:sp>
      <p:graphicFrame>
        <p:nvGraphicFramePr>
          <p:cNvPr id="4" name="Platshållare för innehåll 3"/>
          <p:cNvGraphicFramePr>
            <a:graphicFrameLocks noGrp="1"/>
          </p:cNvGraphicFramePr>
          <p:nvPr>
            <p:ph idx="1"/>
          </p:nvPr>
        </p:nvGraphicFramePr>
        <p:xfrm>
          <a:off x="5591945" y="1514035"/>
          <a:ext cx="2376263" cy="2197766"/>
        </p:xfrm>
        <a:graphic>
          <a:graphicData uri="http://schemas.openxmlformats.org/drawingml/2006/table">
            <a:tbl>
              <a:tblPr>
                <a:tableStyleId>{5C22544A-7EE6-4342-B048-85BDC9FD1C3A}</a:tableStyleId>
              </a:tblPr>
              <a:tblGrid>
                <a:gridCol w="1073036">
                  <a:extLst>
                    <a:ext uri="{9D8B030D-6E8A-4147-A177-3AD203B41FA5}">
                      <a16:colId xmlns:a16="http://schemas.microsoft.com/office/drawing/2014/main" val="20000"/>
                    </a:ext>
                  </a:extLst>
                </a:gridCol>
                <a:gridCol w="1303227">
                  <a:extLst>
                    <a:ext uri="{9D8B030D-6E8A-4147-A177-3AD203B41FA5}">
                      <a16:colId xmlns:a16="http://schemas.microsoft.com/office/drawing/2014/main" val="20001"/>
                    </a:ext>
                  </a:extLst>
                </a:gridCol>
              </a:tblGrid>
              <a:tr h="647276">
                <a:tc>
                  <a:txBody>
                    <a:bodyPr/>
                    <a:lstStyle/>
                    <a:p>
                      <a:pPr algn="ctr">
                        <a:lnSpc>
                          <a:spcPct val="115000"/>
                        </a:lnSpc>
                        <a:spcBef>
                          <a:spcPts val="300"/>
                        </a:spcBef>
                        <a:spcAft>
                          <a:spcPts val="300"/>
                        </a:spcAft>
                      </a:pPr>
                      <a:r>
                        <a:rPr lang="sv-SE" sz="1200" dirty="0">
                          <a:effectLst/>
                        </a:rPr>
                        <a:t>Betygsskalan A-F</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Sifferskala för viktning</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10098">
                <a:tc>
                  <a:txBody>
                    <a:bodyPr/>
                    <a:lstStyle/>
                    <a:p>
                      <a:pPr algn="ctr">
                        <a:lnSpc>
                          <a:spcPct val="115000"/>
                        </a:lnSpc>
                        <a:spcBef>
                          <a:spcPts val="300"/>
                        </a:spcBef>
                        <a:spcAft>
                          <a:spcPts val="300"/>
                        </a:spcAft>
                      </a:pPr>
                      <a:r>
                        <a:rPr lang="sv-SE" sz="1200" dirty="0">
                          <a:effectLst/>
                        </a:rPr>
                        <a:t>A</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9,0</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10098">
                <a:tc>
                  <a:txBody>
                    <a:bodyPr/>
                    <a:lstStyle/>
                    <a:p>
                      <a:pPr algn="ctr">
                        <a:lnSpc>
                          <a:spcPct val="115000"/>
                        </a:lnSpc>
                        <a:spcBef>
                          <a:spcPts val="300"/>
                        </a:spcBef>
                        <a:spcAft>
                          <a:spcPts val="300"/>
                        </a:spcAft>
                      </a:pPr>
                      <a:r>
                        <a:rPr lang="sv-SE" sz="1200" dirty="0">
                          <a:effectLst/>
                        </a:rPr>
                        <a:t>B</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8,0</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10098">
                <a:tc>
                  <a:txBody>
                    <a:bodyPr/>
                    <a:lstStyle/>
                    <a:p>
                      <a:pPr algn="ctr">
                        <a:lnSpc>
                          <a:spcPct val="115000"/>
                        </a:lnSpc>
                        <a:spcBef>
                          <a:spcPts val="300"/>
                        </a:spcBef>
                        <a:spcAft>
                          <a:spcPts val="300"/>
                        </a:spcAft>
                      </a:pPr>
                      <a:r>
                        <a:rPr lang="sv-SE" sz="1200">
                          <a:effectLst/>
                        </a:rPr>
                        <a:t>C</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7,0</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10098">
                <a:tc>
                  <a:txBody>
                    <a:bodyPr/>
                    <a:lstStyle/>
                    <a:p>
                      <a:pPr algn="ctr">
                        <a:lnSpc>
                          <a:spcPct val="115000"/>
                        </a:lnSpc>
                        <a:spcBef>
                          <a:spcPts val="300"/>
                        </a:spcBef>
                        <a:spcAft>
                          <a:spcPts val="300"/>
                        </a:spcAft>
                      </a:pPr>
                      <a:r>
                        <a:rPr lang="sv-SE" sz="1200">
                          <a:effectLst/>
                        </a:rPr>
                        <a:t>D</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6,5</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10098">
                <a:tc>
                  <a:txBody>
                    <a:bodyPr/>
                    <a:lstStyle/>
                    <a:p>
                      <a:pPr algn="ctr">
                        <a:lnSpc>
                          <a:spcPct val="115000"/>
                        </a:lnSpc>
                        <a:spcBef>
                          <a:spcPts val="300"/>
                        </a:spcBef>
                        <a:spcAft>
                          <a:spcPts val="300"/>
                        </a:spcAft>
                      </a:pPr>
                      <a:r>
                        <a:rPr lang="sv-SE" sz="1200">
                          <a:effectLst/>
                        </a:rPr>
                        <a:t>E</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graphicFrame>
        <p:nvGraphicFramePr>
          <p:cNvPr id="5" name="Tabell 4"/>
          <p:cNvGraphicFramePr>
            <a:graphicFrameLocks noGrp="1"/>
          </p:cNvGraphicFramePr>
          <p:nvPr/>
        </p:nvGraphicFramePr>
        <p:xfrm>
          <a:off x="8040217" y="1520459"/>
          <a:ext cx="2270615" cy="2191345"/>
        </p:xfrm>
        <a:graphic>
          <a:graphicData uri="http://schemas.openxmlformats.org/drawingml/2006/table">
            <a:tbl>
              <a:tblPr>
                <a:tableStyleId>{5C22544A-7EE6-4342-B048-85BDC9FD1C3A}</a:tableStyleId>
              </a:tblPr>
              <a:tblGrid>
                <a:gridCol w="830455">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tblGrid>
              <a:tr h="645385">
                <a:tc>
                  <a:txBody>
                    <a:bodyPr/>
                    <a:lstStyle/>
                    <a:p>
                      <a:pPr algn="ctr">
                        <a:lnSpc>
                          <a:spcPct val="115000"/>
                        </a:lnSpc>
                        <a:spcBef>
                          <a:spcPts val="300"/>
                        </a:spcBef>
                        <a:spcAft>
                          <a:spcPts val="300"/>
                        </a:spcAft>
                      </a:pPr>
                      <a:r>
                        <a:rPr lang="sv-SE" sz="1200" dirty="0">
                          <a:effectLst/>
                        </a:rPr>
                        <a:t>Betygsskalan A-F</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Mattematiska betygsgränser</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09192">
                <a:tc>
                  <a:txBody>
                    <a:bodyPr/>
                    <a:lstStyle/>
                    <a:p>
                      <a:pPr algn="ctr">
                        <a:lnSpc>
                          <a:spcPct val="115000"/>
                        </a:lnSpc>
                        <a:spcBef>
                          <a:spcPts val="300"/>
                        </a:spcBef>
                        <a:spcAft>
                          <a:spcPts val="300"/>
                        </a:spcAft>
                      </a:pPr>
                      <a:r>
                        <a:rPr lang="sv-SE" sz="1200">
                          <a:effectLst/>
                        </a:rPr>
                        <a:t>A</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8,51 – 9,00</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09192">
                <a:tc>
                  <a:txBody>
                    <a:bodyPr/>
                    <a:lstStyle/>
                    <a:p>
                      <a:pPr algn="ctr">
                        <a:lnSpc>
                          <a:spcPct val="115000"/>
                        </a:lnSpc>
                        <a:spcBef>
                          <a:spcPts val="300"/>
                        </a:spcBef>
                        <a:spcAft>
                          <a:spcPts val="300"/>
                        </a:spcAft>
                      </a:pPr>
                      <a:r>
                        <a:rPr lang="sv-SE" sz="1200" dirty="0">
                          <a:effectLst/>
                        </a:rPr>
                        <a:t>B</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7,51 – 8,50</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09192">
                <a:tc>
                  <a:txBody>
                    <a:bodyPr/>
                    <a:lstStyle/>
                    <a:p>
                      <a:pPr algn="ctr">
                        <a:lnSpc>
                          <a:spcPct val="115000"/>
                        </a:lnSpc>
                        <a:spcBef>
                          <a:spcPts val="300"/>
                        </a:spcBef>
                        <a:spcAft>
                          <a:spcPts val="300"/>
                        </a:spcAft>
                      </a:pPr>
                      <a:r>
                        <a:rPr lang="sv-SE" sz="1200">
                          <a:effectLst/>
                        </a:rPr>
                        <a:t>C</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6,76 – 7,50</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09192">
                <a:tc>
                  <a:txBody>
                    <a:bodyPr/>
                    <a:lstStyle/>
                    <a:p>
                      <a:pPr algn="ctr">
                        <a:lnSpc>
                          <a:spcPct val="115000"/>
                        </a:lnSpc>
                        <a:spcBef>
                          <a:spcPts val="300"/>
                        </a:spcBef>
                        <a:spcAft>
                          <a:spcPts val="300"/>
                        </a:spcAft>
                      </a:pPr>
                      <a:r>
                        <a:rPr lang="sv-SE" sz="1200">
                          <a:effectLst/>
                        </a:rPr>
                        <a:t>D</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6,26 – 6,75</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09192">
                <a:tc>
                  <a:txBody>
                    <a:bodyPr/>
                    <a:lstStyle/>
                    <a:p>
                      <a:pPr algn="ctr">
                        <a:lnSpc>
                          <a:spcPct val="115000"/>
                        </a:lnSpc>
                        <a:spcBef>
                          <a:spcPts val="300"/>
                        </a:spcBef>
                        <a:spcAft>
                          <a:spcPts val="300"/>
                        </a:spcAft>
                      </a:pPr>
                      <a:r>
                        <a:rPr lang="sv-SE" sz="1200">
                          <a:effectLst/>
                        </a:rPr>
                        <a:t>E</a:t>
                      </a:r>
                      <a:endParaRPr lang="sv-SE"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 – 6,25</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2279576" y="1484784"/>
            <a:ext cx="331236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69875" algn="l"/>
              </a:tabLst>
              <a:defRPr>
                <a:solidFill>
                  <a:schemeClr val="tx1"/>
                </a:solidFill>
                <a:latin typeface="Arial" pitchFamily="34" charset="0"/>
                <a:cs typeface="Arial" pitchFamily="34" charset="0"/>
              </a:defRPr>
            </a:lvl1pPr>
            <a:lvl2pPr>
              <a:tabLst>
                <a:tab pos="269875" algn="l"/>
              </a:tabLst>
              <a:defRPr>
                <a:solidFill>
                  <a:schemeClr val="tx1"/>
                </a:solidFill>
                <a:latin typeface="Arial" pitchFamily="34" charset="0"/>
                <a:cs typeface="Arial" pitchFamily="34" charset="0"/>
              </a:defRPr>
            </a:lvl2pPr>
            <a:lvl3pPr>
              <a:tabLst>
                <a:tab pos="269875" algn="l"/>
              </a:tabLst>
              <a:defRPr>
                <a:solidFill>
                  <a:schemeClr val="tx1"/>
                </a:solidFill>
                <a:latin typeface="Arial" pitchFamily="34" charset="0"/>
                <a:cs typeface="Arial" pitchFamily="34" charset="0"/>
              </a:defRPr>
            </a:lvl3pPr>
            <a:lvl4pPr>
              <a:tabLst>
                <a:tab pos="269875" algn="l"/>
              </a:tabLst>
              <a:defRPr>
                <a:solidFill>
                  <a:schemeClr val="tx1"/>
                </a:solidFill>
                <a:latin typeface="Arial" pitchFamily="34" charset="0"/>
                <a:cs typeface="Arial" pitchFamily="34" charset="0"/>
              </a:defRPr>
            </a:lvl4pPr>
            <a:lvl5pPr>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eaLnBrk="1" hangingPunct="1"/>
            <a:r>
              <a:rPr lang="sv-SE" altLang="sv-SE" sz="1200" dirty="0">
                <a:solidFill>
                  <a:srgbClr val="000000"/>
                </a:solidFill>
                <a:latin typeface="+mj-lt"/>
                <a:ea typeface="Times New Roman" pitchFamily="18" charset="0"/>
              </a:rPr>
              <a:t>Kursens samtliga examinationsmoment ska vara godkända innan samlingsbetyg kan fastställas. </a:t>
            </a:r>
          </a:p>
          <a:p>
            <a:pPr eaLnBrk="1" hangingPunct="1"/>
            <a:endParaRPr lang="sv-SE" altLang="sv-SE" sz="1200" dirty="0">
              <a:solidFill>
                <a:srgbClr val="000000"/>
              </a:solidFill>
              <a:latin typeface="+mj-lt"/>
              <a:ea typeface="Times New Roman" pitchFamily="18" charset="0"/>
            </a:endParaRPr>
          </a:p>
          <a:p>
            <a:pPr eaLnBrk="1" hangingPunct="1"/>
            <a:r>
              <a:rPr lang="sv-SE" altLang="sv-SE" sz="1200" dirty="0">
                <a:latin typeface="+mj-lt"/>
                <a:ea typeface="Times New Roman" pitchFamily="18" charset="0"/>
              </a:rPr>
              <a:t>Utbildningsadministratör utför den matematiska beräkningen, enligt fastställda principer.</a:t>
            </a:r>
          </a:p>
          <a:p>
            <a:pPr eaLnBrk="1" hangingPunct="1"/>
            <a:endParaRPr lang="sv-SE" altLang="sv-SE" sz="600" dirty="0">
              <a:latin typeface="+mj-lt"/>
            </a:endParaRPr>
          </a:p>
          <a:p>
            <a:r>
              <a:rPr lang="sv-SE" altLang="sv-SE" sz="1200" dirty="0">
                <a:latin typeface="+mj-lt"/>
                <a:ea typeface="Times New Roman" pitchFamily="18" charset="0"/>
              </a:rPr>
              <a:t>Betygsunderlaget lämnas till examinator för beslut genom signering av resultatlistan.</a:t>
            </a:r>
          </a:p>
          <a:p>
            <a:endParaRPr lang="sv-SE" altLang="sv-SE" sz="600" dirty="0">
              <a:latin typeface="+mj-lt"/>
            </a:endParaRPr>
          </a:p>
          <a:p>
            <a:r>
              <a:rPr lang="sv-SE" altLang="sv-SE" sz="1200" dirty="0">
                <a:latin typeface="+mj-lt"/>
                <a:ea typeface="Times New Roman" pitchFamily="18" charset="0"/>
              </a:rPr>
              <a:t>Sammanvägning sker genom att samtliga examinationsmoment som betygsatts i en kurs översätts av utbildningsadministratör till siffror enligt tabell till höger.</a:t>
            </a:r>
            <a:endParaRPr lang="sv-SE" altLang="sv-SE" dirty="0">
              <a:latin typeface="+mj-lt"/>
            </a:endParaRPr>
          </a:p>
        </p:txBody>
      </p:sp>
      <p:graphicFrame>
        <p:nvGraphicFramePr>
          <p:cNvPr id="7" name="Tabell 6"/>
          <p:cNvGraphicFramePr>
            <a:graphicFrameLocks noGrp="1"/>
          </p:cNvGraphicFramePr>
          <p:nvPr/>
        </p:nvGraphicFramePr>
        <p:xfrm>
          <a:off x="2279576" y="4610745"/>
          <a:ext cx="6840760" cy="1360580"/>
        </p:xfrm>
        <a:graphic>
          <a:graphicData uri="http://schemas.openxmlformats.org/drawingml/2006/table">
            <a:tbl>
              <a:tblPr>
                <a:tableStyleId>{5C22544A-7EE6-4342-B048-85BDC9FD1C3A}</a:tableStyleId>
              </a:tblPr>
              <a:tblGrid>
                <a:gridCol w="2952328">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282320">
                <a:tc>
                  <a:txBody>
                    <a:bodyPr/>
                    <a:lstStyle/>
                    <a:p>
                      <a:pPr algn="ctr">
                        <a:spcBef>
                          <a:spcPts val="300"/>
                        </a:spcBef>
                        <a:spcAft>
                          <a:spcPts val="300"/>
                        </a:spcAft>
                      </a:pPr>
                      <a:r>
                        <a:rPr lang="en-US" sz="1200" dirty="0" err="1">
                          <a:effectLst/>
                        </a:rPr>
                        <a:t>Kurs</a:t>
                      </a:r>
                      <a:r>
                        <a:rPr lang="en-US" sz="1200" dirty="0">
                          <a:effectLst/>
                        </a:rPr>
                        <a:t> X, 15 </a:t>
                      </a:r>
                      <a:r>
                        <a:rPr lang="en-US" sz="1200" dirty="0" err="1">
                          <a:effectLst/>
                        </a:rPr>
                        <a:t>hp</a:t>
                      </a:r>
                      <a:endParaRPr lang="sv-SE"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Betyg</a:t>
                      </a:r>
                      <a:endParaRPr lang="sv-SE"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Översättning</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Viktning</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98460">
                <a:tc>
                  <a:txBody>
                    <a:bodyPr/>
                    <a:lstStyle/>
                    <a:p>
                      <a:pPr>
                        <a:spcBef>
                          <a:spcPts val="300"/>
                        </a:spcBef>
                        <a:spcAft>
                          <a:spcPts val="300"/>
                        </a:spcAft>
                      </a:pPr>
                      <a:r>
                        <a:rPr lang="en-US" sz="1200" dirty="0" err="1">
                          <a:effectLst/>
                        </a:rPr>
                        <a:t>Examinationsmoment</a:t>
                      </a:r>
                      <a:r>
                        <a:rPr lang="en-US" sz="1200" dirty="0">
                          <a:effectLst/>
                        </a:rPr>
                        <a:t> 1; </a:t>
                      </a:r>
                      <a:r>
                        <a:rPr lang="en-US" sz="1200" dirty="0" err="1">
                          <a:effectLst/>
                        </a:rPr>
                        <a:t>tentamen</a:t>
                      </a:r>
                      <a:r>
                        <a:rPr lang="en-US" sz="1200" dirty="0">
                          <a:effectLst/>
                        </a:rPr>
                        <a:t> 7,5 </a:t>
                      </a:r>
                      <a:r>
                        <a:rPr lang="en-US" sz="1200" dirty="0" err="1">
                          <a:effectLst/>
                        </a:rPr>
                        <a:t>hp</a:t>
                      </a:r>
                      <a:endParaRPr lang="sv-SE"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B</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dirty="0">
                          <a:effectLst/>
                        </a:rPr>
                        <a:t>8</a:t>
                      </a:r>
                      <a:endParaRPr lang="sv-SE"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8*(7,5/15) = 4,0</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98460">
                <a:tc>
                  <a:txBody>
                    <a:bodyPr/>
                    <a:lstStyle/>
                    <a:p>
                      <a:pPr>
                        <a:spcBef>
                          <a:spcPts val="300"/>
                        </a:spcBef>
                        <a:spcAft>
                          <a:spcPts val="300"/>
                        </a:spcAft>
                      </a:pPr>
                      <a:r>
                        <a:rPr lang="en-US" sz="1200">
                          <a:effectLst/>
                        </a:rPr>
                        <a:t>Examinationsmoment 2; case 4,5 hp</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C</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dirty="0">
                          <a:effectLst/>
                        </a:rPr>
                        <a:t>7*(4,5/15) = 2,1</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98460">
                <a:tc>
                  <a:txBody>
                    <a:bodyPr/>
                    <a:lstStyle/>
                    <a:p>
                      <a:pPr>
                        <a:spcBef>
                          <a:spcPts val="300"/>
                        </a:spcBef>
                        <a:spcAft>
                          <a:spcPts val="300"/>
                        </a:spcAft>
                      </a:pPr>
                      <a:r>
                        <a:rPr lang="en-US" sz="1200">
                          <a:effectLst/>
                        </a:rPr>
                        <a:t>Examinationsmoment 3; laboration 3 hp</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D</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6,5*(3/15) = 1,3</a:t>
                      </a:r>
                      <a:endParaRPr lang="sv-SE"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49230">
                <a:tc>
                  <a:txBody>
                    <a:bodyPr/>
                    <a:lstStyle/>
                    <a:p>
                      <a:pPr>
                        <a:spcBef>
                          <a:spcPts val="300"/>
                        </a:spcBef>
                        <a:spcAft>
                          <a:spcPts val="300"/>
                        </a:spcAft>
                      </a:pPr>
                      <a:r>
                        <a:rPr lang="de-DE" sz="1200" dirty="0">
                          <a:effectLst/>
                        </a:rPr>
                        <a:t>Summa</a:t>
                      </a:r>
                      <a:endParaRPr lang="sv-SE"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sv-SE"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dirty="0">
                          <a:effectLst/>
                        </a:rPr>
                        <a:t>7,4</a:t>
                      </a:r>
                      <a:endParaRPr lang="sv-SE"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Rectangle 2"/>
          <p:cNvSpPr>
            <a:spLocks noChangeArrowheads="1"/>
          </p:cNvSpPr>
          <p:nvPr/>
        </p:nvSpPr>
        <p:spPr bwMode="auto">
          <a:xfrm>
            <a:off x="2279576" y="4005065"/>
            <a:ext cx="68407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sv-SE" altLang="sv-SE" sz="1200" dirty="0">
                <a:latin typeface="+mj-lt"/>
                <a:ea typeface="Times New Roman" pitchFamily="18" charset="0"/>
                <a:cs typeface="Arial" pitchFamily="34" charset="0"/>
              </a:rPr>
              <a:t>Varje examinationsmoment ges den procentuella vikt som motsvaras av dess omfatt­ning i högskolepoäng. Exempelkursen får således C, då snittet var 7,4.</a:t>
            </a:r>
            <a:endParaRPr lang="sv-SE" altLang="sv-SE" dirty="0">
              <a:latin typeface="+mj-lt"/>
              <a:cs typeface="Arial" pitchFamily="34" charset="0"/>
            </a:endParaRPr>
          </a:p>
        </p:txBody>
      </p:sp>
    </p:spTree>
    <p:extLst>
      <p:ext uri="{BB962C8B-B14F-4D97-AF65-F5344CB8AC3E}">
        <p14:creationId xmlns:p14="http://schemas.microsoft.com/office/powerpoint/2010/main" val="390335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30405F-3AF9-8E88-1FA0-ECB33C8FE7F1}"/>
              </a:ext>
            </a:extLst>
          </p:cNvPr>
          <p:cNvSpPr txBox="1"/>
          <p:nvPr/>
        </p:nvSpPr>
        <p:spPr>
          <a:xfrm>
            <a:off x="8623300" y="1993900"/>
            <a:ext cx="3352800" cy="584775"/>
          </a:xfrm>
          <a:prstGeom prst="rect">
            <a:avLst/>
          </a:prstGeom>
          <a:noFill/>
        </p:spPr>
        <p:txBody>
          <a:bodyPr wrap="square" rtlCol="0">
            <a:spAutoFit/>
          </a:bodyPr>
          <a:lstStyle/>
          <a:p>
            <a:r>
              <a:rPr lang="sv-SE" dirty="0"/>
              <a:t>SLUT – </a:t>
            </a:r>
            <a:r>
              <a:rPr lang="sv-SE" sz="3200" dirty="0"/>
              <a:t>FRÅGOR ?</a:t>
            </a:r>
          </a:p>
        </p:txBody>
      </p:sp>
    </p:spTree>
    <p:extLst>
      <p:ext uri="{BB962C8B-B14F-4D97-AF65-F5344CB8AC3E}">
        <p14:creationId xmlns:p14="http://schemas.microsoft.com/office/powerpoint/2010/main" val="2574079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loud Callout 5"/>
          <p:cNvSpPr/>
          <p:nvPr/>
        </p:nvSpPr>
        <p:spPr>
          <a:xfrm>
            <a:off x="7602736" y="2200371"/>
            <a:ext cx="2550866" cy="1279035"/>
          </a:xfrm>
          <a:prstGeom prst="cloudCallout">
            <a:avLst>
              <a:gd name="adj1" fmla="val -42171"/>
              <a:gd name="adj2" fmla="val 86305"/>
            </a:avLst>
          </a:prstGeom>
          <a:gradFill>
            <a:gsLst>
              <a:gs pos="0">
                <a:srgbClr val="00B0F0"/>
              </a:gs>
              <a:gs pos="50000">
                <a:schemeClr val="bg1"/>
              </a:gs>
              <a:gs pos="100000">
                <a:srgbClr val="00B0F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lnSpc>
                <a:spcPct val="120000"/>
              </a:lnSpc>
            </a:pPr>
            <a:r>
              <a:rPr lang="en-US" sz="1350" dirty="0">
                <a:solidFill>
                  <a:schemeClr val="tx1"/>
                </a:solidFill>
                <a:latin typeface="Century Gothic" panose="020B0502020202020204" pitchFamily="34" charset="0"/>
                <a:cs typeface="Arial" panose="020B0604020202020204" pitchFamily="34" charset="0"/>
              </a:rPr>
              <a:t>I have knowledge and skills of subject-specific fields.</a:t>
            </a:r>
          </a:p>
        </p:txBody>
      </p:sp>
      <p:sp>
        <p:nvSpPr>
          <p:cNvPr id="6" name="Cloud Callout 6"/>
          <p:cNvSpPr/>
          <p:nvPr/>
        </p:nvSpPr>
        <p:spPr>
          <a:xfrm>
            <a:off x="3719736" y="1768170"/>
            <a:ext cx="1995270" cy="899541"/>
          </a:xfrm>
          <a:prstGeom prst="cloudCallout">
            <a:avLst>
              <a:gd name="adj1" fmla="val 35442"/>
              <a:gd name="adj2" fmla="val 187324"/>
            </a:avLst>
          </a:prstGeom>
          <a:gradFill>
            <a:gsLst>
              <a:gs pos="0">
                <a:srgbClr val="00B0F0"/>
              </a:gs>
              <a:gs pos="50000">
                <a:schemeClr val="bg1"/>
              </a:gs>
              <a:gs pos="100000">
                <a:srgbClr val="00B0F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lnSpc>
                <a:spcPct val="120000"/>
              </a:lnSpc>
            </a:pPr>
            <a:r>
              <a:rPr lang="sv-SE" sz="1350" b="1" dirty="0">
                <a:solidFill>
                  <a:schemeClr val="tx1"/>
                </a:solidFill>
                <a:latin typeface="Century Gothic" panose="020B0502020202020204" pitchFamily="34" charset="0"/>
                <a:cs typeface="Arial" panose="020B0604020202020204" pitchFamily="34" charset="0"/>
              </a:rPr>
              <a:t>I </a:t>
            </a:r>
            <a:r>
              <a:rPr lang="sv-SE" sz="1350" b="1" dirty="0" err="1">
                <a:solidFill>
                  <a:schemeClr val="tx1"/>
                </a:solidFill>
                <a:latin typeface="Century Gothic" panose="020B0502020202020204" pitchFamily="34" charset="0"/>
                <a:cs typeface="Arial" panose="020B0604020202020204" pitchFamily="34" charset="0"/>
              </a:rPr>
              <a:t>am</a:t>
            </a:r>
            <a:r>
              <a:rPr lang="sv-SE" sz="1350" b="1" dirty="0">
                <a:solidFill>
                  <a:schemeClr val="tx1"/>
                </a:solidFill>
                <a:latin typeface="Century Gothic" panose="020B0502020202020204" pitchFamily="34" charset="0"/>
                <a:cs typeface="Arial" panose="020B0604020202020204" pitchFamily="34" charset="0"/>
              </a:rPr>
              <a:t> a </a:t>
            </a:r>
            <a:r>
              <a:rPr lang="sv-SE" sz="1350" b="1" dirty="0" err="1">
                <a:solidFill>
                  <a:schemeClr val="tx1"/>
                </a:solidFill>
                <a:latin typeface="Century Gothic" panose="020B0502020202020204" pitchFamily="34" charset="0"/>
                <a:cs typeface="Arial" panose="020B0604020202020204" pitchFamily="34" charset="0"/>
              </a:rPr>
              <a:t>good</a:t>
            </a:r>
            <a:r>
              <a:rPr lang="sv-SE" sz="1350" b="1" dirty="0">
                <a:solidFill>
                  <a:schemeClr val="tx1"/>
                </a:solidFill>
                <a:latin typeface="Century Gothic" panose="020B0502020202020204" pitchFamily="34" charset="0"/>
                <a:cs typeface="Arial" panose="020B0604020202020204" pitchFamily="34" charset="0"/>
              </a:rPr>
              <a:t> </a:t>
            </a:r>
            <a:r>
              <a:rPr lang="sv-SE" sz="1350" b="1" dirty="0" err="1">
                <a:solidFill>
                  <a:schemeClr val="tx1"/>
                </a:solidFill>
                <a:latin typeface="Century Gothic" panose="020B0502020202020204" pitchFamily="34" charset="0"/>
                <a:cs typeface="Arial" panose="020B0604020202020204" pitchFamily="34" charset="0"/>
              </a:rPr>
              <a:t>communicator</a:t>
            </a:r>
            <a:r>
              <a:rPr lang="sv-SE" sz="1350" dirty="0">
                <a:solidFill>
                  <a:schemeClr val="tx1"/>
                </a:solidFill>
                <a:latin typeface="Century Gothic" panose="020B0502020202020204" pitchFamily="34" charset="0"/>
                <a:cs typeface="Arial" panose="020B0604020202020204" pitchFamily="34" charset="0"/>
              </a:rPr>
              <a:t>.</a:t>
            </a:r>
          </a:p>
        </p:txBody>
      </p:sp>
      <p:sp>
        <p:nvSpPr>
          <p:cNvPr id="7" name="Cloud Callout 7"/>
          <p:cNvSpPr/>
          <p:nvPr/>
        </p:nvSpPr>
        <p:spPr>
          <a:xfrm>
            <a:off x="5663952" y="2197768"/>
            <a:ext cx="1705634" cy="1279035"/>
          </a:xfrm>
          <a:prstGeom prst="cloudCallout">
            <a:avLst>
              <a:gd name="adj1" fmla="val 10810"/>
              <a:gd name="adj2" fmla="val 89513"/>
            </a:avLst>
          </a:prstGeom>
          <a:gradFill>
            <a:gsLst>
              <a:gs pos="0">
                <a:srgbClr val="00B0F0"/>
              </a:gs>
              <a:gs pos="50000">
                <a:schemeClr val="bg1"/>
              </a:gs>
              <a:gs pos="100000">
                <a:srgbClr val="00B0F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lnSpc>
                <a:spcPct val="120000"/>
              </a:lnSpc>
            </a:pPr>
            <a:r>
              <a:rPr lang="sv-SE" sz="1350" b="1" dirty="0">
                <a:solidFill>
                  <a:schemeClr val="tx1"/>
                </a:solidFill>
                <a:latin typeface="Century Gothic" panose="020B0502020202020204" pitchFamily="34" charset="0"/>
                <a:cs typeface="Arial" panose="020B0604020202020204" pitchFamily="34" charset="0"/>
              </a:rPr>
              <a:t>I </a:t>
            </a:r>
            <a:r>
              <a:rPr lang="sv-SE" sz="1350" b="1" dirty="0" err="1">
                <a:solidFill>
                  <a:schemeClr val="tx1"/>
                </a:solidFill>
                <a:latin typeface="Century Gothic" panose="020B0502020202020204" pitchFamily="34" charset="0"/>
                <a:cs typeface="Arial" panose="020B0604020202020204" pitchFamily="34" charset="0"/>
              </a:rPr>
              <a:t>am</a:t>
            </a:r>
            <a:r>
              <a:rPr lang="sv-SE" sz="1350" b="1" dirty="0">
                <a:solidFill>
                  <a:schemeClr val="tx1"/>
                </a:solidFill>
                <a:latin typeface="Century Gothic" panose="020B0502020202020204" pitchFamily="34" charset="0"/>
                <a:cs typeface="Arial" panose="020B0604020202020204" pitchFamily="34" charset="0"/>
              </a:rPr>
              <a:t> a </a:t>
            </a:r>
            <a:r>
              <a:rPr lang="sv-SE" sz="1350" b="1" dirty="0" err="1">
                <a:solidFill>
                  <a:schemeClr val="tx1"/>
                </a:solidFill>
                <a:latin typeface="Century Gothic" panose="020B0502020202020204" pitchFamily="34" charset="0"/>
                <a:cs typeface="Arial" panose="020B0604020202020204" pitchFamily="34" charset="0"/>
              </a:rPr>
              <a:t>responsible</a:t>
            </a:r>
            <a:r>
              <a:rPr lang="sv-SE" sz="1350" b="1" dirty="0">
                <a:solidFill>
                  <a:schemeClr val="tx1"/>
                </a:solidFill>
                <a:latin typeface="Century Gothic" panose="020B0502020202020204" pitchFamily="34" charset="0"/>
                <a:cs typeface="Arial" panose="020B0604020202020204" pitchFamily="34" charset="0"/>
              </a:rPr>
              <a:t> </a:t>
            </a:r>
            <a:r>
              <a:rPr lang="sv-SE" sz="1350" b="1" dirty="0" err="1">
                <a:solidFill>
                  <a:schemeClr val="tx1"/>
                </a:solidFill>
                <a:latin typeface="Century Gothic" panose="020B0502020202020204" pitchFamily="34" charset="0"/>
                <a:cs typeface="Arial" panose="020B0604020202020204" pitchFamily="34" charset="0"/>
              </a:rPr>
              <a:t>citizen</a:t>
            </a:r>
            <a:r>
              <a:rPr lang="sv-SE" sz="1350" b="1" dirty="0">
                <a:solidFill>
                  <a:schemeClr val="tx1"/>
                </a:solidFill>
                <a:latin typeface="Century Gothic" panose="020B0502020202020204" pitchFamily="34" charset="0"/>
                <a:cs typeface="Arial" panose="020B0604020202020204" pitchFamily="34" charset="0"/>
              </a:rPr>
              <a:t>.</a:t>
            </a:r>
          </a:p>
        </p:txBody>
      </p:sp>
      <p:pic>
        <p:nvPicPr>
          <p:cNvPr id="9" name="Picture 2" descr="Illustration of people thinking and connecting"/>
          <p:cNvPicPr>
            <a:picLocks noChangeAspect="1" noChangeArrowheads="1"/>
          </p:cNvPicPr>
          <p:nvPr/>
        </p:nvPicPr>
        <p:blipFill rotWithShape="1">
          <a:blip r:embed="rId3">
            <a:extLst>
              <a:ext uri="{28A0092B-C50C-407E-A947-70E740481C1C}">
                <a14:useLocalDpi xmlns:a14="http://schemas.microsoft.com/office/drawing/2010/main" val="0"/>
              </a:ext>
            </a:extLst>
          </a:blip>
          <a:srcRect l="16313" t="56923" r="17742" b="4056"/>
          <a:stretch/>
        </p:blipFill>
        <p:spPr bwMode="auto">
          <a:xfrm>
            <a:off x="3989767" y="4017835"/>
            <a:ext cx="3042333" cy="13501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llustration of people thinking and connecting"/>
          <p:cNvPicPr>
            <a:picLocks noChangeAspect="1" noChangeArrowheads="1"/>
          </p:cNvPicPr>
          <p:nvPr/>
        </p:nvPicPr>
        <p:blipFill rotWithShape="1">
          <a:blip r:embed="rId3">
            <a:extLst>
              <a:ext uri="{28A0092B-C50C-407E-A947-70E740481C1C}">
                <a14:useLocalDpi xmlns:a14="http://schemas.microsoft.com/office/drawing/2010/main" val="0"/>
              </a:ext>
            </a:extLst>
          </a:blip>
          <a:srcRect l="16314" t="56923" r="60361" b="4597"/>
          <a:stretch/>
        </p:blipFill>
        <p:spPr bwMode="auto">
          <a:xfrm>
            <a:off x="6910093" y="4041784"/>
            <a:ext cx="1076119" cy="1331433"/>
          </a:xfrm>
          <a:prstGeom prst="rect">
            <a:avLst/>
          </a:prstGeom>
          <a:noFill/>
          <a:extLst>
            <a:ext uri="{909E8E84-426E-40DD-AFC4-6F175D3DCCD1}">
              <a14:hiddenFill xmlns:a14="http://schemas.microsoft.com/office/drawing/2010/main">
                <a:solidFill>
                  <a:srgbClr val="FFFFFF"/>
                </a:solidFill>
              </a14:hiddenFill>
            </a:ext>
          </a:extLst>
        </p:spPr>
      </p:pic>
      <p:sp>
        <p:nvSpPr>
          <p:cNvPr id="12" name="Rubrik 1"/>
          <p:cNvSpPr>
            <a:spLocks noGrp="1"/>
          </p:cNvSpPr>
          <p:nvPr>
            <p:ph type="title"/>
          </p:nvPr>
        </p:nvSpPr>
        <p:spPr>
          <a:xfrm>
            <a:off x="2261575" y="1026058"/>
            <a:ext cx="7182799" cy="890774"/>
          </a:xfrm>
        </p:spPr>
        <p:txBody>
          <a:bodyPr/>
          <a:lstStyle/>
          <a:p>
            <a:pPr>
              <a:lnSpc>
                <a:spcPct val="100000"/>
              </a:lnSpc>
            </a:pPr>
            <a:r>
              <a:rPr lang="sv-SE" sz="2400" dirty="0">
                <a:latin typeface="Century Gothic" panose="020B0502020202020204" pitchFamily="34" charset="0"/>
              </a:rPr>
              <a:t>Learning </a:t>
            </a:r>
            <a:r>
              <a:rPr lang="sv-SE" sz="2400" dirty="0" err="1">
                <a:latin typeface="Century Gothic" panose="020B0502020202020204" pitchFamily="34" charset="0"/>
              </a:rPr>
              <a:t>goals</a:t>
            </a:r>
            <a:r>
              <a:rPr lang="sv-SE" sz="2400" dirty="0">
                <a:latin typeface="Century Gothic" panose="020B0502020202020204" pitchFamily="34" charset="0"/>
              </a:rPr>
              <a:t> for </a:t>
            </a:r>
            <a:r>
              <a:rPr lang="sv-SE" sz="2400" dirty="0" err="1">
                <a:latin typeface="Century Gothic" panose="020B0502020202020204" pitchFamily="34" charset="0"/>
              </a:rPr>
              <a:t>our</a:t>
            </a:r>
            <a:r>
              <a:rPr lang="sv-SE" sz="2400" dirty="0">
                <a:latin typeface="Century Gothic" panose="020B0502020202020204" pitchFamily="34" charset="0"/>
              </a:rPr>
              <a:t> </a:t>
            </a:r>
            <a:r>
              <a:rPr lang="sv-SE" sz="2400" dirty="0" err="1">
                <a:latin typeface="Century Gothic" panose="020B0502020202020204" pitchFamily="34" charset="0"/>
              </a:rPr>
              <a:t>accreditation</a:t>
            </a:r>
            <a:br>
              <a:rPr lang="sv-SE" sz="2400" dirty="0">
                <a:latin typeface="Century Gothic" panose="020B0502020202020204" pitchFamily="34" charset="0"/>
              </a:rPr>
            </a:br>
            <a:r>
              <a:rPr lang="sv-SE" sz="1350" dirty="0">
                <a:latin typeface="Century Gothic" panose="020B0502020202020204" pitchFamily="34" charset="0"/>
              </a:rPr>
              <a:t>U</a:t>
            </a:r>
            <a:r>
              <a:rPr lang="sv-SE" sz="1350">
                <a:latin typeface="Century Gothic" panose="020B0502020202020204" pitchFamily="34" charset="0"/>
              </a:rPr>
              <a:t>ndergraduate</a:t>
            </a:r>
            <a:r>
              <a:rPr lang="sv-SE" sz="1350" dirty="0">
                <a:latin typeface="Century Gothic" panose="020B0502020202020204" pitchFamily="34" charset="0"/>
              </a:rPr>
              <a:t> programs</a:t>
            </a:r>
          </a:p>
        </p:txBody>
      </p:sp>
      <p:sp>
        <p:nvSpPr>
          <p:cNvPr id="4" name="Cloud Callout 4"/>
          <p:cNvSpPr/>
          <p:nvPr/>
        </p:nvSpPr>
        <p:spPr>
          <a:xfrm>
            <a:off x="2585611" y="2558220"/>
            <a:ext cx="1845815" cy="1279035"/>
          </a:xfrm>
          <a:prstGeom prst="cloudCallout">
            <a:avLst>
              <a:gd name="adj1" fmla="val 34802"/>
              <a:gd name="adj2" fmla="val 101511"/>
            </a:avLst>
          </a:prstGeom>
          <a:gradFill>
            <a:gsLst>
              <a:gs pos="0">
                <a:srgbClr val="00B0F0"/>
              </a:gs>
              <a:gs pos="50000">
                <a:schemeClr val="bg1"/>
              </a:gs>
              <a:gs pos="100000">
                <a:srgbClr val="00B0F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spAutoFit/>
          </a:bodyPr>
          <a:lstStyle/>
          <a:p>
            <a:pPr algn="ctr">
              <a:lnSpc>
                <a:spcPct val="120000"/>
              </a:lnSpc>
            </a:pPr>
            <a:r>
              <a:rPr lang="sv-SE" sz="1350" b="1" dirty="0">
                <a:solidFill>
                  <a:schemeClr val="tx1"/>
                </a:solidFill>
                <a:latin typeface="Century Gothic" panose="020B0502020202020204" pitchFamily="34" charset="0"/>
                <a:cs typeface="Arial" panose="020B0604020202020204" pitchFamily="34" charset="0"/>
              </a:rPr>
              <a:t>I </a:t>
            </a:r>
            <a:r>
              <a:rPr lang="sv-SE" sz="1350" b="1" dirty="0" err="1">
                <a:solidFill>
                  <a:schemeClr val="tx1"/>
                </a:solidFill>
                <a:latin typeface="Century Gothic" panose="020B0502020202020204" pitchFamily="34" charset="0"/>
                <a:cs typeface="Arial" panose="020B0604020202020204" pitchFamily="34" charset="0"/>
              </a:rPr>
              <a:t>am</a:t>
            </a:r>
            <a:r>
              <a:rPr lang="sv-SE" sz="1350" b="1" dirty="0">
                <a:solidFill>
                  <a:schemeClr val="tx1"/>
                </a:solidFill>
                <a:latin typeface="Century Gothic" panose="020B0502020202020204" pitchFamily="34" charset="0"/>
                <a:cs typeface="Arial" panose="020B0604020202020204" pitchFamily="34" charset="0"/>
              </a:rPr>
              <a:t> a </a:t>
            </a:r>
            <a:br>
              <a:rPr lang="sv-SE" sz="1350" b="1" dirty="0">
                <a:solidFill>
                  <a:schemeClr val="tx1"/>
                </a:solidFill>
                <a:latin typeface="Century Gothic" panose="020B0502020202020204" pitchFamily="34" charset="0"/>
                <a:cs typeface="Arial" panose="020B0604020202020204" pitchFamily="34" charset="0"/>
              </a:rPr>
            </a:br>
            <a:r>
              <a:rPr lang="sv-SE" sz="1350" b="1" dirty="0" err="1">
                <a:solidFill>
                  <a:schemeClr val="tx1"/>
                </a:solidFill>
                <a:latin typeface="Century Gothic" panose="020B0502020202020204" pitchFamily="34" charset="0"/>
                <a:cs typeface="Arial" panose="020B0604020202020204" pitchFamily="34" charset="0"/>
              </a:rPr>
              <a:t>critical</a:t>
            </a:r>
            <a:r>
              <a:rPr lang="sv-SE" sz="1350" b="1" dirty="0">
                <a:solidFill>
                  <a:schemeClr val="tx1"/>
                </a:solidFill>
                <a:latin typeface="Century Gothic" panose="020B0502020202020204" pitchFamily="34" charset="0"/>
                <a:cs typeface="Arial" panose="020B0604020202020204" pitchFamily="34" charset="0"/>
              </a:rPr>
              <a:t> </a:t>
            </a:r>
            <a:r>
              <a:rPr lang="sv-SE" sz="1350" b="1" dirty="0" err="1">
                <a:solidFill>
                  <a:schemeClr val="tx1"/>
                </a:solidFill>
                <a:latin typeface="Century Gothic" panose="020B0502020202020204" pitchFamily="34" charset="0"/>
                <a:cs typeface="Arial" panose="020B0604020202020204" pitchFamily="34" charset="0"/>
              </a:rPr>
              <a:t>thinker</a:t>
            </a:r>
            <a:r>
              <a:rPr lang="sv-SE" sz="1350" b="1" dirty="0">
                <a:solidFill>
                  <a:schemeClr val="tx1"/>
                </a:solidFill>
                <a:latin typeface="Century Gothic" panose="020B0502020202020204" pitchFamily="34" charset="0"/>
                <a:cs typeface="Arial" panose="020B0604020202020204" pitchFamily="34" charset="0"/>
              </a:rPr>
              <a:t>.</a:t>
            </a:r>
          </a:p>
        </p:txBody>
      </p:sp>
      <p:pic>
        <p:nvPicPr>
          <p:cNvPr id="3" name="Bildobjekt 2"/>
          <p:cNvPicPr>
            <a:picLocks noChangeAspect="1"/>
          </p:cNvPicPr>
          <p:nvPr/>
        </p:nvPicPr>
        <p:blipFill rotWithShape="1">
          <a:blip r:embed="rId4" cstate="print">
            <a:extLst>
              <a:ext uri="{28A0092B-C50C-407E-A947-70E740481C1C}">
                <a14:useLocalDpi xmlns:a14="http://schemas.microsoft.com/office/drawing/2010/main" val="0"/>
              </a:ext>
            </a:extLst>
          </a:blip>
          <a:srcRect l="11548" t="18302" r="7613" b="22892"/>
          <a:stretch/>
        </p:blipFill>
        <p:spPr>
          <a:xfrm>
            <a:off x="8479015" y="944724"/>
            <a:ext cx="1559424" cy="594066"/>
          </a:xfrm>
          <a:prstGeom prst="rect">
            <a:avLst/>
          </a:prstGeom>
        </p:spPr>
      </p:pic>
      <p:sp>
        <p:nvSpPr>
          <p:cNvPr id="2" name="Rektangel 1"/>
          <p:cNvSpPr/>
          <p:nvPr/>
        </p:nvSpPr>
        <p:spPr>
          <a:xfrm>
            <a:off x="8418258" y="1462572"/>
            <a:ext cx="1728192" cy="473206"/>
          </a:xfrm>
          <a:prstGeom prst="rect">
            <a:avLst/>
          </a:prstGeom>
        </p:spPr>
        <p:txBody>
          <a:bodyPr wrap="square">
            <a:spAutoFit/>
          </a:bodyPr>
          <a:lstStyle/>
          <a:p>
            <a:r>
              <a:rPr lang="en-US" sz="825" dirty="0">
                <a:latin typeface="Century Gothic" panose="020B0502020202020204" pitchFamily="34" charset="0"/>
              </a:rPr>
              <a:t>Association to Advance Collegiate Schools of Business's</a:t>
            </a:r>
            <a:endParaRPr lang="sv-SE" sz="825" dirty="0">
              <a:latin typeface="Century Gothic" panose="020B0502020202020204" pitchFamily="34" charset="0"/>
            </a:endParaRPr>
          </a:p>
        </p:txBody>
      </p:sp>
    </p:spTree>
    <p:extLst>
      <p:ext uri="{BB962C8B-B14F-4D97-AF65-F5344CB8AC3E}">
        <p14:creationId xmlns:p14="http://schemas.microsoft.com/office/powerpoint/2010/main" val="114987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1AD5F5-D8CE-7248-AF38-E477BFBAFC0C}"/>
              </a:ext>
            </a:extLst>
          </p:cNvPr>
          <p:cNvSpPr>
            <a:spLocks noGrp="1"/>
          </p:cNvSpPr>
          <p:nvPr>
            <p:ph type="ctrTitle"/>
          </p:nvPr>
        </p:nvSpPr>
        <p:spPr>
          <a:xfrm>
            <a:off x="539999" y="1216800"/>
            <a:ext cx="11215395" cy="4557924"/>
          </a:xfrm>
        </p:spPr>
        <p:txBody>
          <a:bodyPr>
            <a:normAutofit fontScale="90000"/>
          </a:bodyPr>
          <a:lstStyle/>
          <a:p>
            <a:r>
              <a:rPr lang="sv-SE" altLang="sv-SE" b="1" dirty="0">
                <a:solidFill>
                  <a:srgbClr val="FF0000"/>
                </a:solidFill>
              </a:rPr>
              <a:t>Välkommen</a:t>
            </a:r>
            <a:br>
              <a:rPr lang="sv-SE" altLang="sv-SE" b="1" dirty="0">
                <a:solidFill>
                  <a:srgbClr val="FF0000"/>
                </a:solidFill>
              </a:rPr>
            </a:br>
            <a:br>
              <a:rPr lang="sv-SE" altLang="sv-SE" b="1" dirty="0">
                <a:solidFill>
                  <a:srgbClr val="FF0000"/>
                </a:solidFill>
              </a:rPr>
            </a:br>
            <a:r>
              <a:rPr lang="sv-SE" altLang="sv-SE" b="1" dirty="0">
                <a:solidFill>
                  <a:srgbClr val="FF0000"/>
                </a:solidFill>
              </a:rPr>
              <a:t>Human </a:t>
            </a:r>
            <a:r>
              <a:rPr lang="sv-SE" altLang="sv-SE" b="1" dirty="0" err="1">
                <a:solidFill>
                  <a:srgbClr val="FF0000"/>
                </a:solidFill>
              </a:rPr>
              <a:t>Resource</a:t>
            </a:r>
            <a:r>
              <a:rPr lang="sv-SE" altLang="sv-SE" b="1" dirty="0">
                <a:solidFill>
                  <a:srgbClr val="FF0000"/>
                </a:solidFill>
              </a:rPr>
              <a:t> Management - </a:t>
            </a:r>
            <a:r>
              <a:rPr lang="sv-SE" dirty="0"/>
              <a:t>personalledning och organisationsutveckling, 180 </a:t>
            </a:r>
            <a:r>
              <a:rPr lang="sv-SE" dirty="0" err="1"/>
              <a:t>hp</a:t>
            </a:r>
            <a:r>
              <a:rPr lang="sv-SE" dirty="0"/>
              <a:t> (EGHRM)</a:t>
            </a:r>
            <a:br>
              <a:rPr lang="sv-SE" dirty="0"/>
            </a:br>
            <a:br>
              <a:rPr lang="sv-SE" dirty="0"/>
            </a:br>
            <a:r>
              <a:rPr lang="sv-SE" sz="3100" dirty="0"/>
              <a:t>programansvarig Gunilla Larsen</a:t>
            </a:r>
            <a:endParaRPr lang="sv-SE" altLang="sv-SE" dirty="0">
              <a:latin typeface="Arial" panose="020B0604020202020204" pitchFamily="34" charset="0"/>
            </a:endParaRPr>
          </a:p>
        </p:txBody>
      </p:sp>
      <p:sp>
        <p:nvSpPr>
          <p:cNvPr id="3" name="Underrubrik 2">
            <a:extLst>
              <a:ext uri="{FF2B5EF4-FFF2-40B4-BE49-F238E27FC236}">
                <a16:creationId xmlns:a16="http://schemas.microsoft.com/office/drawing/2014/main" id="{205A23E9-0B6F-8F4D-AC30-EBCBF6800498}"/>
              </a:ext>
            </a:extLst>
          </p:cNvPr>
          <p:cNvSpPr>
            <a:spLocks noGrp="1"/>
          </p:cNvSpPr>
          <p:nvPr>
            <p:ph type="subTitle" idx="1"/>
          </p:nvPr>
        </p:nvSpPr>
        <p:spPr/>
        <p:txBody>
          <a:bodyPr/>
          <a:lstStyle/>
          <a:p>
            <a:endParaRPr lang="sv-SE" altLang="sv-SE" dirty="0">
              <a:latin typeface="Arial" panose="020B0604020202020204" pitchFamily="34" charset="0"/>
            </a:endParaRPr>
          </a:p>
          <a:p>
            <a:endParaRPr lang="sv-SE" dirty="0"/>
          </a:p>
        </p:txBody>
      </p:sp>
    </p:spTree>
    <p:extLst>
      <p:ext uri="{BB962C8B-B14F-4D97-AF65-F5344CB8AC3E}">
        <p14:creationId xmlns:p14="http://schemas.microsoft.com/office/powerpoint/2010/main" val="3137547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84DAF6-BA67-489B-B8E1-BB07354380D4}"/>
              </a:ext>
            </a:extLst>
          </p:cNvPr>
          <p:cNvSpPr>
            <a:spLocks noGrp="1"/>
          </p:cNvSpPr>
          <p:nvPr>
            <p:ph type="title"/>
          </p:nvPr>
        </p:nvSpPr>
        <p:spPr>
          <a:xfrm>
            <a:off x="540000" y="360000"/>
            <a:ext cx="11113200" cy="2276108"/>
          </a:xfrm>
        </p:spPr>
        <p:txBody>
          <a:bodyPr>
            <a:normAutofit/>
          </a:bodyPr>
          <a:lstStyle/>
          <a:p>
            <a:r>
              <a:rPr lang="sv-SE" sz="2000" b="1" i="0" dirty="0">
                <a:effectLst/>
                <a:latin typeface="Times New Roman" panose="02020603050405020304" pitchFamily="18" charset="0"/>
                <a:ea typeface="Times New Roman" panose="02020603050405020304" pitchFamily="18" charset="0"/>
              </a:rPr>
              <a:t>Kurser som ingår i programmet:</a:t>
            </a:r>
            <a:br>
              <a:rPr lang="sv-SE" sz="2000" i="1" dirty="0">
                <a:effectLst/>
                <a:latin typeface="Times New Roman" panose="02020603050405020304" pitchFamily="18" charset="0"/>
                <a:ea typeface="Times New Roman" panose="02020603050405020304" pitchFamily="18" charset="0"/>
              </a:rPr>
            </a:br>
            <a:r>
              <a:rPr lang="sv-SE" sz="2000" i="0" dirty="0">
                <a:effectLst/>
                <a:latin typeface="Times New Roman" panose="02020603050405020304" pitchFamily="18" charset="0"/>
                <a:ea typeface="Times New Roman" panose="02020603050405020304" pitchFamily="18" charset="0"/>
              </a:rPr>
              <a:t>De </a:t>
            </a:r>
            <a:r>
              <a:rPr lang="sv-SE" sz="2000" i="1" dirty="0">
                <a:effectLst/>
                <a:latin typeface="Times New Roman" panose="02020603050405020304" pitchFamily="18" charset="0"/>
                <a:ea typeface="Times New Roman" panose="02020603050405020304" pitchFamily="18" charset="0"/>
              </a:rPr>
              <a:t>obligatoriska kurserna</a:t>
            </a:r>
            <a:r>
              <a:rPr lang="sv-SE" sz="2000" i="0" dirty="0">
                <a:effectLst/>
                <a:latin typeface="Times New Roman" panose="02020603050405020304" pitchFamily="18" charset="0"/>
                <a:ea typeface="Times New Roman" panose="02020603050405020304" pitchFamily="18" charset="0"/>
              </a:rPr>
              <a:t> i programmet är markerade</a:t>
            </a:r>
            <a:r>
              <a:rPr lang="sv-SE" sz="2000" i="1" dirty="0">
                <a:effectLst/>
                <a:latin typeface="Times New Roman" panose="02020603050405020304" pitchFamily="18" charset="0"/>
                <a:ea typeface="Times New Roman" panose="02020603050405020304" pitchFamily="18" charset="0"/>
              </a:rPr>
              <a:t> </a:t>
            </a:r>
            <a:r>
              <a:rPr lang="sv-SE" sz="2000" i="0" dirty="0">
                <a:effectLst/>
                <a:latin typeface="Times New Roman" panose="02020603050405020304" pitchFamily="18" charset="0"/>
                <a:ea typeface="Times New Roman" panose="02020603050405020304" pitchFamily="18" charset="0"/>
              </a:rPr>
              <a:t>med en asterisk (*).</a:t>
            </a:r>
            <a:r>
              <a:rPr lang="sv-SE" sz="2000" i="1" dirty="0">
                <a:effectLst/>
                <a:latin typeface="Times New Roman" panose="02020603050405020304" pitchFamily="18" charset="0"/>
                <a:ea typeface="Times New Roman" panose="02020603050405020304" pitchFamily="18" charset="0"/>
              </a:rPr>
              <a:t> </a:t>
            </a:r>
            <a:r>
              <a:rPr lang="sv-SE" sz="2000" i="0" dirty="0">
                <a:effectLst/>
                <a:latin typeface="Times New Roman" panose="02020603050405020304" pitchFamily="18" charset="0"/>
                <a:ea typeface="Times New Roman" panose="02020603050405020304" pitchFamily="18" charset="0"/>
              </a:rPr>
              <a:t>K</a:t>
            </a:r>
            <a:r>
              <a:rPr lang="sv-SE" sz="2000" dirty="0">
                <a:effectLst/>
                <a:latin typeface="Times New Roman" panose="02020603050405020304" pitchFamily="18" charset="0"/>
                <a:ea typeface="Times New Roman" panose="02020603050405020304" pitchFamily="18" charset="0"/>
              </a:rPr>
              <a:t>urserna kan komma att ges i annan ordningsföljd. Utifrån utbildningsplanens ramar utvecklas programmet ständigt, det kan innebära att kurser och kurskoder kan bytas under utbildningens gång.</a:t>
            </a:r>
            <a:br>
              <a:rPr lang="sv-SE" sz="2000" dirty="0">
                <a:effectLst/>
                <a:latin typeface="Times New Roman" panose="02020603050405020304" pitchFamily="18" charset="0"/>
                <a:ea typeface="Times New Roman" panose="02020603050405020304" pitchFamily="18" charset="0"/>
              </a:rPr>
            </a:br>
            <a:endParaRPr lang="sv-SE" dirty="0"/>
          </a:p>
        </p:txBody>
      </p:sp>
      <p:sp>
        <p:nvSpPr>
          <p:cNvPr id="7" name="Content Placeholder 6">
            <a:extLst>
              <a:ext uri="{FF2B5EF4-FFF2-40B4-BE49-F238E27FC236}">
                <a16:creationId xmlns:a16="http://schemas.microsoft.com/office/drawing/2014/main" id="{25A0A727-E0A1-4543-B2E8-825255D97BD7}"/>
              </a:ext>
            </a:extLst>
          </p:cNvPr>
          <p:cNvSpPr>
            <a:spLocks noGrp="1"/>
          </p:cNvSpPr>
          <p:nvPr>
            <p:ph sz="quarter" idx="18"/>
          </p:nvPr>
        </p:nvSpPr>
        <p:spPr>
          <a:xfrm>
            <a:off x="539749" y="2792627"/>
            <a:ext cx="6305894" cy="2966823"/>
          </a:xfrm>
        </p:spPr>
        <p:txBody>
          <a:bodyPr/>
          <a:lstStyle/>
          <a:p>
            <a:r>
              <a:rPr lang="sv-SE"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sv-SE" sz="2800" b="1" dirty="0">
                <a:effectLst/>
                <a:latin typeface="Times New Roman" panose="02020603050405020304" pitchFamily="18" charset="0"/>
                <a:ea typeface="Times New Roman" panose="02020603050405020304" pitchFamily="18" charset="0"/>
                <a:cs typeface="Times New Roman" panose="02020603050405020304" pitchFamily="18" charset="0"/>
              </a:rPr>
              <a:t>Termin 1 (HT24)</a:t>
            </a:r>
            <a:endParaRPr lang="sv-SE" sz="2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i="1" dirty="0">
                <a:effectLst/>
                <a:latin typeface="Times New Roman" panose="02020603050405020304" pitchFamily="18" charset="0"/>
                <a:ea typeface="Times New Roman" panose="02020603050405020304" pitchFamily="18" charset="0"/>
                <a:cs typeface="Times New Roman" panose="02020603050405020304" pitchFamily="18" charset="0"/>
              </a:rPr>
              <a:t>Företagsekonomi I - Organisation och ledarskap, 7,5 </a:t>
            </a:r>
            <a:r>
              <a:rPr lang="sv-SE" i="1" dirty="0" err="1">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i="1" dirty="0">
                <a:effectLst/>
                <a:latin typeface="Times New Roman" panose="02020603050405020304" pitchFamily="18" charset="0"/>
                <a:ea typeface="Times New Roman" panose="02020603050405020304" pitchFamily="18" charset="0"/>
                <a:cs typeface="Times New Roman" panose="02020603050405020304" pitchFamily="18" charset="0"/>
              </a:rPr>
              <a:t>* (1FE404)</a:t>
            </a:r>
            <a:br>
              <a:rPr lang="sv-SE" i="1" dirty="0">
                <a:effectLst/>
                <a:latin typeface="Times New Roman" panose="02020603050405020304" pitchFamily="18" charset="0"/>
                <a:ea typeface="Times New Roman" panose="02020603050405020304" pitchFamily="18" charset="0"/>
                <a:cs typeface="Times New Roman" panose="02020603050405020304" pitchFamily="18" charset="0"/>
              </a:rPr>
            </a:br>
            <a:r>
              <a:rPr lang="sv-SE" i="1" dirty="0">
                <a:effectLst/>
                <a:latin typeface="Times New Roman" panose="02020603050405020304" pitchFamily="18" charset="0"/>
                <a:ea typeface="Times New Roman" panose="02020603050405020304" pitchFamily="18" charset="0"/>
                <a:cs typeface="Times New Roman" panose="02020603050405020304" pitchFamily="18" charset="0"/>
              </a:rPr>
              <a:t>Företagsekonomi I - Marknadsföring, 7,5 </a:t>
            </a:r>
            <a:r>
              <a:rPr lang="sv-SE" i="1" dirty="0" err="1">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i="1" dirty="0">
                <a:effectLst/>
                <a:latin typeface="Times New Roman" panose="02020603050405020304" pitchFamily="18" charset="0"/>
                <a:ea typeface="Times New Roman" panose="02020603050405020304" pitchFamily="18" charset="0"/>
                <a:cs typeface="Times New Roman" panose="02020603050405020304" pitchFamily="18" charset="0"/>
              </a:rPr>
              <a:t>* (1FE406)</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i="1" dirty="0">
                <a:effectLst/>
                <a:latin typeface="Times New Roman" panose="02020603050405020304" pitchFamily="18" charset="0"/>
                <a:ea typeface="Times New Roman" panose="02020603050405020304" pitchFamily="18" charset="0"/>
                <a:cs typeface="Times New Roman" panose="02020603050405020304" pitchFamily="18" charset="0"/>
              </a:rPr>
              <a:t>Företagsekonomi I - Affärsredovisning och budgetering, 7,5 </a:t>
            </a:r>
            <a:r>
              <a:rPr lang="sv-SE" i="1" dirty="0" err="1">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i="1" dirty="0">
                <a:effectLst/>
                <a:latin typeface="Times New Roman" panose="02020603050405020304" pitchFamily="18" charset="0"/>
                <a:ea typeface="Times New Roman" panose="02020603050405020304" pitchFamily="18" charset="0"/>
                <a:cs typeface="Times New Roman" panose="02020603050405020304" pitchFamily="18" charset="0"/>
              </a:rPr>
              <a:t>* (1FE422)</a:t>
            </a:r>
            <a:br>
              <a:rPr lang="sv-SE" i="1" dirty="0">
                <a:effectLst/>
                <a:latin typeface="Times New Roman" panose="02020603050405020304" pitchFamily="18" charset="0"/>
                <a:ea typeface="Times New Roman" panose="02020603050405020304" pitchFamily="18" charset="0"/>
                <a:cs typeface="Times New Roman" panose="02020603050405020304" pitchFamily="18" charset="0"/>
              </a:rPr>
            </a:br>
            <a:r>
              <a:rPr lang="sv-SE" i="1" dirty="0">
                <a:effectLst/>
                <a:latin typeface="Times New Roman" panose="02020603050405020304" pitchFamily="18" charset="0"/>
                <a:ea typeface="Times New Roman" panose="02020603050405020304" pitchFamily="18" charset="0"/>
                <a:cs typeface="Times New Roman" panose="02020603050405020304" pitchFamily="18" charset="0"/>
              </a:rPr>
              <a:t>Företagsekonomi I -Kalkylering, 7,5 </a:t>
            </a:r>
            <a:r>
              <a:rPr lang="sv-SE" i="1" dirty="0" err="1">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i="1" dirty="0">
                <a:effectLst/>
                <a:latin typeface="Times New Roman" panose="02020603050405020304" pitchFamily="18" charset="0"/>
                <a:ea typeface="Times New Roman" panose="02020603050405020304" pitchFamily="18" charset="0"/>
                <a:cs typeface="Times New Roman" panose="02020603050405020304" pitchFamily="18" charset="0"/>
              </a:rPr>
              <a:t>* (1FE424)</a:t>
            </a:r>
            <a:endParaRPr lang="sv-SE"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8" name="Content Placeholder 7">
            <a:extLst>
              <a:ext uri="{FF2B5EF4-FFF2-40B4-BE49-F238E27FC236}">
                <a16:creationId xmlns:a16="http://schemas.microsoft.com/office/drawing/2014/main" id="{1D5F5482-EF73-4092-92CA-ECC14AD72804}"/>
              </a:ext>
            </a:extLst>
          </p:cNvPr>
          <p:cNvSpPr>
            <a:spLocks noGrp="1"/>
          </p:cNvSpPr>
          <p:nvPr>
            <p:ph sz="quarter" idx="19"/>
          </p:nvPr>
        </p:nvSpPr>
        <p:spPr>
          <a:xfrm>
            <a:off x="6936258" y="2792628"/>
            <a:ext cx="4716941" cy="2967372"/>
          </a:xfrm>
        </p:spPr>
        <p:txBody>
          <a:bodyPr/>
          <a:lstStyle/>
          <a:p>
            <a:r>
              <a:rPr lang="sv-SE" sz="2800" b="1" dirty="0">
                <a:effectLst/>
                <a:latin typeface="Times New Roman" panose="02020603050405020304" pitchFamily="18" charset="0"/>
                <a:ea typeface="Calibri" panose="020F0502020204030204" pitchFamily="34" charset="0"/>
                <a:cs typeface="Times New Roman" panose="02020603050405020304" pitchFamily="18" charset="0"/>
              </a:rPr>
              <a:t>Termin 2 (VT25)</a:t>
            </a:r>
            <a:endParaRPr lang="sv-SE"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sv-SE" sz="2400" i="1" dirty="0">
                <a:effectLst/>
                <a:latin typeface="Times New Roman" panose="02020603050405020304" pitchFamily="18" charset="0"/>
                <a:ea typeface="Times New Roman" panose="02020603050405020304" pitchFamily="18" charset="0"/>
                <a:cs typeface="Times New Roman" panose="02020603050405020304" pitchFamily="18" charset="0"/>
              </a:rPr>
              <a:t>Arbetsrättslig grundkurs, 15 </a:t>
            </a:r>
            <a:r>
              <a:rPr lang="sv-SE" sz="2400" i="1" dirty="0" err="1">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sz="2400" i="1" dirty="0">
                <a:effectLst/>
                <a:latin typeface="Times New Roman" panose="02020603050405020304" pitchFamily="18" charset="0"/>
                <a:ea typeface="Times New Roman" panose="02020603050405020304" pitchFamily="18" charset="0"/>
                <a:cs typeface="Times New Roman" panose="02020603050405020304" pitchFamily="18" charset="0"/>
              </a:rPr>
              <a:t>* (1RV501)</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Health and Sustainability Management, 15 hp* (1HM502)</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16599965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A95D-D6B3-48F8-972D-603A0B04EC94}"/>
              </a:ext>
            </a:extLst>
          </p:cNvPr>
          <p:cNvSpPr>
            <a:spLocks noGrp="1"/>
          </p:cNvSpPr>
          <p:nvPr>
            <p:ph type="title"/>
          </p:nvPr>
        </p:nvSpPr>
        <p:spPr/>
        <p:txBody>
          <a:bodyPr/>
          <a:lstStyle/>
          <a:p>
            <a:endParaRPr lang="sv-SE"/>
          </a:p>
        </p:txBody>
      </p:sp>
      <p:sp>
        <p:nvSpPr>
          <p:cNvPr id="3" name="Content Placeholder 2">
            <a:extLst>
              <a:ext uri="{FF2B5EF4-FFF2-40B4-BE49-F238E27FC236}">
                <a16:creationId xmlns:a16="http://schemas.microsoft.com/office/drawing/2014/main" id="{53F6DD27-C9B6-4F8A-B0D5-A6D703594E2A}"/>
              </a:ext>
            </a:extLst>
          </p:cNvPr>
          <p:cNvSpPr>
            <a:spLocks noGrp="1"/>
          </p:cNvSpPr>
          <p:nvPr>
            <p:ph sz="quarter" idx="18"/>
          </p:nvPr>
        </p:nvSpPr>
        <p:spPr>
          <a:xfrm>
            <a:off x="521749" y="360001"/>
            <a:ext cx="5508347" cy="5399450"/>
          </a:xfrm>
        </p:spPr>
        <p:txBody>
          <a:bodyPr/>
          <a:lstStyle/>
          <a:p>
            <a:r>
              <a:rPr lang="sv-SE" sz="2400" b="1" dirty="0">
                <a:effectLst/>
                <a:latin typeface="Times New Roman" panose="02020603050405020304" pitchFamily="18" charset="0"/>
                <a:ea typeface="Calibri" panose="020F0502020204030204" pitchFamily="34" charset="0"/>
                <a:cs typeface="Times New Roman" panose="02020603050405020304" pitchFamily="18" charset="0"/>
              </a:rPr>
              <a:t>Termin 3 (HT25)</a:t>
            </a:r>
          </a:p>
          <a:p>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r>
              <a:rPr lang="sv-SE"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Antingen inriktning ekonomistyrning</a:t>
            </a:r>
            <a:br>
              <a:rPr lang="sv-SE" sz="2000" i="1" dirty="0">
                <a:effectLst/>
                <a:latin typeface="Times New Roman" panose="02020603050405020304" pitchFamily="18" charset="0"/>
                <a:ea typeface="Calibri" panose="020F0502020204030204" pitchFamily="34" charset="0"/>
                <a:cs typeface="Times New Roman" panose="02020603050405020304" pitchFamily="18" charset="0"/>
              </a:rPr>
            </a:br>
            <a:r>
              <a:rPr lang="sv-SE" sz="2000" i="1" dirty="0">
                <a:effectLst/>
                <a:latin typeface="Times New Roman" panose="02020603050405020304" pitchFamily="18" charset="0"/>
                <a:ea typeface="Calibri" panose="020F0502020204030204" pitchFamily="34" charset="0"/>
                <a:cs typeface="Times New Roman" panose="02020603050405020304" pitchFamily="18" charset="0"/>
              </a:rPr>
              <a:t>Företagsekonomi II - Extern redovisning, 7,5 </a:t>
            </a:r>
            <a:r>
              <a:rPr lang="sv-SE" sz="2000" i="1" dirty="0" err="1">
                <a:effectLst/>
                <a:latin typeface="Times New Roman" panose="02020603050405020304" pitchFamily="18" charset="0"/>
                <a:ea typeface="Calibri" panose="020F0502020204030204" pitchFamily="34" charset="0"/>
                <a:cs typeface="Times New Roman" panose="02020603050405020304" pitchFamily="18" charset="0"/>
              </a:rPr>
              <a:t>hp</a:t>
            </a:r>
            <a:r>
              <a:rPr lang="sv-SE" sz="2000" i="1" dirty="0">
                <a:effectLst/>
                <a:latin typeface="Times New Roman" panose="02020603050405020304" pitchFamily="18" charset="0"/>
                <a:ea typeface="Calibri" panose="020F0502020204030204" pitchFamily="34" charset="0"/>
                <a:cs typeface="Times New Roman" panose="02020603050405020304" pitchFamily="18" charset="0"/>
              </a:rPr>
              <a:t>* (1FE626) och</a:t>
            </a:r>
            <a:br>
              <a:rPr lang="sv-SE" sz="2000" i="1" dirty="0">
                <a:effectLst/>
                <a:latin typeface="Times New Roman" panose="02020603050405020304" pitchFamily="18" charset="0"/>
                <a:ea typeface="Calibri" panose="020F0502020204030204" pitchFamily="34" charset="0"/>
                <a:cs typeface="Times New Roman" panose="02020603050405020304" pitchFamily="18" charset="0"/>
              </a:rPr>
            </a:br>
            <a:r>
              <a:rPr lang="sv-SE" sz="2000" i="1" dirty="0">
                <a:effectLst/>
                <a:latin typeface="Times New Roman" panose="02020603050405020304" pitchFamily="18" charset="0"/>
                <a:ea typeface="Calibri" panose="020F0502020204030204" pitchFamily="34" charset="0"/>
                <a:cs typeface="Times New Roman" panose="02020603050405020304" pitchFamily="18" charset="0"/>
              </a:rPr>
              <a:t>Business Administration II - </a:t>
            </a:r>
            <a:r>
              <a:rPr lang="sv-SE" sz="2000" i="1" dirty="0" err="1">
                <a:effectLst/>
                <a:latin typeface="Times New Roman" panose="02020603050405020304" pitchFamily="18" charset="0"/>
                <a:ea typeface="Calibri" panose="020F0502020204030204" pitchFamily="34" charset="0"/>
                <a:cs typeface="Times New Roman" panose="02020603050405020304" pitchFamily="18" charset="0"/>
              </a:rPr>
              <a:t>Finance</a:t>
            </a:r>
            <a:r>
              <a:rPr lang="sv-SE" sz="2000" i="1" dirty="0">
                <a:effectLst/>
                <a:latin typeface="Times New Roman" panose="02020603050405020304" pitchFamily="18" charset="0"/>
                <a:ea typeface="Calibri" panose="020F0502020204030204" pitchFamily="34" charset="0"/>
                <a:cs typeface="Times New Roman" panose="02020603050405020304" pitchFamily="18" charset="0"/>
              </a:rPr>
              <a:t>, 7,5 </a:t>
            </a:r>
            <a:r>
              <a:rPr lang="sv-SE" sz="2000" i="1" dirty="0" err="1">
                <a:effectLst/>
                <a:latin typeface="Times New Roman" panose="02020603050405020304" pitchFamily="18" charset="0"/>
                <a:ea typeface="Calibri" panose="020F0502020204030204" pitchFamily="34" charset="0"/>
                <a:cs typeface="Times New Roman" panose="02020603050405020304" pitchFamily="18" charset="0"/>
              </a:rPr>
              <a:t>hp</a:t>
            </a:r>
            <a:r>
              <a:rPr lang="sv-SE" sz="2000" i="1" dirty="0">
                <a:effectLst/>
                <a:latin typeface="Times New Roman" panose="02020603050405020304" pitchFamily="18" charset="0"/>
                <a:ea typeface="Calibri" panose="020F0502020204030204" pitchFamily="34" charset="0"/>
                <a:cs typeface="Times New Roman" panose="02020603050405020304" pitchFamily="18" charset="0"/>
              </a:rPr>
              <a:t>* (1FE629)</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400"/>
              </a:spcBef>
            </a:pPr>
            <a:r>
              <a:rPr lang="sv-SE" sz="2000" i="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eller inriktning marknadsföring</a:t>
            </a:r>
            <a:br>
              <a:rPr lang="sv-SE" sz="2000" i="1" dirty="0">
                <a:effectLst/>
                <a:latin typeface="Times New Roman" panose="02020603050405020304" pitchFamily="18" charset="0"/>
                <a:ea typeface="Calibri" panose="020F0502020204030204" pitchFamily="34" charset="0"/>
                <a:cs typeface="Times New Roman" panose="02020603050405020304" pitchFamily="18" charset="0"/>
              </a:rPr>
            </a:br>
            <a:r>
              <a:rPr lang="sv-SE"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Business Administration II - Business Relations, 7,5 </a:t>
            </a:r>
            <a:r>
              <a:rPr lang="sv-SE"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hp</a:t>
            </a:r>
            <a:r>
              <a:rPr lang="sv-SE"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(1FE693) och</a:t>
            </a:r>
            <a:br>
              <a:rPr lang="sv-SE"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br>
            <a:r>
              <a:rPr lang="sv-SE"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Business Administration II - IMC &amp; Brand Management, 7,5 </a:t>
            </a:r>
            <a:r>
              <a:rPr lang="sv-SE" sz="20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hp</a:t>
            </a:r>
            <a:r>
              <a:rPr lang="sv-SE" sz="20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(1FE697) </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400"/>
              </a:spcBef>
            </a:pPr>
            <a:r>
              <a:rPr lang="sv-SE" sz="2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samt båda nedanstående kurser</a:t>
            </a:r>
            <a:br>
              <a:rPr lang="sv-SE"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sv-SE"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Digitalisering för verksamhetsutveckling, 7, 5hp* (1FE644)</a:t>
            </a:r>
            <a:endParaRPr lang="sv-SE" sz="2000" dirty="0">
              <a:effectLst/>
              <a:latin typeface="Calibri" panose="020F0502020204030204" pitchFamily="34" charset="0"/>
              <a:ea typeface="Calibri" panose="020F0502020204030204" pitchFamily="34" charset="0"/>
              <a:cs typeface="Times New Roman" panose="02020603050405020304" pitchFamily="18" charset="0"/>
            </a:endParaRPr>
          </a:p>
          <a:p>
            <a:r>
              <a:rPr lang="sv-SE"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Företagsekonomi II - Organisation, 7,5 </a:t>
            </a:r>
            <a:r>
              <a:rPr lang="sv-SE" sz="2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sz="2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(1FE656) </a:t>
            </a:r>
            <a:r>
              <a:rPr lang="sv-SE" sz="2400" b="1" i="1" dirty="0">
                <a:effectLst/>
                <a:latin typeface="Times New Roman" panose="02020603050405020304" pitchFamily="18" charset="0"/>
                <a:ea typeface="Calibri" panose="020F0502020204030204" pitchFamily="34" charset="0"/>
                <a:cs typeface="Times New Roman" panose="02020603050405020304" pitchFamily="18" charset="0"/>
              </a:rPr>
              <a:t> </a:t>
            </a:r>
            <a:endParaRPr lang="sv-SE" dirty="0"/>
          </a:p>
        </p:txBody>
      </p:sp>
      <p:sp>
        <p:nvSpPr>
          <p:cNvPr id="4" name="Content Placeholder 3">
            <a:extLst>
              <a:ext uri="{FF2B5EF4-FFF2-40B4-BE49-F238E27FC236}">
                <a16:creationId xmlns:a16="http://schemas.microsoft.com/office/drawing/2014/main" id="{EE246F7A-A4C8-4519-9CED-80282E32C533}"/>
              </a:ext>
            </a:extLst>
          </p:cNvPr>
          <p:cNvSpPr>
            <a:spLocks noGrp="1"/>
          </p:cNvSpPr>
          <p:nvPr>
            <p:ph sz="quarter" idx="19"/>
          </p:nvPr>
        </p:nvSpPr>
        <p:spPr>
          <a:xfrm>
            <a:off x="6228000" y="477795"/>
            <a:ext cx="5425200" cy="5282205"/>
          </a:xfrm>
        </p:spPr>
        <p:txBody>
          <a:bodyPr/>
          <a:lstStyle/>
          <a:p>
            <a:r>
              <a:rPr lang="sv-SE" sz="2400" b="1" dirty="0">
                <a:effectLst/>
                <a:latin typeface="Times New Roman" panose="02020603050405020304" pitchFamily="18" charset="0"/>
                <a:ea typeface="Calibri" panose="020F0502020204030204" pitchFamily="34" charset="0"/>
                <a:cs typeface="Times New Roman" panose="02020603050405020304" pitchFamily="18" charset="0"/>
              </a:rPr>
              <a:t>Termin 4 (VT26)</a:t>
            </a:r>
          </a:p>
          <a:p>
            <a:endParaRPr lang="sv-SE" b="1" dirty="0">
              <a:latin typeface="Times New Roman" panose="02020603050405020304" pitchFamily="18" charset="0"/>
              <a:ea typeface="Calibri" panose="020F0502020204030204" pitchFamily="34" charset="0"/>
              <a:cs typeface="Times New Roman" panose="02020603050405020304" pitchFamily="18" charset="0"/>
            </a:endParaRPr>
          </a:p>
          <a:p>
            <a:r>
              <a:rPr lang="sv-SE" sz="2400" i="1" dirty="0">
                <a:effectLst/>
                <a:latin typeface="Times New Roman" panose="02020603050405020304" pitchFamily="18" charset="0"/>
                <a:ea typeface="Calibri" panose="020F0502020204030204" pitchFamily="34" charset="0"/>
                <a:cs typeface="Times New Roman" panose="02020603050405020304" pitchFamily="18" charset="0"/>
              </a:rPr>
              <a:t>Valfria ämnesstudier, 30 </a:t>
            </a:r>
            <a:r>
              <a:rPr lang="sv-SE" sz="2400" i="1" dirty="0" err="1">
                <a:effectLst/>
                <a:latin typeface="Times New Roman" panose="02020603050405020304" pitchFamily="18" charset="0"/>
                <a:ea typeface="Calibri" panose="020F0502020204030204" pitchFamily="34" charset="0"/>
                <a:cs typeface="Times New Roman" panose="02020603050405020304" pitchFamily="18" charset="0"/>
              </a:rPr>
              <a:t>hp</a:t>
            </a:r>
            <a:r>
              <a:rPr lang="sv-SE" sz="2400" i="1" dirty="0">
                <a:effectLst/>
                <a:latin typeface="Times New Roman" panose="02020603050405020304" pitchFamily="18" charset="0"/>
                <a:ea typeface="Calibri" panose="020F0502020204030204" pitchFamily="34" charset="0"/>
                <a:cs typeface="Times New Roman" panose="02020603050405020304" pitchFamily="18" charset="0"/>
              </a:rPr>
              <a:t>:</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r>
              <a:rPr lang="sv-SE" sz="2400" i="1" dirty="0">
                <a:effectLst/>
                <a:latin typeface="Times New Roman" panose="02020603050405020304" pitchFamily="18" charset="0"/>
                <a:ea typeface="Calibri" panose="020F0502020204030204" pitchFamily="34" charset="0"/>
                <a:cs typeface="Times New Roman" panose="02020603050405020304" pitchFamily="18" charset="0"/>
              </a:rPr>
              <a:t>Utlandsstudier 30hp, eller praktik 15 </a:t>
            </a:r>
            <a:r>
              <a:rPr lang="sv-SE" sz="2400" i="1" dirty="0" err="1">
                <a:effectLst/>
                <a:latin typeface="Times New Roman" panose="02020603050405020304" pitchFamily="18" charset="0"/>
                <a:ea typeface="Calibri" panose="020F0502020204030204" pitchFamily="34" charset="0"/>
                <a:cs typeface="Times New Roman" panose="02020603050405020304" pitchFamily="18" charset="0"/>
              </a:rPr>
              <a:t>hp</a:t>
            </a:r>
            <a:r>
              <a:rPr lang="sv-SE" sz="2400" i="1" dirty="0">
                <a:effectLst/>
                <a:latin typeface="Times New Roman" panose="02020603050405020304" pitchFamily="18" charset="0"/>
                <a:ea typeface="Calibri" panose="020F0502020204030204" pitchFamily="34" charset="0"/>
                <a:cs typeface="Times New Roman" panose="02020603050405020304" pitchFamily="18" charset="0"/>
              </a:rPr>
              <a:t> </a:t>
            </a:r>
          </a:p>
          <a:p>
            <a:r>
              <a:rPr lang="sv-SE" sz="2400" i="1" dirty="0">
                <a:effectLst/>
                <a:latin typeface="Times New Roman" panose="02020603050405020304" pitchFamily="18" charset="0"/>
                <a:ea typeface="Calibri" panose="020F0502020204030204" pitchFamily="34" charset="0"/>
                <a:cs typeface="Times New Roman" panose="02020603050405020304" pitchFamily="18" charset="0"/>
              </a:rPr>
              <a:t>o/e studier vid Linnéuniversitetet eller annan svensk högskola/universitet.</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sv-SE"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Utlandsstudier info ges av </a:t>
            </a:r>
            <a:r>
              <a:rPr lang="sv-SE" sz="1800" dirty="0">
                <a:effectLst/>
                <a:latin typeface="Aptos" panose="020B0004020202020204" pitchFamily="34" charset="0"/>
                <a:ea typeface="Aptos" panose="020B0004020202020204" pitchFamily="34" charset="0"/>
                <a:cs typeface="Times New Roman" panose="02020603050405020304" pitchFamily="18" charset="0"/>
              </a:rPr>
              <a:t>Victor Bohman </a:t>
            </a:r>
            <a:r>
              <a:rPr lang="sv-SE"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2"/>
              </a:rPr>
              <a:t>victor.bohman@lnu.se</a:t>
            </a:r>
            <a:r>
              <a:rPr lang="sv-SE"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och IRL </a:t>
            </a:r>
            <a:r>
              <a:rPr lang="sv-SE"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en  trappa upp </a:t>
            </a:r>
            <a:r>
              <a:rPr lang="sv-SE" sz="24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Tree>
    <p:extLst>
      <p:ext uri="{BB962C8B-B14F-4D97-AF65-F5344CB8AC3E}">
        <p14:creationId xmlns:p14="http://schemas.microsoft.com/office/powerpoint/2010/main" val="181040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B062242-3391-4C8B-8D3B-11BB8A57D217}"/>
              </a:ext>
            </a:extLst>
          </p:cNvPr>
          <p:cNvSpPr>
            <a:spLocks noGrp="1"/>
          </p:cNvSpPr>
          <p:nvPr>
            <p:ph type="title"/>
          </p:nvPr>
        </p:nvSpPr>
        <p:spPr/>
        <p:txBody>
          <a:bodyPr/>
          <a:lstStyle/>
          <a:p>
            <a:endParaRPr lang="sv-SE"/>
          </a:p>
        </p:txBody>
      </p:sp>
      <p:sp>
        <p:nvSpPr>
          <p:cNvPr id="3" name="Text Placeholder 2">
            <a:extLst>
              <a:ext uri="{FF2B5EF4-FFF2-40B4-BE49-F238E27FC236}">
                <a16:creationId xmlns:a16="http://schemas.microsoft.com/office/drawing/2014/main" id="{CE7A7E58-56C3-4A41-9BEC-D6976C80350C}"/>
              </a:ext>
            </a:extLst>
          </p:cNvPr>
          <p:cNvSpPr>
            <a:spLocks noGrp="1"/>
          </p:cNvSpPr>
          <p:nvPr>
            <p:ph sz="quarter" idx="18"/>
          </p:nvPr>
        </p:nvSpPr>
        <p:spPr/>
        <p:txBody>
          <a:bodyPr/>
          <a:lstStyle/>
          <a:p>
            <a:r>
              <a:rPr lang="sv-SE" sz="2400" b="1" dirty="0">
                <a:effectLst/>
                <a:latin typeface="Times New Roman" panose="02020603050405020304" pitchFamily="18" charset="0"/>
                <a:ea typeface="Calibri" panose="020F0502020204030204" pitchFamily="34" charset="0"/>
                <a:cs typeface="Times New Roman" panose="02020603050405020304" pitchFamily="18" charset="0"/>
              </a:rPr>
              <a:t>Termin 5 (HT26)</a:t>
            </a:r>
            <a:endParaRPr lang="sv-SE" sz="2400" b="1" dirty="0">
              <a:effectLst/>
              <a:latin typeface="Calibri" panose="020F0502020204030204" pitchFamily="34" charset="0"/>
              <a:ea typeface="Calibri" panose="020F0502020204030204" pitchFamily="34" charset="0"/>
              <a:cs typeface="Times New Roman" panose="02020603050405020304" pitchFamily="18" charset="0"/>
            </a:endParaRPr>
          </a:p>
          <a:p>
            <a:r>
              <a:rPr lang="sv-SE"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Företagsekonomi III - Organisation, 7,5 </a:t>
            </a:r>
            <a:r>
              <a:rPr lang="sv-SE"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(2FE442)</a:t>
            </a:r>
            <a:br>
              <a:rPr lang="sv-SE"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sv-SE"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Företagsekonomi III - Företagsekonomisk metod, 7,5 </a:t>
            </a:r>
            <a:r>
              <a:rPr lang="sv-SE"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(2FE444)</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Human Resource Management - Concepts, Trends and Strategies 15 hp* (2FE521) </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10" name="Content Placeholder 9">
            <a:extLst>
              <a:ext uri="{FF2B5EF4-FFF2-40B4-BE49-F238E27FC236}">
                <a16:creationId xmlns:a16="http://schemas.microsoft.com/office/drawing/2014/main" id="{8F9D132C-6FBA-48C9-9B69-8A712778F26C}"/>
              </a:ext>
            </a:extLst>
          </p:cNvPr>
          <p:cNvSpPr>
            <a:spLocks noGrp="1"/>
          </p:cNvSpPr>
          <p:nvPr>
            <p:ph sz="quarter" idx="19"/>
          </p:nvPr>
        </p:nvSpPr>
        <p:spPr/>
        <p:txBody>
          <a:bodyPr/>
          <a:lstStyle/>
          <a:p>
            <a:r>
              <a:rPr lang="sv-SE" sz="2400" b="1" dirty="0">
                <a:effectLst/>
                <a:latin typeface="Times New Roman" panose="02020603050405020304" pitchFamily="18" charset="0"/>
                <a:ea typeface="Times New Roman" panose="02020603050405020304" pitchFamily="18" charset="0"/>
                <a:cs typeface="Times New Roman" panose="02020603050405020304" pitchFamily="18" charset="0"/>
              </a:rPr>
              <a:t>Termin 6 (VT27)</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r>
              <a:rPr lang="sv-SE"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Organisationsutveckling, 7,5 </a:t>
            </a:r>
            <a:r>
              <a:rPr lang="sv-SE"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(2FE411)</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r>
              <a:rPr lang="sv-SE"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Personalekonomi i teori och praktik, 7,5 </a:t>
            </a:r>
            <a:r>
              <a:rPr lang="sv-SE" sz="24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(1FE676)</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r>
              <a:rPr lang="sv-SE"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Företagsekonomi III - organisation examensarbete 15 </a:t>
            </a:r>
            <a:r>
              <a:rPr lang="sv-SE" sz="24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hp</a:t>
            </a:r>
            <a:r>
              <a:rPr lang="sv-SE"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(2FE78E)</a:t>
            </a:r>
            <a:endParaRPr lang="sv-SE"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11" name="TextBox 10">
            <a:extLst>
              <a:ext uri="{FF2B5EF4-FFF2-40B4-BE49-F238E27FC236}">
                <a16:creationId xmlns:a16="http://schemas.microsoft.com/office/drawing/2014/main" id="{5072EEE9-8E14-4408-B39D-C2C51D95DDFD}"/>
              </a:ext>
            </a:extLst>
          </p:cNvPr>
          <p:cNvSpPr txBox="1"/>
          <p:nvPr/>
        </p:nvSpPr>
        <p:spPr>
          <a:xfrm>
            <a:off x="4843849" y="5395784"/>
            <a:ext cx="5972432"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289046576"/>
      </p:ext>
    </p:extLst>
  </p:cSld>
  <p:clrMapOvr>
    <a:masterClrMapping/>
  </p:clrMapOvr>
</p:sld>
</file>

<file path=ppt/theme/theme1.xml><?xml version="1.0" encoding="utf-8"?>
<a:theme xmlns:a="http://schemas.openxmlformats.org/drawingml/2006/main" name="Office-tema">
  <a:themeElements>
    <a:clrScheme name="Linnéuniversitetet">
      <a:dk1>
        <a:sysClr val="windowText" lastClr="000000"/>
      </a:dk1>
      <a:lt1>
        <a:sysClr val="window" lastClr="FFFFFF"/>
      </a:lt1>
      <a:dk2>
        <a:srgbClr val="333333"/>
      </a:dk2>
      <a:lt2>
        <a:srgbClr val="E0DED8"/>
      </a:lt2>
      <a:accent1>
        <a:srgbClr val="FFE000"/>
      </a:accent1>
      <a:accent2>
        <a:srgbClr val="F142BF"/>
      </a:accent2>
      <a:accent3>
        <a:srgbClr val="4CC010"/>
      </a:accent3>
      <a:accent4>
        <a:srgbClr val="B281FE"/>
      </a:accent4>
      <a:accent5>
        <a:srgbClr val="56C5FF"/>
      </a:accent5>
      <a:accent6>
        <a:srgbClr val="FF963E"/>
      </a:accent6>
      <a:hlink>
        <a:srgbClr val="0563C1"/>
      </a:hlink>
      <a:folHlink>
        <a:srgbClr val="954F72"/>
      </a:folHlink>
    </a:clrScheme>
    <a:fontScheme name="Linnéuniversitetet">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nu_swe_16-9_v2.1.potx" id="{9AB3C9D1-B147-4D76-B820-BC67EF62B3B7}" vid="{AF874EDB-6A4C-4228-9701-B3226F4841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sv-lnu-v211130</Template>
  <TotalTime>1062</TotalTime>
  <Words>3682</Words>
  <Application>Microsoft Office PowerPoint</Application>
  <PresentationFormat>Widescreen</PresentationFormat>
  <Paragraphs>550</Paragraphs>
  <Slides>48</Slides>
  <Notes>32</Notes>
  <HiddenSlides>22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MS PGothic</vt:lpstr>
      <vt:lpstr>Aharoni</vt:lpstr>
      <vt:lpstr>Aptos</vt:lpstr>
      <vt:lpstr>Arial</vt:lpstr>
      <vt:lpstr>Calibri</vt:lpstr>
      <vt:lpstr>Century Gothic</vt:lpstr>
      <vt:lpstr>Tahoma</vt:lpstr>
      <vt:lpstr>Times New Roman</vt:lpstr>
      <vt:lpstr>Wingdings</vt:lpstr>
      <vt:lpstr>Office-tema</vt:lpstr>
      <vt:lpstr>Välkommen till HRM programmet &amp; Ekonomihögskolan vid Linnéuniversitetet</vt:lpstr>
      <vt:lpstr>PowerPoint Presentation</vt:lpstr>
      <vt:lpstr>Bildningsresan</vt:lpstr>
      <vt:lpstr>Bildningsresan   </vt:lpstr>
      <vt:lpstr>Learning goals for our accreditation Undergraduate programs</vt:lpstr>
      <vt:lpstr>Välkommen  Human Resource Management - personalledning och organisationsutveckling, 180 hp (EGHRM)  programansvarig Gunilla Larsen</vt:lpstr>
      <vt:lpstr>Kurser som ingår i programmet: De obligatoriska kurserna i programmet är markerade med en asterisk (*). Kurserna kan komma att ges i annan ordningsföljd. Utifrån utbildningsplanens ramar utvecklas programmet ständigt, det kan innebära att kurser och kurskoder kan bytas under utbildningens gång. </vt:lpstr>
      <vt:lpstr>PowerPoint Presentation</vt:lpstr>
      <vt:lpstr>PowerPoint Presentation</vt:lpstr>
      <vt:lpstr>PowerPoint Presentation</vt:lpstr>
      <vt:lpstr>Studentinflytande</vt:lpstr>
      <vt:lpstr>Vem är den röda?  </vt:lpstr>
      <vt:lpstr>Ny digital medarbetare</vt:lpstr>
      <vt:lpstr>PowerPoint Presentation</vt:lpstr>
      <vt:lpstr>PowerPoint Presentation</vt:lpstr>
      <vt:lpstr>Schema</vt:lpstr>
      <vt:lpstr>PowerPoint Presentation</vt:lpstr>
      <vt:lpstr>PowerPoint Presentation</vt:lpstr>
      <vt:lpstr>PowerPoint Presentation</vt:lpstr>
      <vt:lpstr>Infocenter – Kalmar</vt:lpstr>
      <vt:lpstr>Utbildningsadministrationen Ekonomihögskolan </vt:lpstr>
      <vt:lpstr>FACEBOOK  HRM åk 1-3 </vt:lpstr>
      <vt:lpstr>Internationalisering </vt:lpstr>
      <vt:lpstr>Studievägledning på Ekonomihögskolan</vt:lpstr>
      <vt:lpstr>Karriärvägledning – Lnu Karriär</vt:lpstr>
      <vt:lpstr>Universitetsbiblioteket (UB) och Studieverkstaden</vt:lpstr>
      <vt:lpstr>Studenthälsan</vt:lpstr>
      <vt:lpstr>Studera med funktionsnedsättning</vt:lpstr>
      <vt:lpstr>MER information. </vt:lpstr>
      <vt:lpstr>PowerPoint Presentation</vt:lpstr>
      <vt:lpstr>Onboarding to your Academic Journey</vt:lpstr>
      <vt:lpstr>HRM – programansvarig mfl. </vt:lpstr>
      <vt:lpstr>PowerPoint Presentation</vt:lpstr>
      <vt:lpstr>Kurs- och utbildningsplan</vt:lpstr>
      <vt:lpstr>Examination</vt:lpstr>
      <vt:lpstr>Skriftlig salstentamen </vt:lpstr>
      <vt:lpstr>Underkända examinationer:</vt:lpstr>
      <vt:lpstr>PowerPoint Presentation</vt:lpstr>
      <vt:lpstr>Studentinflytande</vt:lpstr>
      <vt:lpstr>Kursvärdering</vt:lpstr>
      <vt:lpstr>Programråd – verksamhetsutveckling – vem vill -  Vara med !? Påverka och möta andra intressenter???</vt:lpstr>
      <vt:lpstr>MER information. </vt:lpstr>
      <vt:lpstr>PowerPoint Presentation</vt:lpstr>
      <vt:lpstr>PowerPoint Presentation</vt:lpstr>
      <vt:lpstr>TAaf</vt:lpstr>
      <vt:lpstr>Generella betygskriterier för betygsskalan A-F vid Ekonomihögskolan </vt:lpstr>
      <vt:lpstr>Sammanvägning av betyg – betyg på kurs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Välkommen  som student på Ekonomihögskolan vid Linnéuniversitetet</dc:title>
  <dc:creator>Sanna Halvadzic</dc:creator>
  <cp:lastModifiedBy>Gunilla Larsen</cp:lastModifiedBy>
  <cp:revision>54</cp:revision>
  <dcterms:created xsi:type="dcterms:W3CDTF">2022-07-05T15:20:21Z</dcterms:created>
  <dcterms:modified xsi:type="dcterms:W3CDTF">2024-09-14T08:52:10Z</dcterms:modified>
</cp:coreProperties>
</file>