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1" r:id="rId2"/>
  </p:sldMasterIdLst>
  <p:notesMasterIdLst>
    <p:notesMasterId r:id="rId20"/>
  </p:notesMasterIdLst>
  <p:sldIdLst>
    <p:sldId id="277" r:id="rId3"/>
    <p:sldId id="294" r:id="rId4"/>
    <p:sldId id="269" r:id="rId5"/>
    <p:sldId id="270" r:id="rId6"/>
    <p:sldId id="288" r:id="rId7"/>
    <p:sldId id="276" r:id="rId8"/>
    <p:sldId id="280" r:id="rId9"/>
    <p:sldId id="292" r:id="rId10"/>
    <p:sldId id="271" r:id="rId11"/>
    <p:sldId id="262" r:id="rId12"/>
    <p:sldId id="281" r:id="rId13"/>
    <p:sldId id="290" r:id="rId14"/>
    <p:sldId id="273" r:id="rId15"/>
    <p:sldId id="291" r:id="rId16"/>
    <p:sldId id="293" r:id="rId17"/>
    <p:sldId id="287" r:id="rId18"/>
    <p:sldId id="285" r:id="rId19"/>
  </p:sldIdLst>
  <p:sldSz cx="9144000" cy="6858000" type="screen4x3"/>
  <p:notesSz cx="6858000" cy="9144000"/>
  <p:defaultTex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C66"/>
    <a:srgbClr val="FFF500"/>
    <a:srgbClr val="FF3300"/>
    <a:srgbClr val="0070C0"/>
    <a:srgbClr val="FFFFFF"/>
    <a:srgbClr val="A7CB7F"/>
    <a:srgbClr val="FFC000"/>
    <a:srgbClr val="92D050"/>
    <a:srgbClr val="9AC36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CB55E3-E5F7-4183-824C-12D7AC988A81}" v="2" dt="2024-09-06T09:57:01.875"/>
  </p1510:revLst>
</p1510:revInfo>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6786" autoAdjust="0"/>
  </p:normalViewPr>
  <p:slideViewPr>
    <p:cSldViewPr>
      <p:cViewPr varScale="1">
        <p:scale>
          <a:sx n="41" d="100"/>
          <a:sy n="41" d="100"/>
        </p:scale>
        <p:origin x="131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849B8-FDBA-4C80-BB81-DF7B8A96A9B9}" type="datetimeFigureOut">
              <a:rPr lang="sv-SE" smtClean="0"/>
              <a:t>2024-09-09</a:t>
            </a:fld>
            <a:endParaRPr lang="sv-SE"/>
          </a:p>
        </p:txBody>
      </p:sp>
      <p:sp>
        <p:nvSpPr>
          <p:cNvPr id="4" name="Platshållare för bildobjekt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B96618-DCD8-4754-B0DF-254AC6747191}" type="slidenum">
              <a:rPr lang="sv-SE" smtClean="0"/>
              <a:t>‹#›</a:t>
            </a:fld>
            <a:endParaRPr lang="sv-SE"/>
          </a:p>
        </p:txBody>
      </p:sp>
    </p:spTree>
    <p:extLst>
      <p:ext uri="{BB962C8B-B14F-4D97-AF65-F5344CB8AC3E}">
        <p14:creationId xmlns:p14="http://schemas.microsoft.com/office/powerpoint/2010/main" val="1974796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1</a:t>
            </a:fld>
            <a:endParaRPr lang="sv-SE"/>
          </a:p>
        </p:txBody>
      </p:sp>
    </p:spTree>
    <p:extLst>
      <p:ext uri="{BB962C8B-B14F-4D97-AF65-F5344CB8AC3E}">
        <p14:creationId xmlns:p14="http://schemas.microsoft.com/office/powerpoint/2010/main" val="1435913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B5C0A5F3-938C-4941-9225-F0AC441EE363}" type="slidenum">
              <a:rPr lang="sv-SE" smtClean="0"/>
              <a:t>17</a:t>
            </a:fld>
            <a:endParaRPr lang="sv-SE"/>
          </a:p>
        </p:txBody>
      </p:sp>
    </p:spTree>
    <p:extLst>
      <p:ext uri="{BB962C8B-B14F-4D97-AF65-F5344CB8AC3E}">
        <p14:creationId xmlns:p14="http://schemas.microsoft.com/office/powerpoint/2010/main" val="1199451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3</a:t>
            </a:fld>
            <a:endParaRPr lang="sv-SE"/>
          </a:p>
        </p:txBody>
      </p:sp>
    </p:spTree>
    <p:extLst>
      <p:ext uri="{BB962C8B-B14F-4D97-AF65-F5344CB8AC3E}">
        <p14:creationId xmlns:p14="http://schemas.microsoft.com/office/powerpoint/2010/main" val="1787843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B0AD920-E6A0-4A51-A2E4-A179DA212E62}" type="slidenum">
              <a:rPr lang="sv-SE" smtClean="0"/>
              <a:t>4</a:t>
            </a:fld>
            <a:endParaRPr lang="sv-SE"/>
          </a:p>
        </p:txBody>
      </p:sp>
    </p:spTree>
    <p:extLst>
      <p:ext uri="{BB962C8B-B14F-4D97-AF65-F5344CB8AC3E}">
        <p14:creationId xmlns:p14="http://schemas.microsoft.com/office/powerpoint/2010/main" val="1097634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0B96618-DCD8-4754-B0DF-254AC6747191}" type="slidenum">
              <a:rPr lang="sv-SE" smtClean="0"/>
              <a:t>5</a:t>
            </a:fld>
            <a:endParaRPr lang="sv-SE"/>
          </a:p>
        </p:txBody>
      </p:sp>
    </p:spTree>
    <p:extLst>
      <p:ext uri="{BB962C8B-B14F-4D97-AF65-F5344CB8AC3E}">
        <p14:creationId xmlns:p14="http://schemas.microsoft.com/office/powerpoint/2010/main" val="3435259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7</a:t>
            </a:fld>
            <a:endParaRPr lang="sv-SE"/>
          </a:p>
        </p:txBody>
      </p:sp>
    </p:spTree>
    <p:extLst>
      <p:ext uri="{BB962C8B-B14F-4D97-AF65-F5344CB8AC3E}">
        <p14:creationId xmlns:p14="http://schemas.microsoft.com/office/powerpoint/2010/main" val="809819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B26555E7-6886-4CA0-8EC7-A3E0877802B5}" type="slidenum">
              <a:rPr lang="sv-SE" smtClean="0"/>
              <a:t>9</a:t>
            </a:fld>
            <a:endParaRPr lang="sv-SE"/>
          </a:p>
        </p:txBody>
      </p:sp>
    </p:spTree>
    <p:extLst>
      <p:ext uri="{BB962C8B-B14F-4D97-AF65-F5344CB8AC3E}">
        <p14:creationId xmlns:p14="http://schemas.microsoft.com/office/powerpoint/2010/main" val="1297054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Se sid. 110 i boken. </a:t>
            </a:r>
          </a:p>
          <a:p>
            <a:pPr marL="171450" indent="-171450">
              <a:buFont typeface="Arial" panose="020B0604020202020204" pitchFamily="34" charset="0"/>
              <a:buChar char="•"/>
            </a:pPr>
            <a:r>
              <a:rPr lang="sv-SE" dirty="0"/>
              <a:t>Varför</a:t>
            </a:r>
            <a:r>
              <a:rPr lang="sv-SE" baseline="0" dirty="0"/>
              <a:t> söker du tjänsten /vem skriver du till. Börja ”starkt och slagkraftigt”, gå rakt på sak för att  fånga läsarens intresse. </a:t>
            </a:r>
          </a:p>
          <a:p>
            <a:pPr marL="171450" indent="-171450">
              <a:buFont typeface="Arial" panose="020B0604020202020204" pitchFamily="34" charset="0"/>
              <a:buChar char="•"/>
            </a:pPr>
            <a:r>
              <a:rPr lang="sv-SE" baseline="0" dirty="0"/>
              <a:t>Vad vill du förmedla och lyfta?, vad är relevant för just denna tjänsten? Ge konkreta exempel, rada inte bara upp. </a:t>
            </a:r>
          </a:p>
          <a:p>
            <a:pPr marL="171450" indent="-171450">
              <a:buFont typeface="Arial" panose="020B0604020202020204" pitchFamily="34" charset="0"/>
              <a:buChar char="•"/>
            </a:pPr>
            <a:r>
              <a:rPr lang="sv-SE" baseline="0" dirty="0"/>
              <a:t>Få med Professionella du och personliga du </a:t>
            </a:r>
          </a:p>
          <a:p>
            <a:pPr marL="171450" indent="-171450">
              <a:buFont typeface="Arial" panose="020B0604020202020204" pitchFamily="34" charset="0"/>
              <a:buChar char="•"/>
            </a:pPr>
            <a:r>
              <a:rPr lang="sv-SE" baseline="0" dirty="0"/>
              <a:t>Ett komplement till din låt </a:t>
            </a:r>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13</a:t>
            </a:fld>
            <a:endParaRPr lang="sv-SE"/>
          </a:p>
        </p:txBody>
      </p:sp>
    </p:spTree>
    <p:extLst>
      <p:ext uri="{BB962C8B-B14F-4D97-AF65-F5344CB8AC3E}">
        <p14:creationId xmlns:p14="http://schemas.microsoft.com/office/powerpoint/2010/main" val="1166235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80B96618-DCD8-4754-B0DF-254AC6747191}" type="slidenum">
              <a:rPr lang="sv-SE" smtClean="0"/>
              <a:t>14</a:t>
            </a:fld>
            <a:endParaRPr lang="sv-SE"/>
          </a:p>
        </p:txBody>
      </p:sp>
    </p:spTree>
    <p:extLst>
      <p:ext uri="{BB962C8B-B14F-4D97-AF65-F5344CB8AC3E}">
        <p14:creationId xmlns:p14="http://schemas.microsoft.com/office/powerpoint/2010/main" val="809819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C951A37-2EC7-4B02-B170-68C52E2D9A01}" type="slidenum">
              <a:rPr lang="sv-SE" smtClean="0"/>
              <a:pPr>
                <a:defRPr/>
              </a:pPr>
              <a:t>16</a:t>
            </a:fld>
            <a:endParaRPr lang="sv-SE"/>
          </a:p>
        </p:txBody>
      </p:sp>
    </p:spTree>
    <p:extLst>
      <p:ext uri="{BB962C8B-B14F-4D97-AF65-F5344CB8AC3E}">
        <p14:creationId xmlns:p14="http://schemas.microsoft.com/office/powerpoint/2010/main" val="14528651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0EF999B-7765-4BF0-ADE2-D3E95F9B07C2}"/>
              </a:ext>
            </a:extLst>
          </p:cNvPr>
          <p:cNvCxnSpPr/>
          <p:nvPr/>
        </p:nvCxnSpPr>
        <p:spPr>
          <a:xfrm>
            <a:off x="714375" y="6072188"/>
            <a:ext cx="7643813" cy="1587"/>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sp>
        <p:nvSpPr>
          <p:cNvPr id="100355" name="Title Placeholder 1">
            <a:extLst>
              <a:ext uri="{FF2B5EF4-FFF2-40B4-BE49-F238E27FC236}">
                <a16:creationId xmlns:a16="http://schemas.microsoft.com/office/drawing/2014/main" id="{DC415B66-E80C-4D68-B3D0-3944F631D1A5}"/>
              </a:ext>
            </a:extLst>
          </p:cNvPr>
          <p:cNvSpPr>
            <a:spLocks noGrp="1"/>
          </p:cNvSpPr>
          <p:nvPr>
            <p:ph type="ctrTitle"/>
          </p:nvPr>
        </p:nvSpPr>
        <p:spPr>
          <a:xfrm>
            <a:off x="685800" y="1449388"/>
            <a:ext cx="7772400" cy="2151062"/>
          </a:xfrm>
        </p:spPr>
        <p:txBody>
          <a:bodyPr/>
          <a:lstStyle>
            <a:lvl1pPr>
              <a:lnSpc>
                <a:spcPts val="7500"/>
              </a:lnSpc>
              <a:defRPr sz="7500"/>
            </a:lvl1pPr>
          </a:lstStyle>
          <a:p>
            <a:pPr lvl="0"/>
            <a:r>
              <a:rPr lang="sv-SE" altLang="sv-SE" noProof="0"/>
              <a:t>Klicka här för att ändra format</a:t>
            </a:r>
            <a:endParaRPr lang="en-US" altLang="sv-SE" noProof="0"/>
          </a:p>
        </p:txBody>
      </p:sp>
      <p:sp>
        <p:nvSpPr>
          <p:cNvPr id="100356" name="Text Placeholder 2">
            <a:extLst>
              <a:ext uri="{FF2B5EF4-FFF2-40B4-BE49-F238E27FC236}">
                <a16:creationId xmlns:a16="http://schemas.microsoft.com/office/drawing/2014/main" id="{EEAC6984-A5D3-4223-83CD-8F04A70565DE}"/>
              </a:ext>
            </a:extLst>
          </p:cNvPr>
          <p:cNvSpPr>
            <a:spLocks noGrp="1"/>
          </p:cNvSpPr>
          <p:nvPr>
            <p:ph type="subTitle" idx="1"/>
          </p:nvPr>
        </p:nvSpPr>
        <p:spPr>
          <a:xfrm>
            <a:off x="1371600" y="3886200"/>
            <a:ext cx="6400800" cy="1752600"/>
          </a:xfrm>
        </p:spPr>
        <p:txBody>
          <a:bodyPr/>
          <a:lstStyle>
            <a:lvl1pPr marL="0" indent="0" algn="ctr">
              <a:defRPr/>
            </a:lvl1pPr>
          </a:lstStyle>
          <a:p>
            <a:pPr lvl="0"/>
            <a:r>
              <a:rPr lang="sv-SE" altLang="sv-SE" noProof="0"/>
              <a:t>Klicka om du vill redigera mall för underrubrikformat</a:t>
            </a:r>
            <a:endParaRPr lang="en-US" altLang="sv-SE" noProof="0"/>
          </a:p>
        </p:txBody>
      </p:sp>
      <p:pic>
        <p:nvPicPr>
          <p:cNvPr id="100357" name="Picture 5" descr="090323_Lnu_Wordmark_Kalmar_Växjö_påhäng_transparent">
            <a:extLst>
              <a:ext uri="{FF2B5EF4-FFF2-40B4-BE49-F238E27FC236}">
                <a16:creationId xmlns:a16="http://schemas.microsoft.com/office/drawing/2014/main" id="{484F6B9E-570F-4E5E-9AFB-392803C24E7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14375" y="6299200"/>
            <a:ext cx="2924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6" descr="090323_Lnu_Symbol">
            <a:extLst>
              <a:ext uri="{FF2B5EF4-FFF2-40B4-BE49-F238E27FC236}">
                <a16:creationId xmlns:a16="http://schemas.microsoft.com/office/drawing/2014/main" id="{9D0500B8-68CC-4661-8A86-0C162E2B054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128000" y="6207125"/>
            <a:ext cx="2492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06F8F0-7162-4FCD-A03F-06346CD7AD97}"/>
              </a:ext>
            </a:extLst>
          </p:cNvPr>
          <p:cNvSpPr>
            <a:spLocks noGrp="1"/>
          </p:cNvSpPr>
          <p:nvPr>
            <p:ph type="title"/>
          </p:nvPr>
        </p:nvSpPr>
        <p:spPr/>
        <p:txBody>
          <a:bodyPr/>
          <a:lstStyle/>
          <a:p>
            <a:r>
              <a:rPr lang="sv-SE"/>
              <a:t>Klicka här för att ändra format</a:t>
            </a:r>
          </a:p>
        </p:txBody>
      </p:sp>
      <p:sp>
        <p:nvSpPr>
          <p:cNvPr id="3" name="Platshållare för lodrät text 2">
            <a:extLst>
              <a:ext uri="{FF2B5EF4-FFF2-40B4-BE49-F238E27FC236}">
                <a16:creationId xmlns:a16="http://schemas.microsoft.com/office/drawing/2014/main" id="{B94248D1-9FE5-42EB-96D1-46CB39D64348}"/>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56145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078D859D-1623-420A-8503-5B67033F798E}"/>
              </a:ext>
            </a:extLst>
          </p:cNvPr>
          <p:cNvSpPr>
            <a:spLocks noGrp="1"/>
          </p:cNvSpPr>
          <p:nvPr>
            <p:ph type="title" orient="vert"/>
          </p:nvPr>
        </p:nvSpPr>
        <p:spPr>
          <a:xfrm>
            <a:off x="6450013" y="806450"/>
            <a:ext cx="1914525" cy="5200650"/>
          </a:xfrm>
        </p:spPr>
        <p:txBody>
          <a:bodyPr vert="eaVert"/>
          <a:lstStyle/>
          <a:p>
            <a:r>
              <a:rPr lang="sv-SE"/>
              <a:t>Klicka här för att ändra format</a:t>
            </a:r>
          </a:p>
        </p:txBody>
      </p:sp>
      <p:sp>
        <p:nvSpPr>
          <p:cNvPr id="3" name="Platshållare för lodrät text 2">
            <a:extLst>
              <a:ext uri="{FF2B5EF4-FFF2-40B4-BE49-F238E27FC236}">
                <a16:creationId xmlns:a16="http://schemas.microsoft.com/office/drawing/2014/main" id="{C98322CF-6F3D-47F1-8A43-FB35AC650FFC}"/>
              </a:ext>
            </a:extLst>
          </p:cNvPr>
          <p:cNvSpPr>
            <a:spLocks noGrp="1"/>
          </p:cNvSpPr>
          <p:nvPr>
            <p:ph type="body" orient="vert" idx="1"/>
          </p:nvPr>
        </p:nvSpPr>
        <p:spPr>
          <a:xfrm>
            <a:off x="704850" y="806450"/>
            <a:ext cx="5592763" cy="520065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718981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vslut">
    <p:bg>
      <p:bgPr>
        <a:solidFill>
          <a:schemeClr val="accent1"/>
        </a:solidFill>
        <a:effectLst/>
      </p:bgPr>
    </p:bg>
    <p:spTree>
      <p:nvGrpSpPr>
        <p:cNvPr id="1" name=""/>
        <p:cNvGrpSpPr/>
        <p:nvPr/>
      </p:nvGrpSpPr>
      <p:grpSpPr>
        <a:xfrm>
          <a:off x="0" y="0"/>
          <a:ext cx="0" cy="0"/>
          <a:chOff x="0" y="0"/>
          <a:chExt cx="0" cy="0"/>
        </a:xfrm>
      </p:grpSpPr>
      <p:pic>
        <p:nvPicPr>
          <p:cNvPr id="7" name="Content Placeholder 9" descr="090323_Lnu-se.png">
            <a:extLst>
              <a:ext uri="{FF2B5EF4-FFF2-40B4-BE49-F238E27FC236}">
                <a16:creationId xmlns:a16="http://schemas.microsoft.com/office/drawing/2014/main" id="{85731244-C1E5-4462-9CD9-9CABB20B3D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536887" y="4713549"/>
            <a:ext cx="2070228" cy="561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12" descr="090323_Lnu_Symbol.png">
            <a:extLst>
              <a:ext uri="{FF2B5EF4-FFF2-40B4-BE49-F238E27FC236}">
                <a16:creationId xmlns:a16="http://schemas.microsoft.com/office/drawing/2014/main" id="{35F4C14C-02D5-4FC7-BAE9-39BF276B484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523565" y="1448780"/>
            <a:ext cx="2096872" cy="277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351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1"/>
        </a:solidFill>
        <a:effectLst/>
      </p:bgPr>
    </p:bg>
    <p:spTree>
      <p:nvGrpSpPr>
        <p:cNvPr id="1" name=""/>
        <p:cNvGrpSpPr/>
        <p:nvPr/>
      </p:nvGrpSpPr>
      <p:grpSpPr>
        <a:xfrm>
          <a:off x="0" y="0"/>
          <a:ext cx="0" cy="0"/>
          <a:chOff x="0" y="0"/>
          <a:chExt cx="0" cy="0"/>
        </a:xfrm>
      </p:grpSpPr>
      <p:sp>
        <p:nvSpPr>
          <p:cNvPr id="100355" name="Title Placeholder 1">
            <a:extLst>
              <a:ext uri="{FF2B5EF4-FFF2-40B4-BE49-F238E27FC236}">
                <a16:creationId xmlns:a16="http://schemas.microsoft.com/office/drawing/2014/main" id="{DC415B66-E80C-4D68-B3D0-3944F631D1A5}"/>
              </a:ext>
            </a:extLst>
          </p:cNvPr>
          <p:cNvSpPr>
            <a:spLocks noGrp="1"/>
          </p:cNvSpPr>
          <p:nvPr>
            <p:ph type="ctrTitle"/>
          </p:nvPr>
        </p:nvSpPr>
        <p:spPr>
          <a:xfrm>
            <a:off x="685800" y="1449388"/>
            <a:ext cx="7772400" cy="2151062"/>
          </a:xfrm>
        </p:spPr>
        <p:txBody>
          <a:bodyPr/>
          <a:lstStyle>
            <a:lvl1pPr>
              <a:lnSpc>
                <a:spcPts val="7500"/>
              </a:lnSpc>
              <a:defRPr sz="7500"/>
            </a:lvl1pPr>
          </a:lstStyle>
          <a:p>
            <a:pPr lvl="0"/>
            <a:r>
              <a:rPr lang="en-US" altLang="sv-SE" noProof="0"/>
              <a:t>Click to edit Master title style</a:t>
            </a:r>
          </a:p>
        </p:txBody>
      </p:sp>
      <p:sp>
        <p:nvSpPr>
          <p:cNvPr id="100356" name="Text Placeholder 2">
            <a:extLst>
              <a:ext uri="{FF2B5EF4-FFF2-40B4-BE49-F238E27FC236}">
                <a16:creationId xmlns:a16="http://schemas.microsoft.com/office/drawing/2014/main" id="{EEAC6984-A5D3-4223-83CD-8F04A70565DE}"/>
              </a:ext>
            </a:extLst>
          </p:cNvPr>
          <p:cNvSpPr>
            <a:spLocks noGrp="1"/>
          </p:cNvSpPr>
          <p:nvPr>
            <p:ph type="subTitle" idx="1"/>
          </p:nvPr>
        </p:nvSpPr>
        <p:spPr>
          <a:xfrm>
            <a:off x="1371600" y="3886200"/>
            <a:ext cx="6400800" cy="1752600"/>
          </a:xfrm>
        </p:spPr>
        <p:txBody>
          <a:bodyPr/>
          <a:lstStyle>
            <a:lvl1pPr marL="0" indent="0" algn="ctr">
              <a:defRPr/>
            </a:lvl1pPr>
          </a:lstStyle>
          <a:p>
            <a:pPr lvl="0"/>
            <a:r>
              <a:rPr lang="en-US" altLang="sv-SE" noProof="0"/>
              <a:t>Click to edit Master subtitle style</a:t>
            </a:r>
          </a:p>
        </p:txBody>
      </p:sp>
    </p:spTree>
    <p:extLst>
      <p:ext uri="{BB962C8B-B14F-4D97-AF65-F5344CB8AC3E}">
        <p14:creationId xmlns:p14="http://schemas.microsoft.com/office/powerpoint/2010/main" val="3983445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2C8885-8892-4378-88B8-E4A7D1A4A174}"/>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17D81545-B23B-42B7-BBD3-46D8FC01626E}"/>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B2DEE88-E908-4908-9A7A-DE4B55F4508B}"/>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B0ABE19B-DB79-400D-AE21-DAA9BE763DCB}"/>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E6DA2D24-6DED-4591-A61C-D9D439AEA884}"/>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1232149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89CE38-6808-4F74-B2E2-F1E2E897929F}"/>
              </a:ext>
            </a:extLst>
          </p:cNvPr>
          <p:cNvSpPr>
            <a:spLocks noGrp="1"/>
          </p:cNvSpPr>
          <p:nvPr>
            <p:ph type="title"/>
          </p:nvPr>
        </p:nvSpPr>
        <p:spPr>
          <a:xfrm>
            <a:off x="623888" y="1709738"/>
            <a:ext cx="7886700" cy="2852737"/>
          </a:xfrm>
        </p:spPr>
        <p:txBody>
          <a:bodyPr anchor="b"/>
          <a:lstStyle>
            <a:lvl1pPr>
              <a:defRPr sz="6000"/>
            </a:lvl1pPr>
          </a:lstStyle>
          <a:p>
            <a:r>
              <a:rPr lang="sv-SE"/>
              <a:t>Klicka här för att ändra format</a:t>
            </a:r>
          </a:p>
        </p:txBody>
      </p:sp>
      <p:sp>
        <p:nvSpPr>
          <p:cNvPr id="3" name="Platshållare för text 2">
            <a:extLst>
              <a:ext uri="{FF2B5EF4-FFF2-40B4-BE49-F238E27FC236}">
                <a16:creationId xmlns:a16="http://schemas.microsoft.com/office/drawing/2014/main" id="{EB61C847-C224-4A3E-8860-260FDC1260F2}"/>
              </a:ext>
            </a:extLst>
          </p:cNvPr>
          <p:cNvSpPr>
            <a:spLocks noGrp="1"/>
          </p:cNvSpPr>
          <p:nvPr>
            <p:ph type="body" idx="1"/>
          </p:nvPr>
        </p:nvSpPr>
        <p:spPr>
          <a:xfrm>
            <a:off x="623888" y="4589463"/>
            <a:ext cx="7886700" cy="1674852"/>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v-SE"/>
              <a:t>Redigera format för bakgrundstext</a:t>
            </a:r>
          </a:p>
        </p:txBody>
      </p:sp>
      <p:sp>
        <p:nvSpPr>
          <p:cNvPr id="4" name="Platshållare för datum 3">
            <a:extLst>
              <a:ext uri="{FF2B5EF4-FFF2-40B4-BE49-F238E27FC236}">
                <a16:creationId xmlns:a16="http://schemas.microsoft.com/office/drawing/2014/main" id="{4330CCAD-F9BC-4545-9FF6-C422A16F52A9}"/>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A35D6ED4-514B-4401-AF98-E010D7311E7A}"/>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8C44A918-60C8-4B4D-AAB7-64B03C34C65A}"/>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1688756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4A9B8E-598A-41D8-94B7-11378BDB9701}"/>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FF85310C-F73F-409E-B452-E62D69364CD3}"/>
              </a:ext>
            </a:extLst>
          </p:cNvPr>
          <p:cNvSpPr>
            <a:spLocks noGrp="1"/>
          </p:cNvSpPr>
          <p:nvPr>
            <p:ph sz="half" idx="1"/>
          </p:nvPr>
        </p:nvSpPr>
        <p:spPr>
          <a:xfrm>
            <a:off x="706438" y="1650999"/>
            <a:ext cx="3752850" cy="461331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D567B4CC-C7A6-4632-AE2A-98B687B2CD01}"/>
              </a:ext>
            </a:extLst>
          </p:cNvPr>
          <p:cNvSpPr>
            <a:spLocks noGrp="1"/>
          </p:cNvSpPr>
          <p:nvPr>
            <p:ph sz="half" idx="2"/>
          </p:nvPr>
        </p:nvSpPr>
        <p:spPr>
          <a:xfrm>
            <a:off x="4611688" y="1650999"/>
            <a:ext cx="3752850" cy="461331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0E9FFABF-3A7A-44FB-A5B8-F03545154467}"/>
              </a:ext>
            </a:extLst>
          </p:cNvPr>
          <p:cNvSpPr>
            <a:spLocks noGrp="1"/>
          </p:cNvSpPr>
          <p:nvPr>
            <p:ph type="dt" sz="half" idx="10"/>
          </p:nvPr>
        </p:nvSpPr>
        <p:spPr/>
        <p:txBody>
          <a:bodyPr/>
          <a:lstStyle/>
          <a:p>
            <a:endParaRPr lang="sv-SE" dirty="0"/>
          </a:p>
        </p:txBody>
      </p:sp>
      <p:sp>
        <p:nvSpPr>
          <p:cNvPr id="6" name="Platshållare för sidfot 5">
            <a:extLst>
              <a:ext uri="{FF2B5EF4-FFF2-40B4-BE49-F238E27FC236}">
                <a16:creationId xmlns:a16="http://schemas.microsoft.com/office/drawing/2014/main" id="{367BF071-2E16-4658-B1B9-082FE300A111}"/>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8442532B-D2D3-4A3B-A692-5FE51F51955B}"/>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603553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5D2FF-F2EF-4F03-9607-650C37103799}"/>
              </a:ext>
            </a:extLst>
          </p:cNvPr>
          <p:cNvSpPr>
            <a:spLocks noGrp="1"/>
          </p:cNvSpPr>
          <p:nvPr>
            <p:ph type="title"/>
          </p:nvPr>
        </p:nvSpPr>
        <p:spPr>
          <a:xfrm>
            <a:off x="630238" y="365125"/>
            <a:ext cx="7886700" cy="1325563"/>
          </a:xfrm>
        </p:spPr>
        <p:txBody>
          <a:bodyPr/>
          <a:lstStyle/>
          <a:p>
            <a:r>
              <a:rPr lang="sv-SE"/>
              <a:t>Klicka här för att ändra format</a:t>
            </a:r>
          </a:p>
        </p:txBody>
      </p:sp>
      <p:sp>
        <p:nvSpPr>
          <p:cNvPr id="3" name="Platshållare för text 2">
            <a:extLst>
              <a:ext uri="{FF2B5EF4-FFF2-40B4-BE49-F238E27FC236}">
                <a16:creationId xmlns:a16="http://schemas.microsoft.com/office/drawing/2014/main" id="{E5914C83-F8DA-434A-86AC-92BF45A48DF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A9EE0F89-6230-4935-86D2-93CBCB39E117}"/>
              </a:ext>
            </a:extLst>
          </p:cNvPr>
          <p:cNvSpPr>
            <a:spLocks noGrp="1"/>
          </p:cNvSpPr>
          <p:nvPr>
            <p:ph sz="half" idx="2"/>
          </p:nvPr>
        </p:nvSpPr>
        <p:spPr>
          <a:xfrm>
            <a:off x="630238" y="2505075"/>
            <a:ext cx="3868737" cy="375924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FD681B22-3F5F-49F3-B2E5-A4055855769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8E4BAC24-EEAB-45AF-B7D4-4C86FD2BD35A}"/>
              </a:ext>
            </a:extLst>
          </p:cNvPr>
          <p:cNvSpPr>
            <a:spLocks noGrp="1"/>
          </p:cNvSpPr>
          <p:nvPr>
            <p:ph sz="quarter" idx="4"/>
          </p:nvPr>
        </p:nvSpPr>
        <p:spPr>
          <a:xfrm>
            <a:off x="4629150" y="2505075"/>
            <a:ext cx="3887788" cy="375924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8086D61E-6563-437A-B5C3-0F331765104A}"/>
              </a:ext>
            </a:extLst>
          </p:cNvPr>
          <p:cNvSpPr>
            <a:spLocks noGrp="1"/>
          </p:cNvSpPr>
          <p:nvPr>
            <p:ph type="dt" sz="half" idx="10"/>
          </p:nvPr>
        </p:nvSpPr>
        <p:spPr/>
        <p:txBody>
          <a:bodyPr/>
          <a:lstStyle/>
          <a:p>
            <a:endParaRPr lang="sv-SE" dirty="0"/>
          </a:p>
        </p:txBody>
      </p:sp>
      <p:sp>
        <p:nvSpPr>
          <p:cNvPr id="8" name="Platshållare för sidfot 7">
            <a:extLst>
              <a:ext uri="{FF2B5EF4-FFF2-40B4-BE49-F238E27FC236}">
                <a16:creationId xmlns:a16="http://schemas.microsoft.com/office/drawing/2014/main" id="{FD32D7C3-59CA-45E5-8AF5-FAD43173F05E}"/>
              </a:ext>
            </a:extLst>
          </p:cNvPr>
          <p:cNvSpPr>
            <a:spLocks noGrp="1"/>
          </p:cNvSpPr>
          <p:nvPr>
            <p:ph type="ftr" sz="quarter" idx="11"/>
          </p:nvPr>
        </p:nvSpPr>
        <p:spPr/>
        <p:txBody>
          <a:bodyPr/>
          <a:lstStyle/>
          <a:p>
            <a:endParaRPr lang="sv-SE" dirty="0"/>
          </a:p>
        </p:txBody>
      </p:sp>
      <p:sp>
        <p:nvSpPr>
          <p:cNvPr id="9" name="Platshållare för bildnummer 8">
            <a:extLst>
              <a:ext uri="{FF2B5EF4-FFF2-40B4-BE49-F238E27FC236}">
                <a16:creationId xmlns:a16="http://schemas.microsoft.com/office/drawing/2014/main" id="{2D0902F9-DFBB-4E53-8B11-0A7221875C7B}"/>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2356736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DCB9E5-C985-4A41-B507-4DDB87E95FCD}"/>
              </a:ext>
            </a:extLst>
          </p:cNvPr>
          <p:cNvSpPr>
            <a:spLocks noGrp="1"/>
          </p:cNvSpPr>
          <p:nvPr>
            <p:ph type="title"/>
          </p:nvPr>
        </p:nvSpPr>
        <p:spPr/>
        <p:txBody>
          <a:bodyPr/>
          <a:lstStyle/>
          <a:p>
            <a:r>
              <a:rPr lang="sv-SE"/>
              <a:t>Klicka här för att ändra format</a:t>
            </a:r>
          </a:p>
        </p:txBody>
      </p:sp>
      <p:sp>
        <p:nvSpPr>
          <p:cNvPr id="3" name="Platshållare för datum 2">
            <a:extLst>
              <a:ext uri="{FF2B5EF4-FFF2-40B4-BE49-F238E27FC236}">
                <a16:creationId xmlns:a16="http://schemas.microsoft.com/office/drawing/2014/main" id="{C8448DA3-8493-43D0-BBCD-C2EA8CA3FE03}"/>
              </a:ext>
            </a:extLst>
          </p:cNvPr>
          <p:cNvSpPr>
            <a:spLocks noGrp="1"/>
          </p:cNvSpPr>
          <p:nvPr>
            <p:ph type="dt" sz="half" idx="10"/>
          </p:nvPr>
        </p:nvSpPr>
        <p:spPr/>
        <p:txBody>
          <a:bodyPr/>
          <a:lstStyle/>
          <a:p>
            <a:endParaRPr lang="sv-SE" dirty="0"/>
          </a:p>
        </p:txBody>
      </p:sp>
      <p:sp>
        <p:nvSpPr>
          <p:cNvPr id="4" name="Platshållare för sidfot 3">
            <a:extLst>
              <a:ext uri="{FF2B5EF4-FFF2-40B4-BE49-F238E27FC236}">
                <a16:creationId xmlns:a16="http://schemas.microsoft.com/office/drawing/2014/main" id="{D9F90420-8D9B-4773-A833-65EBC50AD771}"/>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E19F8367-5A5A-48FD-A3A5-731AABD345D4}"/>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1884144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53E859F-92AD-4FFD-B12C-11CCCE63F50A}"/>
              </a:ext>
            </a:extLst>
          </p:cNvPr>
          <p:cNvSpPr>
            <a:spLocks noGrp="1"/>
          </p:cNvSpPr>
          <p:nvPr>
            <p:ph type="dt" sz="half" idx="10"/>
          </p:nvPr>
        </p:nvSpPr>
        <p:spPr/>
        <p:txBody>
          <a:bodyPr/>
          <a:lstStyle/>
          <a:p>
            <a:endParaRPr lang="sv-SE" dirty="0"/>
          </a:p>
        </p:txBody>
      </p:sp>
      <p:sp>
        <p:nvSpPr>
          <p:cNvPr id="3" name="Platshållare för sidfot 2">
            <a:extLst>
              <a:ext uri="{FF2B5EF4-FFF2-40B4-BE49-F238E27FC236}">
                <a16:creationId xmlns:a16="http://schemas.microsoft.com/office/drawing/2014/main" id="{6F34F9E9-CF85-4093-8C8E-F1964BF7781D}"/>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99C3823F-359A-4520-85A9-06E63D02AB86}"/>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67225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2C8885-8892-4378-88B8-E4A7D1A4A174}"/>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17D81545-B23B-42B7-BBD3-46D8FC01626E}"/>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B2DEE88-E908-4908-9A7A-DE4B55F4508B}"/>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B0ABE19B-DB79-400D-AE21-DAA9BE763DCB}"/>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E6DA2D24-6DED-4591-A61C-D9D439AEA884}"/>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2694271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679E70-0082-4C61-B1C7-E0C7FCA78117}"/>
              </a:ext>
            </a:extLst>
          </p:cNvPr>
          <p:cNvSpPr>
            <a:spLocks noGrp="1"/>
          </p:cNvSpPr>
          <p:nvPr>
            <p:ph type="title"/>
          </p:nvPr>
        </p:nvSpPr>
        <p:spPr>
          <a:xfrm>
            <a:off x="630238" y="457200"/>
            <a:ext cx="2949575" cy="1600200"/>
          </a:xfrm>
        </p:spPr>
        <p:txBody>
          <a:bodyPr anchor="b"/>
          <a:lstStyle>
            <a:lvl1pPr>
              <a:defRPr sz="3200"/>
            </a:lvl1pPr>
          </a:lstStyle>
          <a:p>
            <a:r>
              <a:rPr lang="sv-SE" dirty="0"/>
              <a:t>Klicka här för att ändra format</a:t>
            </a:r>
          </a:p>
        </p:txBody>
      </p:sp>
      <p:sp>
        <p:nvSpPr>
          <p:cNvPr id="3" name="Platshållare för innehåll 2">
            <a:extLst>
              <a:ext uri="{FF2B5EF4-FFF2-40B4-BE49-F238E27FC236}">
                <a16:creationId xmlns:a16="http://schemas.microsoft.com/office/drawing/2014/main" id="{F352D12D-DDBB-4B49-8189-2FE1786CEDEE}"/>
              </a:ext>
            </a:extLst>
          </p:cNvPr>
          <p:cNvSpPr>
            <a:spLocks noGrp="1"/>
          </p:cNvSpPr>
          <p:nvPr>
            <p:ph idx="1"/>
          </p:nvPr>
        </p:nvSpPr>
        <p:spPr>
          <a:xfrm>
            <a:off x="3887788" y="987425"/>
            <a:ext cx="4629150" cy="52768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95696B2B-A1F5-42F9-BE2A-92649D82D6E8}"/>
              </a:ext>
            </a:extLst>
          </p:cNvPr>
          <p:cNvSpPr>
            <a:spLocks noGrp="1"/>
          </p:cNvSpPr>
          <p:nvPr>
            <p:ph type="body" sz="half" idx="2"/>
          </p:nvPr>
        </p:nvSpPr>
        <p:spPr>
          <a:xfrm>
            <a:off x="630238" y="2057399"/>
            <a:ext cx="2949575" cy="42069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Redigera format för bakgrundstext</a:t>
            </a:r>
          </a:p>
        </p:txBody>
      </p:sp>
      <p:sp>
        <p:nvSpPr>
          <p:cNvPr id="5" name="Platshållare för datum 4">
            <a:extLst>
              <a:ext uri="{FF2B5EF4-FFF2-40B4-BE49-F238E27FC236}">
                <a16:creationId xmlns:a16="http://schemas.microsoft.com/office/drawing/2014/main" id="{4486E251-E237-48F3-A665-C028DF6CD251}"/>
              </a:ext>
            </a:extLst>
          </p:cNvPr>
          <p:cNvSpPr>
            <a:spLocks noGrp="1"/>
          </p:cNvSpPr>
          <p:nvPr>
            <p:ph type="dt" sz="half" idx="10"/>
          </p:nvPr>
        </p:nvSpPr>
        <p:spPr/>
        <p:txBody>
          <a:bodyPr/>
          <a:lstStyle/>
          <a:p>
            <a:endParaRPr lang="sv-SE" dirty="0"/>
          </a:p>
        </p:txBody>
      </p:sp>
      <p:sp>
        <p:nvSpPr>
          <p:cNvPr id="6" name="Platshållare för sidfot 5">
            <a:extLst>
              <a:ext uri="{FF2B5EF4-FFF2-40B4-BE49-F238E27FC236}">
                <a16:creationId xmlns:a16="http://schemas.microsoft.com/office/drawing/2014/main" id="{1DBFDE46-85BC-4ABE-9B2B-D68A1B5ADE11}"/>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AA52C3F6-880B-426A-8267-9CED7F434165}"/>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4122715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380E8C-3963-4841-902F-AF0F6C452F8B}"/>
              </a:ext>
            </a:extLst>
          </p:cNvPr>
          <p:cNvSpPr>
            <a:spLocks noGrp="1"/>
          </p:cNvSpPr>
          <p:nvPr>
            <p:ph type="title"/>
          </p:nvPr>
        </p:nvSpPr>
        <p:spPr>
          <a:xfrm>
            <a:off x="630238" y="457200"/>
            <a:ext cx="2949575" cy="1600200"/>
          </a:xfrm>
        </p:spPr>
        <p:txBody>
          <a:bodyPr anchor="b"/>
          <a:lstStyle>
            <a:lvl1pPr>
              <a:defRPr sz="3200"/>
            </a:lvl1pPr>
          </a:lstStyle>
          <a:p>
            <a:r>
              <a:rPr lang="sv-SE"/>
              <a:t>Klicka här för att ändra format</a:t>
            </a:r>
          </a:p>
        </p:txBody>
      </p:sp>
      <p:sp>
        <p:nvSpPr>
          <p:cNvPr id="3" name="Platshållare för bild 2">
            <a:extLst>
              <a:ext uri="{FF2B5EF4-FFF2-40B4-BE49-F238E27FC236}">
                <a16:creationId xmlns:a16="http://schemas.microsoft.com/office/drawing/2014/main" id="{F0C03D94-D9A9-49DD-B0A4-C3538EC609EB}"/>
              </a:ext>
            </a:extLst>
          </p:cNvPr>
          <p:cNvSpPr>
            <a:spLocks noGrp="1"/>
          </p:cNvSpPr>
          <p:nvPr>
            <p:ph type="pic" idx="1"/>
          </p:nvPr>
        </p:nvSpPr>
        <p:spPr>
          <a:xfrm>
            <a:off x="3887788" y="987425"/>
            <a:ext cx="4629150" cy="527688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23F6D1A7-6427-4C30-AEFE-B5828DA0B9C1}"/>
              </a:ext>
            </a:extLst>
          </p:cNvPr>
          <p:cNvSpPr>
            <a:spLocks noGrp="1"/>
          </p:cNvSpPr>
          <p:nvPr>
            <p:ph type="body" sz="half" idx="2"/>
          </p:nvPr>
        </p:nvSpPr>
        <p:spPr>
          <a:xfrm>
            <a:off x="630238" y="2057399"/>
            <a:ext cx="2949575" cy="420691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152C55F2-441D-4FBB-B74A-DB08EAAF9BEA}"/>
              </a:ext>
            </a:extLst>
          </p:cNvPr>
          <p:cNvSpPr>
            <a:spLocks noGrp="1"/>
          </p:cNvSpPr>
          <p:nvPr>
            <p:ph type="dt" sz="half" idx="10"/>
          </p:nvPr>
        </p:nvSpPr>
        <p:spPr/>
        <p:txBody>
          <a:bodyPr/>
          <a:lstStyle/>
          <a:p>
            <a:endParaRPr lang="sv-SE" dirty="0"/>
          </a:p>
        </p:txBody>
      </p:sp>
      <p:sp>
        <p:nvSpPr>
          <p:cNvPr id="6" name="Platshållare för sidfot 5">
            <a:extLst>
              <a:ext uri="{FF2B5EF4-FFF2-40B4-BE49-F238E27FC236}">
                <a16:creationId xmlns:a16="http://schemas.microsoft.com/office/drawing/2014/main" id="{5FCEAA9E-DC21-4320-8E68-61B55D931843}"/>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285D0A8B-3D24-4283-B3CE-8F7349507C12}"/>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2474403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06F8F0-7162-4FCD-A03F-06346CD7AD97}"/>
              </a:ext>
            </a:extLst>
          </p:cNvPr>
          <p:cNvSpPr>
            <a:spLocks noGrp="1"/>
          </p:cNvSpPr>
          <p:nvPr>
            <p:ph type="title"/>
          </p:nvPr>
        </p:nvSpPr>
        <p:spPr/>
        <p:txBody>
          <a:bodyPr/>
          <a:lstStyle/>
          <a:p>
            <a:r>
              <a:rPr lang="sv-SE"/>
              <a:t>Klicka här för att ändra format</a:t>
            </a:r>
          </a:p>
        </p:txBody>
      </p:sp>
      <p:sp>
        <p:nvSpPr>
          <p:cNvPr id="3" name="Platshållare för lodrät text 2">
            <a:extLst>
              <a:ext uri="{FF2B5EF4-FFF2-40B4-BE49-F238E27FC236}">
                <a16:creationId xmlns:a16="http://schemas.microsoft.com/office/drawing/2014/main" id="{B94248D1-9FE5-42EB-96D1-46CB39D64348}"/>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58022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078D859D-1623-420A-8503-5B67033F798E}"/>
              </a:ext>
            </a:extLst>
          </p:cNvPr>
          <p:cNvSpPr>
            <a:spLocks noGrp="1"/>
          </p:cNvSpPr>
          <p:nvPr>
            <p:ph type="title" orient="vert"/>
          </p:nvPr>
        </p:nvSpPr>
        <p:spPr>
          <a:xfrm>
            <a:off x="6450013" y="806450"/>
            <a:ext cx="1914525" cy="5200650"/>
          </a:xfrm>
        </p:spPr>
        <p:txBody>
          <a:bodyPr vert="eaVert"/>
          <a:lstStyle/>
          <a:p>
            <a:r>
              <a:rPr lang="sv-SE"/>
              <a:t>Klicka här för att ändra format</a:t>
            </a:r>
          </a:p>
        </p:txBody>
      </p:sp>
      <p:sp>
        <p:nvSpPr>
          <p:cNvPr id="3" name="Platshållare för lodrät text 2">
            <a:extLst>
              <a:ext uri="{FF2B5EF4-FFF2-40B4-BE49-F238E27FC236}">
                <a16:creationId xmlns:a16="http://schemas.microsoft.com/office/drawing/2014/main" id="{C98322CF-6F3D-47F1-8A43-FB35AC650FFC}"/>
              </a:ext>
            </a:extLst>
          </p:cNvPr>
          <p:cNvSpPr>
            <a:spLocks noGrp="1"/>
          </p:cNvSpPr>
          <p:nvPr>
            <p:ph type="body" orient="vert" idx="1"/>
          </p:nvPr>
        </p:nvSpPr>
        <p:spPr>
          <a:xfrm>
            <a:off x="704850" y="806450"/>
            <a:ext cx="5592763" cy="5200650"/>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30508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89CE38-6808-4F74-B2E2-F1E2E897929F}"/>
              </a:ext>
            </a:extLst>
          </p:cNvPr>
          <p:cNvSpPr>
            <a:spLocks noGrp="1"/>
          </p:cNvSpPr>
          <p:nvPr>
            <p:ph type="title"/>
          </p:nvPr>
        </p:nvSpPr>
        <p:spPr>
          <a:xfrm>
            <a:off x="623888" y="1709738"/>
            <a:ext cx="7886700" cy="2852737"/>
          </a:xfrm>
        </p:spPr>
        <p:txBody>
          <a:bodyPr anchor="b"/>
          <a:lstStyle>
            <a:lvl1pPr>
              <a:defRPr sz="6000"/>
            </a:lvl1pPr>
          </a:lstStyle>
          <a:p>
            <a:r>
              <a:rPr lang="sv-SE"/>
              <a:t>Klicka här för att ändra format</a:t>
            </a:r>
          </a:p>
        </p:txBody>
      </p:sp>
      <p:sp>
        <p:nvSpPr>
          <p:cNvPr id="3" name="Platshållare för text 2">
            <a:extLst>
              <a:ext uri="{FF2B5EF4-FFF2-40B4-BE49-F238E27FC236}">
                <a16:creationId xmlns:a16="http://schemas.microsoft.com/office/drawing/2014/main" id="{EB61C847-C224-4A3E-8860-260FDC1260F2}"/>
              </a:ext>
            </a:extLst>
          </p:cNvPr>
          <p:cNvSpPr>
            <a:spLocks noGrp="1"/>
          </p:cNvSpPr>
          <p:nvPr>
            <p:ph type="body" idx="1"/>
          </p:nvPr>
        </p:nvSpPr>
        <p:spPr>
          <a:xfrm>
            <a:off x="623888" y="4589463"/>
            <a:ext cx="7886700" cy="12080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v-SE"/>
              <a:t>Redigera format för bakgrundstext</a:t>
            </a:r>
          </a:p>
        </p:txBody>
      </p:sp>
      <p:sp>
        <p:nvSpPr>
          <p:cNvPr id="4" name="Platshållare för datum 3">
            <a:extLst>
              <a:ext uri="{FF2B5EF4-FFF2-40B4-BE49-F238E27FC236}">
                <a16:creationId xmlns:a16="http://schemas.microsoft.com/office/drawing/2014/main" id="{4330CCAD-F9BC-4545-9FF6-C422A16F52A9}"/>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A35D6ED4-514B-4401-AF98-E010D7311E7A}"/>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8C44A918-60C8-4B4D-AAB7-64B03C34C65A}"/>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2286363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4A9B8E-598A-41D8-94B7-11378BDB9701}"/>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FF85310C-F73F-409E-B452-E62D69364CD3}"/>
              </a:ext>
            </a:extLst>
          </p:cNvPr>
          <p:cNvSpPr>
            <a:spLocks noGrp="1"/>
          </p:cNvSpPr>
          <p:nvPr>
            <p:ph sz="half" idx="1"/>
          </p:nvPr>
        </p:nvSpPr>
        <p:spPr>
          <a:xfrm>
            <a:off x="706438" y="1651000"/>
            <a:ext cx="3752850" cy="414655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D567B4CC-C7A6-4632-AE2A-98B687B2CD01}"/>
              </a:ext>
            </a:extLst>
          </p:cNvPr>
          <p:cNvSpPr>
            <a:spLocks noGrp="1"/>
          </p:cNvSpPr>
          <p:nvPr>
            <p:ph sz="half" idx="2"/>
          </p:nvPr>
        </p:nvSpPr>
        <p:spPr>
          <a:xfrm>
            <a:off x="4611688" y="1651000"/>
            <a:ext cx="3752850" cy="414655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0E9FFABF-3A7A-44FB-A5B8-F03545154467}"/>
              </a:ext>
            </a:extLst>
          </p:cNvPr>
          <p:cNvSpPr>
            <a:spLocks noGrp="1"/>
          </p:cNvSpPr>
          <p:nvPr>
            <p:ph type="dt" sz="half" idx="10"/>
          </p:nvPr>
        </p:nvSpPr>
        <p:spPr/>
        <p:txBody>
          <a:bodyPr/>
          <a:lstStyle/>
          <a:p>
            <a:endParaRPr lang="sv-SE" dirty="0"/>
          </a:p>
        </p:txBody>
      </p:sp>
      <p:sp>
        <p:nvSpPr>
          <p:cNvPr id="6" name="Platshållare för sidfot 5">
            <a:extLst>
              <a:ext uri="{FF2B5EF4-FFF2-40B4-BE49-F238E27FC236}">
                <a16:creationId xmlns:a16="http://schemas.microsoft.com/office/drawing/2014/main" id="{367BF071-2E16-4658-B1B9-082FE300A111}"/>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8442532B-D2D3-4A3B-A692-5FE51F51955B}"/>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3041581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5D2FF-F2EF-4F03-9607-650C37103799}"/>
              </a:ext>
            </a:extLst>
          </p:cNvPr>
          <p:cNvSpPr>
            <a:spLocks noGrp="1"/>
          </p:cNvSpPr>
          <p:nvPr>
            <p:ph type="title"/>
          </p:nvPr>
        </p:nvSpPr>
        <p:spPr>
          <a:xfrm>
            <a:off x="630238" y="365125"/>
            <a:ext cx="7886700" cy="1325563"/>
          </a:xfrm>
        </p:spPr>
        <p:txBody>
          <a:bodyPr/>
          <a:lstStyle/>
          <a:p>
            <a:r>
              <a:rPr lang="sv-SE"/>
              <a:t>Klicka här för att ändra format</a:t>
            </a:r>
          </a:p>
        </p:txBody>
      </p:sp>
      <p:sp>
        <p:nvSpPr>
          <p:cNvPr id="3" name="Platshållare för text 2">
            <a:extLst>
              <a:ext uri="{FF2B5EF4-FFF2-40B4-BE49-F238E27FC236}">
                <a16:creationId xmlns:a16="http://schemas.microsoft.com/office/drawing/2014/main" id="{E5914C83-F8DA-434A-86AC-92BF45A48DF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A9EE0F89-6230-4935-86D2-93CBCB39E117}"/>
              </a:ext>
            </a:extLst>
          </p:cNvPr>
          <p:cNvSpPr>
            <a:spLocks noGrp="1"/>
          </p:cNvSpPr>
          <p:nvPr>
            <p:ph sz="half" idx="2"/>
          </p:nvPr>
        </p:nvSpPr>
        <p:spPr>
          <a:xfrm>
            <a:off x="630238" y="2505075"/>
            <a:ext cx="3868737" cy="329247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FD681B22-3F5F-49F3-B2E5-A4055855769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8E4BAC24-EEAB-45AF-B7D4-4C86FD2BD35A}"/>
              </a:ext>
            </a:extLst>
          </p:cNvPr>
          <p:cNvSpPr>
            <a:spLocks noGrp="1"/>
          </p:cNvSpPr>
          <p:nvPr>
            <p:ph sz="quarter" idx="4"/>
          </p:nvPr>
        </p:nvSpPr>
        <p:spPr>
          <a:xfrm>
            <a:off x="4629150" y="2505075"/>
            <a:ext cx="3887788" cy="329247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8086D61E-6563-437A-B5C3-0F331765104A}"/>
              </a:ext>
            </a:extLst>
          </p:cNvPr>
          <p:cNvSpPr>
            <a:spLocks noGrp="1"/>
          </p:cNvSpPr>
          <p:nvPr>
            <p:ph type="dt" sz="half" idx="10"/>
          </p:nvPr>
        </p:nvSpPr>
        <p:spPr/>
        <p:txBody>
          <a:bodyPr/>
          <a:lstStyle/>
          <a:p>
            <a:endParaRPr lang="sv-SE" dirty="0"/>
          </a:p>
        </p:txBody>
      </p:sp>
      <p:sp>
        <p:nvSpPr>
          <p:cNvPr id="8" name="Platshållare för sidfot 7">
            <a:extLst>
              <a:ext uri="{FF2B5EF4-FFF2-40B4-BE49-F238E27FC236}">
                <a16:creationId xmlns:a16="http://schemas.microsoft.com/office/drawing/2014/main" id="{FD32D7C3-59CA-45E5-8AF5-FAD43173F05E}"/>
              </a:ext>
            </a:extLst>
          </p:cNvPr>
          <p:cNvSpPr>
            <a:spLocks noGrp="1"/>
          </p:cNvSpPr>
          <p:nvPr>
            <p:ph type="ftr" sz="quarter" idx="11"/>
          </p:nvPr>
        </p:nvSpPr>
        <p:spPr/>
        <p:txBody>
          <a:bodyPr/>
          <a:lstStyle/>
          <a:p>
            <a:endParaRPr lang="sv-SE" dirty="0"/>
          </a:p>
        </p:txBody>
      </p:sp>
      <p:sp>
        <p:nvSpPr>
          <p:cNvPr id="9" name="Platshållare för bildnummer 8">
            <a:extLst>
              <a:ext uri="{FF2B5EF4-FFF2-40B4-BE49-F238E27FC236}">
                <a16:creationId xmlns:a16="http://schemas.microsoft.com/office/drawing/2014/main" id="{2D0902F9-DFBB-4E53-8B11-0A7221875C7B}"/>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4009907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DCB9E5-C985-4A41-B507-4DDB87E95FCD}"/>
              </a:ext>
            </a:extLst>
          </p:cNvPr>
          <p:cNvSpPr>
            <a:spLocks noGrp="1"/>
          </p:cNvSpPr>
          <p:nvPr>
            <p:ph type="title"/>
          </p:nvPr>
        </p:nvSpPr>
        <p:spPr/>
        <p:txBody>
          <a:bodyPr/>
          <a:lstStyle/>
          <a:p>
            <a:r>
              <a:rPr lang="sv-SE"/>
              <a:t>Klicka här för att ändra format</a:t>
            </a:r>
          </a:p>
        </p:txBody>
      </p:sp>
      <p:sp>
        <p:nvSpPr>
          <p:cNvPr id="3" name="Platshållare för datum 2">
            <a:extLst>
              <a:ext uri="{FF2B5EF4-FFF2-40B4-BE49-F238E27FC236}">
                <a16:creationId xmlns:a16="http://schemas.microsoft.com/office/drawing/2014/main" id="{C8448DA3-8493-43D0-BBCD-C2EA8CA3FE03}"/>
              </a:ext>
            </a:extLst>
          </p:cNvPr>
          <p:cNvSpPr>
            <a:spLocks noGrp="1"/>
          </p:cNvSpPr>
          <p:nvPr>
            <p:ph type="dt" sz="half" idx="10"/>
          </p:nvPr>
        </p:nvSpPr>
        <p:spPr/>
        <p:txBody>
          <a:bodyPr/>
          <a:lstStyle/>
          <a:p>
            <a:endParaRPr lang="sv-SE" dirty="0"/>
          </a:p>
        </p:txBody>
      </p:sp>
      <p:sp>
        <p:nvSpPr>
          <p:cNvPr id="4" name="Platshållare för sidfot 3">
            <a:extLst>
              <a:ext uri="{FF2B5EF4-FFF2-40B4-BE49-F238E27FC236}">
                <a16:creationId xmlns:a16="http://schemas.microsoft.com/office/drawing/2014/main" id="{D9F90420-8D9B-4773-A833-65EBC50AD771}"/>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E19F8367-5A5A-48FD-A3A5-731AABD345D4}"/>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1929268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53E859F-92AD-4FFD-B12C-11CCCE63F50A}"/>
              </a:ext>
            </a:extLst>
          </p:cNvPr>
          <p:cNvSpPr>
            <a:spLocks noGrp="1"/>
          </p:cNvSpPr>
          <p:nvPr>
            <p:ph type="dt" sz="half" idx="10"/>
          </p:nvPr>
        </p:nvSpPr>
        <p:spPr/>
        <p:txBody>
          <a:bodyPr/>
          <a:lstStyle/>
          <a:p>
            <a:endParaRPr lang="sv-SE" dirty="0"/>
          </a:p>
        </p:txBody>
      </p:sp>
      <p:sp>
        <p:nvSpPr>
          <p:cNvPr id="3" name="Platshållare för sidfot 2">
            <a:extLst>
              <a:ext uri="{FF2B5EF4-FFF2-40B4-BE49-F238E27FC236}">
                <a16:creationId xmlns:a16="http://schemas.microsoft.com/office/drawing/2014/main" id="{6F34F9E9-CF85-4093-8C8E-F1964BF7781D}"/>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99C3823F-359A-4520-85A9-06E63D02AB86}"/>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744467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679E70-0082-4C61-B1C7-E0C7FCA78117}"/>
              </a:ext>
            </a:extLst>
          </p:cNvPr>
          <p:cNvSpPr>
            <a:spLocks noGrp="1"/>
          </p:cNvSpPr>
          <p:nvPr>
            <p:ph type="title"/>
          </p:nvPr>
        </p:nvSpPr>
        <p:spPr>
          <a:xfrm>
            <a:off x="630238" y="457200"/>
            <a:ext cx="2949575" cy="1600200"/>
          </a:xfrm>
        </p:spPr>
        <p:txBody>
          <a:bodyPr anchor="b"/>
          <a:lstStyle>
            <a:lvl1pPr>
              <a:defRPr sz="3200"/>
            </a:lvl1pPr>
          </a:lstStyle>
          <a:p>
            <a:r>
              <a:rPr lang="sv-SE"/>
              <a:t>Klicka här för att ändra format</a:t>
            </a:r>
          </a:p>
        </p:txBody>
      </p:sp>
      <p:sp>
        <p:nvSpPr>
          <p:cNvPr id="3" name="Platshållare för innehåll 2">
            <a:extLst>
              <a:ext uri="{FF2B5EF4-FFF2-40B4-BE49-F238E27FC236}">
                <a16:creationId xmlns:a16="http://schemas.microsoft.com/office/drawing/2014/main" id="{F352D12D-DDBB-4B49-8189-2FE1786CEDEE}"/>
              </a:ext>
            </a:extLst>
          </p:cNvPr>
          <p:cNvSpPr>
            <a:spLocks noGrp="1"/>
          </p:cNvSpPr>
          <p:nvPr>
            <p:ph idx="1"/>
          </p:nvPr>
        </p:nvSpPr>
        <p:spPr>
          <a:xfrm>
            <a:off x="3887788" y="987425"/>
            <a:ext cx="4629150" cy="48101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95696B2B-A1F5-42F9-BE2A-92649D82D6E8}"/>
              </a:ext>
            </a:extLst>
          </p:cNvPr>
          <p:cNvSpPr>
            <a:spLocks noGrp="1"/>
          </p:cNvSpPr>
          <p:nvPr>
            <p:ph type="body" sz="half" idx="2"/>
          </p:nvPr>
        </p:nvSpPr>
        <p:spPr>
          <a:xfrm>
            <a:off x="630238" y="2057400"/>
            <a:ext cx="2949575" cy="37224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4486E251-E237-48F3-A665-C028DF6CD251}"/>
              </a:ext>
            </a:extLst>
          </p:cNvPr>
          <p:cNvSpPr>
            <a:spLocks noGrp="1"/>
          </p:cNvSpPr>
          <p:nvPr>
            <p:ph type="dt" sz="half" idx="10"/>
          </p:nvPr>
        </p:nvSpPr>
        <p:spPr/>
        <p:txBody>
          <a:bodyPr/>
          <a:lstStyle/>
          <a:p>
            <a:endParaRPr lang="sv-SE" dirty="0"/>
          </a:p>
        </p:txBody>
      </p:sp>
      <p:sp>
        <p:nvSpPr>
          <p:cNvPr id="6" name="Platshållare för sidfot 5">
            <a:extLst>
              <a:ext uri="{FF2B5EF4-FFF2-40B4-BE49-F238E27FC236}">
                <a16:creationId xmlns:a16="http://schemas.microsoft.com/office/drawing/2014/main" id="{1DBFDE46-85BC-4ABE-9B2B-D68A1B5ADE11}"/>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AA52C3F6-880B-426A-8267-9CED7F434165}"/>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2070826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380E8C-3963-4841-902F-AF0F6C452F8B}"/>
              </a:ext>
            </a:extLst>
          </p:cNvPr>
          <p:cNvSpPr>
            <a:spLocks noGrp="1"/>
          </p:cNvSpPr>
          <p:nvPr>
            <p:ph type="title"/>
          </p:nvPr>
        </p:nvSpPr>
        <p:spPr>
          <a:xfrm>
            <a:off x="630238" y="457200"/>
            <a:ext cx="2949575" cy="1600200"/>
          </a:xfrm>
        </p:spPr>
        <p:txBody>
          <a:bodyPr anchor="b"/>
          <a:lstStyle>
            <a:lvl1pPr>
              <a:defRPr sz="3200"/>
            </a:lvl1pPr>
          </a:lstStyle>
          <a:p>
            <a:r>
              <a:rPr lang="sv-SE"/>
              <a:t>Klicka här för att ändra format</a:t>
            </a:r>
          </a:p>
        </p:txBody>
      </p:sp>
      <p:sp>
        <p:nvSpPr>
          <p:cNvPr id="3" name="Platshållare för bild 2">
            <a:extLst>
              <a:ext uri="{FF2B5EF4-FFF2-40B4-BE49-F238E27FC236}">
                <a16:creationId xmlns:a16="http://schemas.microsoft.com/office/drawing/2014/main" id="{F0C03D94-D9A9-49DD-B0A4-C3538EC609EB}"/>
              </a:ext>
            </a:extLst>
          </p:cNvPr>
          <p:cNvSpPr>
            <a:spLocks noGrp="1"/>
          </p:cNvSpPr>
          <p:nvPr>
            <p:ph type="pic" idx="1"/>
          </p:nvPr>
        </p:nvSpPr>
        <p:spPr>
          <a:xfrm>
            <a:off x="3887788" y="987425"/>
            <a:ext cx="4629150" cy="48101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23F6D1A7-6427-4C30-AEFE-B5828DA0B9C1}"/>
              </a:ext>
            </a:extLst>
          </p:cNvPr>
          <p:cNvSpPr>
            <a:spLocks noGrp="1"/>
          </p:cNvSpPr>
          <p:nvPr>
            <p:ph type="body" sz="half" idx="2"/>
          </p:nvPr>
        </p:nvSpPr>
        <p:spPr>
          <a:xfrm>
            <a:off x="630238" y="2057400"/>
            <a:ext cx="2949575" cy="37224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152C55F2-441D-4FBB-B74A-DB08EAAF9BEA}"/>
              </a:ext>
            </a:extLst>
          </p:cNvPr>
          <p:cNvSpPr>
            <a:spLocks noGrp="1"/>
          </p:cNvSpPr>
          <p:nvPr>
            <p:ph type="dt" sz="half" idx="10"/>
          </p:nvPr>
        </p:nvSpPr>
        <p:spPr/>
        <p:txBody>
          <a:bodyPr/>
          <a:lstStyle/>
          <a:p>
            <a:endParaRPr lang="sv-SE" dirty="0"/>
          </a:p>
        </p:txBody>
      </p:sp>
      <p:sp>
        <p:nvSpPr>
          <p:cNvPr id="6" name="Platshållare för sidfot 5">
            <a:extLst>
              <a:ext uri="{FF2B5EF4-FFF2-40B4-BE49-F238E27FC236}">
                <a16:creationId xmlns:a16="http://schemas.microsoft.com/office/drawing/2014/main" id="{5FCEAA9E-DC21-4320-8E68-61B55D931843}"/>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285D0A8B-3D24-4283-B3CE-8F7349507C12}"/>
              </a:ext>
            </a:extLst>
          </p:cNvPr>
          <p:cNvSpPr>
            <a:spLocks noGrp="1"/>
          </p:cNvSpPr>
          <p:nvPr>
            <p:ph type="sldNum" sz="quarter" idx="12"/>
          </p:nvPr>
        </p:nvSpPr>
        <p:spPr/>
        <p:txBody>
          <a:bodyPr/>
          <a:lstStyle/>
          <a:p>
            <a:fld id="{B6BD9627-3329-4DE6-AC63-754435E16E83}" type="slidenum">
              <a:rPr lang="sv-SE" smtClean="0"/>
              <a:t>‹#›</a:t>
            </a:fld>
            <a:endParaRPr lang="sv-SE"/>
          </a:p>
        </p:txBody>
      </p:sp>
    </p:spTree>
    <p:extLst>
      <p:ext uri="{BB962C8B-B14F-4D97-AF65-F5344CB8AC3E}">
        <p14:creationId xmlns:p14="http://schemas.microsoft.com/office/powerpoint/2010/main" val="2191818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4893C24-FF6C-427F-8EA7-FB7BDBB315F1}"/>
              </a:ext>
            </a:extLst>
          </p:cNvPr>
          <p:cNvCxnSpPr/>
          <p:nvPr/>
        </p:nvCxnSpPr>
        <p:spPr>
          <a:xfrm>
            <a:off x="714375" y="6072188"/>
            <a:ext cx="7643813" cy="1587"/>
          </a:xfrm>
          <a:prstGeom prst="line">
            <a:avLst/>
          </a:prstGeom>
          <a:ln w="6350">
            <a:solidFill>
              <a:schemeClr val="tx1"/>
            </a:solidFill>
          </a:ln>
        </p:spPr>
        <p:style>
          <a:lnRef idx="1">
            <a:schemeClr val="dk1"/>
          </a:lnRef>
          <a:fillRef idx="0">
            <a:schemeClr val="dk1"/>
          </a:fillRef>
          <a:effectRef idx="0">
            <a:schemeClr val="dk1"/>
          </a:effectRef>
          <a:fontRef idx="minor">
            <a:schemeClr val="tx1"/>
          </a:fontRef>
        </p:style>
      </p:cxnSp>
      <p:sp>
        <p:nvSpPr>
          <p:cNvPr id="97283" name="Title Placeholder 1">
            <a:extLst>
              <a:ext uri="{FF2B5EF4-FFF2-40B4-BE49-F238E27FC236}">
                <a16:creationId xmlns:a16="http://schemas.microsoft.com/office/drawing/2014/main" id="{898ACD82-24E2-490D-BABA-5127D9F80372}"/>
              </a:ext>
            </a:extLst>
          </p:cNvPr>
          <p:cNvSpPr>
            <a:spLocks noGrp="1"/>
          </p:cNvSpPr>
          <p:nvPr>
            <p:ph type="title"/>
          </p:nvPr>
        </p:nvSpPr>
        <p:spPr bwMode="auto">
          <a:xfrm>
            <a:off x="704850" y="806450"/>
            <a:ext cx="76454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formatet för bakgrundsrubriken</a:t>
            </a:r>
          </a:p>
        </p:txBody>
      </p:sp>
      <p:sp>
        <p:nvSpPr>
          <p:cNvPr id="97284" name="Text Placeholder 2">
            <a:extLst>
              <a:ext uri="{FF2B5EF4-FFF2-40B4-BE49-F238E27FC236}">
                <a16:creationId xmlns:a16="http://schemas.microsoft.com/office/drawing/2014/main" id="{AFC07BE9-C9F9-4F87-B49D-9B68B41ADCFA}"/>
              </a:ext>
            </a:extLst>
          </p:cNvPr>
          <p:cNvSpPr>
            <a:spLocks noGrp="1"/>
          </p:cNvSpPr>
          <p:nvPr>
            <p:ph type="body" idx="1"/>
          </p:nvPr>
        </p:nvSpPr>
        <p:spPr bwMode="auto">
          <a:xfrm>
            <a:off x="706438" y="1651000"/>
            <a:ext cx="7658100" cy="413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pic>
        <p:nvPicPr>
          <p:cNvPr id="97285" name="Picture 5" descr="090323_Lnu_Wordmark_Kalmar_Växjö_påhäng_transparent">
            <a:extLst>
              <a:ext uri="{FF2B5EF4-FFF2-40B4-BE49-F238E27FC236}">
                <a16:creationId xmlns:a16="http://schemas.microsoft.com/office/drawing/2014/main" id="{B8E9F3E9-8974-4276-AC2E-9BD850B07166}"/>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714375" y="6299200"/>
            <a:ext cx="2924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6" descr="090323_Lnu_Symbol">
            <a:extLst>
              <a:ext uri="{FF2B5EF4-FFF2-40B4-BE49-F238E27FC236}">
                <a16:creationId xmlns:a16="http://schemas.microsoft.com/office/drawing/2014/main" id="{00C96DF5-943A-4F73-BB12-81D5565796AB}"/>
              </a:ext>
            </a:extLst>
          </p:cNvPr>
          <p:cNvPicPr>
            <a:picLocks noChangeAspect="1" noChangeArrowheads="1"/>
          </p:cNvPicPr>
          <p:nvPr userDrawn="1"/>
        </p:nvPicPr>
        <p:blipFill>
          <a:blip r:embed="rId15" cstate="hqprint">
            <a:extLst>
              <a:ext uri="{28A0092B-C50C-407E-A947-70E740481C1C}">
                <a14:useLocalDpi xmlns:a14="http://schemas.microsoft.com/office/drawing/2010/main" val="0"/>
              </a:ext>
            </a:extLst>
          </a:blip>
          <a:srcRect/>
          <a:stretch>
            <a:fillRect/>
          </a:stretch>
        </p:blipFill>
        <p:spPr bwMode="auto">
          <a:xfrm>
            <a:off x="8128000" y="6207125"/>
            <a:ext cx="2492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tshållare för datum 1">
            <a:extLst>
              <a:ext uri="{FF2B5EF4-FFF2-40B4-BE49-F238E27FC236}">
                <a16:creationId xmlns:a16="http://schemas.microsoft.com/office/drawing/2014/main" id="{34E1CA55-A1DE-4AC3-BB5C-BEBAC74CC2B5}"/>
              </a:ext>
            </a:extLst>
          </p:cNvPr>
          <p:cNvSpPr>
            <a:spLocks noGrp="1"/>
          </p:cNvSpPr>
          <p:nvPr>
            <p:ph type="dt" sz="half" idx="2"/>
          </p:nvPr>
        </p:nvSpPr>
        <p:spPr>
          <a:xfrm>
            <a:off x="704850" y="5797550"/>
            <a:ext cx="2054119" cy="28674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sv-SE" dirty="0"/>
          </a:p>
        </p:txBody>
      </p:sp>
      <p:sp>
        <p:nvSpPr>
          <p:cNvPr id="3" name="Platshållare för sidfot 2">
            <a:extLst>
              <a:ext uri="{FF2B5EF4-FFF2-40B4-BE49-F238E27FC236}">
                <a16:creationId xmlns:a16="http://schemas.microsoft.com/office/drawing/2014/main" id="{5E22728F-F791-418D-86DC-0DAFD7ADFB6A}"/>
              </a:ext>
            </a:extLst>
          </p:cNvPr>
          <p:cNvSpPr>
            <a:spLocks noGrp="1"/>
          </p:cNvSpPr>
          <p:nvPr>
            <p:ph type="ftr" sz="quarter" idx="3"/>
          </p:nvPr>
        </p:nvSpPr>
        <p:spPr>
          <a:xfrm>
            <a:off x="3028950" y="5797550"/>
            <a:ext cx="3086100" cy="28674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sv-SE" dirty="0"/>
          </a:p>
        </p:txBody>
      </p:sp>
      <p:sp>
        <p:nvSpPr>
          <p:cNvPr id="4" name="Platshållare för bildnummer 3">
            <a:extLst>
              <a:ext uri="{FF2B5EF4-FFF2-40B4-BE49-F238E27FC236}">
                <a16:creationId xmlns:a16="http://schemas.microsoft.com/office/drawing/2014/main" id="{E38C8E46-72AA-4DFE-96A8-F5C4DAA2D573}"/>
              </a:ext>
            </a:extLst>
          </p:cNvPr>
          <p:cNvSpPr>
            <a:spLocks noGrp="1"/>
          </p:cNvSpPr>
          <p:nvPr>
            <p:ph type="sldNum" sz="quarter" idx="4"/>
          </p:nvPr>
        </p:nvSpPr>
        <p:spPr>
          <a:xfrm>
            <a:off x="6327195" y="5797550"/>
            <a:ext cx="2037343" cy="28674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B6BD9627-3329-4DE6-AC63-754435E16E83}"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lvl1pPr algn="l" rtl="0" eaLnBrk="1" fontAlgn="base" hangingPunct="1">
        <a:lnSpc>
          <a:spcPts val="2700"/>
        </a:lnSpc>
        <a:spcBef>
          <a:spcPct val="0"/>
        </a:spcBef>
        <a:spcAft>
          <a:spcPct val="0"/>
        </a:spcAft>
        <a:defRPr sz="27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p:titleStyle>
    <p:bodyStyle>
      <a:lvl1pPr marL="342900" indent="-342900" algn="l" rtl="0" eaLnBrk="1" fontAlgn="base" hangingPunct="1">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7283" name="Title Placeholder 1">
            <a:extLst>
              <a:ext uri="{FF2B5EF4-FFF2-40B4-BE49-F238E27FC236}">
                <a16:creationId xmlns:a16="http://schemas.microsoft.com/office/drawing/2014/main" id="{898ACD82-24E2-490D-BABA-5127D9F80372}"/>
              </a:ext>
            </a:extLst>
          </p:cNvPr>
          <p:cNvSpPr>
            <a:spLocks noGrp="1"/>
          </p:cNvSpPr>
          <p:nvPr>
            <p:ph type="title"/>
          </p:nvPr>
        </p:nvSpPr>
        <p:spPr bwMode="auto">
          <a:xfrm>
            <a:off x="704850" y="806450"/>
            <a:ext cx="76454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Click to edit Master title style</a:t>
            </a:r>
          </a:p>
        </p:txBody>
      </p:sp>
      <p:sp>
        <p:nvSpPr>
          <p:cNvPr id="97284" name="Text Placeholder 2">
            <a:extLst>
              <a:ext uri="{FF2B5EF4-FFF2-40B4-BE49-F238E27FC236}">
                <a16:creationId xmlns:a16="http://schemas.microsoft.com/office/drawing/2014/main" id="{AFC07BE9-C9F9-4F87-B49D-9B68B41ADCFA}"/>
              </a:ext>
            </a:extLst>
          </p:cNvPr>
          <p:cNvSpPr>
            <a:spLocks noGrp="1"/>
          </p:cNvSpPr>
          <p:nvPr>
            <p:ph type="body" idx="1"/>
          </p:nvPr>
        </p:nvSpPr>
        <p:spPr bwMode="auto">
          <a:xfrm>
            <a:off x="706438" y="1650999"/>
            <a:ext cx="7658100" cy="461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a:t>Click to edit Master text styles</a:t>
            </a:r>
          </a:p>
          <a:p>
            <a:pPr lvl="1"/>
            <a:r>
              <a:rPr lang="sv-SE" altLang="sv-SE"/>
              <a:t>Second level</a:t>
            </a:r>
          </a:p>
          <a:p>
            <a:pPr lvl="2"/>
            <a:r>
              <a:rPr lang="sv-SE" altLang="sv-SE"/>
              <a:t>Third level</a:t>
            </a:r>
          </a:p>
          <a:p>
            <a:pPr lvl="3"/>
            <a:r>
              <a:rPr lang="sv-SE" altLang="sv-SE"/>
              <a:t>Fourth level</a:t>
            </a:r>
          </a:p>
          <a:p>
            <a:pPr lvl="4"/>
            <a:r>
              <a:rPr lang="sv-SE" altLang="sv-SE"/>
              <a:t>Fifth level</a:t>
            </a:r>
          </a:p>
        </p:txBody>
      </p:sp>
      <p:sp>
        <p:nvSpPr>
          <p:cNvPr id="2" name="Platshållare för datum 1">
            <a:extLst>
              <a:ext uri="{FF2B5EF4-FFF2-40B4-BE49-F238E27FC236}">
                <a16:creationId xmlns:a16="http://schemas.microsoft.com/office/drawing/2014/main" id="{34E1CA55-A1DE-4AC3-BB5C-BEBAC74CC2B5}"/>
              </a:ext>
            </a:extLst>
          </p:cNvPr>
          <p:cNvSpPr>
            <a:spLocks noGrp="1"/>
          </p:cNvSpPr>
          <p:nvPr>
            <p:ph type="dt" sz="half" idx="2"/>
          </p:nvPr>
        </p:nvSpPr>
        <p:spPr>
          <a:xfrm>
            <a:off x="704850" y="6264315"/>
            <a:ext cx="2054119" cy="28674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sv-SE" dirty="0"/>
          </a:p>
        </p:txBody>
      </p:sp>
      <p:sp>
        <p:nvSpPr>
          <p:cNvPr id="3" name="Platshållare för sidfot 2">
            <a:extLst>
              <a:ext uri="{FF2B5EF4-FFF2-40B4-BE49-F238E27FC236}">
                <a16:creationId xmlns:a16="http://schemas.microsoft.com/office/drawing/2014/main" id="{5E22728F-F791-418D-86DC-0DAFD7ADFB6A}"/>
              </a:ext>
            </a:extLst>
          </p:cNvPr>
          <p:cNvSpPr>
            <a:spLocks noGrp="1"/>
          </p:cNvSpPr>
          <p:nvPr>
            <p:ph type="ftr" sz="quarter" idx="3"/>
          </p:nvPr>
        </p:nvSpPr>
        <p:spPr>
          <a:xfrm>
            <a:off x="3028950" y="6264315"/>
            <a:ext cx="3086100" cy="28674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sv-SE" dirty="0"/>
          </a:p>
        </p:txBody>
      </p:sp>
      <p:sp>
        <p:nvSpPr>
          <p:cNvPr id="4" name="Platshållare för bildnummer 3">
            <a:extLst>
              <a:ext uri="{FF2B5EF4-FFF2-40B4-BE49-F238E27FC236}">
                <a16:creationId xmlns:a16="http://schemas.microsoft.com/office/drawing/2014/main" id="{E38C8E46-72AA-4DFE-96A8-F5C4DAA2D573}"/>
              </a:ext>
            </a:extLst>
          </p:cNvPr>
          <p:cNvSpPr>
            <a:spLocks noGrp="1"/>
          </p:cNvSpPr>
          <p:nvPr>
            <p:ph type="sldNum" sz="quarter" idx="4"/>
          </p:nvPr>
        </p:nvSpPr>
        <p:spPr>
          <a:xfrm>
            <a:off x="6327195" y="6264315"/>
            <a:ext cx="2037343" cy="28674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B6BD9627-3329-4DE6-AC63-754435E16E83}" type="slidenum">
              <a:rPr lang="sv-SE" smtClean="0"/>
              <a:pPr/>
              <a:t>‹#›</a:t>
            </a:fld>
            <a:endParaRPr lang="sv-SE"/>
          </a:p>
        </p:txBody>
      </p:sp>
    </p:spTree>
    <p:extLst>
      <p:ext uri="{BB962C8B-B14F-4D97-AF65-F5344CB8AC3E}">
        <p14:creationId xmlns:p14="http://schemas.microsoft.com/office/powerpoint/2010/main" val="60419605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lvl1pPr algn="l" rtl="0" eaLnBrk="0" fontAlgn="base" hangingPunct="0">
        <a:lnSpc>
          <a:spcPts val="2700"/>
        </a:lnSpc>
        <a:spcBef>
          <a:spcPct val="0"/>
        </a:spcBef>
        <a:spcAft>
          <a:spcPct val="0"/>
        </a:spcAft>
        <a:defRPr sz="2700" kern="1200">
          <a:solidFill>
            <a:schemeClr val="tx1"/>
          </a:solidFill>
          <a:latin typeface="+mj-lt"/>
          <a:ea typeface="+mj-ea"/>
          <a:cs typeface="+mj-cs"/>
        </a:defRPr>
      </a:lvl1pPr>
      <a:lvl2pPr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0" fontAlgn="base" hangingPunct="0">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l="-17000" r="-17000"/>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3A35C3-0593-4372-AF76-D492062B11E3}"/>
              </a:ext>
            </a:extLst>
          </p:cNvPr>
          <p:cNvSpPr>
            <a:spLocks noGrp="1"/>
          </p:cNvSpPr>
          <p:nvPr>
            <p:ph type="ctrTitle"/>
          </p:nvPr>
        </p:nvSpPr>
        <p:spPr>
          <a:xfrm>
            <a:off x="0" y="438944"/>
            <a:ext cx="9144000" cy="1656184"/>
          </a:xfrm>
          <a:solidFill>
            <a:schemeClr val="accent1">
              <a:alpha val="79000"/>
            </a:schemeClr>
          </a:solidFill>
        </p:spPr>
        <p:txBody>
          <a:bodyPr anchor="ctr"/>
          <a:lstStyle/>
          <a:p>
            <a:pPr algn="ctr">
              <a:lnSpc>
                <a:spcPct val="100000"/>
              </a:lnSpc>
            </a:pPr>
            <a:r>
              <a:rPr lang="sv-SE" sz="3600" b="1" dirty="0">
                <a:latin typeface="Abadi Extra Light" panose="020B0204020104020204" pitchFamily="34" charset="0"/>
              </a:rPr>
              <a:t>CV och ansökningsbrev </a:t>
            </a:r>
            <a:br>
              <a:rPr lang="sv-SE" sz="3600" b="1" dirty="0">
                <a:latin typeface="Abadi Extra Light" panose="020B0204020104020204" pitchFamily="34" charset="0"/>
              </a:rPr>
            </a:br>
            <a:r>
              <a:rPr lang="sv-SE" sz="3600" b="1" dirty="0">
                <a:latin typeface="Abadi Extra Light" panose="020B0204020104020204" pitchFamily="34" charset="0"/>
              </a:rPr>
              <a:t>Språk, kultur och kommunikation ht’24</a:t>
            </a:r>
          </a:p>
        </p:txBody>
      </p:sp>
      <p:sp>
        <p:nvSpPr>
          <p:cNvPr id="3" name="Underrubrik 2">
            <a:extLst>
              <a:ext uri="{FF2B5EF4-FFF2-40B4-BE49-F238E27FC236}">
                <a16:creationId xmlns:a16="http://schemas.microsoft.com/office/drawing/2014/main" id="{499EB56F-5B8A-429F-B249-FE7E19DD2C8B}"/>
              </a:ext>
            </a:extLst>
          </p:cNvPr>
          <p:cNvSpPr>
            <a:spLocks noGrp="1"/>
          </p:cNvSpPr>
          <p:nvPr>
            <p:ph type="subTitle" idx="1"/>
          </p:nvPr>
        </p:nvSpPr>
        <p:spPr>
          <a:xfrm>
            <a:off x="1371600" y="4293096"/>
            <a:ext cx="6400800" cy="478904"/>
          </a:xfrm>
        </p:spPr>
        <p:txBody>
          <a:bodyPr/>
          <a:lstStyle/>
          <a:p>
            <a:endParaRPr lang="sv-SE" dirty="0"/>
          </a:p>
          <a:p>
            <a:endParaRPr lang="sv-SE" dirty="0"/>
          </a:p>
          <a:p>
            <a:endParaRPr lang="sv-SE" dirty="0"/>
          </a:p>
        </p:txBody>
      </p:sp>
      <p:sp>
        <p:nvSpPr>
          <p:cNvPr id="4" name="Underrubrik 2">
            <a:extLst>
              <a:ext uri="{FF2B5EF4-FFF2-40B4-BE49-F238E27FC236}">
                <a16:creationId xmlns:a16="http://schemas.microsoft.com/office/drawing/2014/main" id="{499EB56F-5B8A-429F-B249-FE7E19DD2C8B}"/>
              </a:ext>
            </a:extLst>
          </p:cNvPr>
          <p:cNvSpPr txBox="1">
            <a:spLocks/>
          </p:cNvSpPr>
          <p:nvPr/>
        </p:nvSpPr>
        <p:spPr bwMode="auto">
          <a:xfrm>
            <a:off x="3275856" y="6294214"/>
            <a:ext cx="6400800" cy="66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400" i="1" dirty="0"/>
              <a:t>Fanny Elheim, Karriärvägledare, Växjö  </a:t>
            </a:r>
          </a:p>
          <a:p>
            <a:endParaRPr lang="sv-SE" dirty="0"/>
          </a:p>
        </p:txBody>
      </p:sp>
      <p:sp>
        <p:nvSpPr>
          <p:cNvPr id="5" name="Rubrik 1">
            <a:extLst>
              <a:ext uri="{FF2B5EF4-FFF2-40B4-BE49-F238E27FC236}">
                <a16:creationId xmlns:a16="http://schemas.microsoft.com/office/drawing/2014/main" id="{C93A35C3-0593-4372-AF76-D492062B11E3}"/>
              </a:ext>
            </a:extLst>
          </p:cNvPr>
          <p:cNvSpPr txBox="1">
            <a:spLocks/>
          </p:cNvSpPr>
          <p:nvPr/>
        </p:nvSpPr>
        <p:spPr bwMode="auto">
          <a:xfrm>
            <a:off x="5102" y="3438587"/>
            <a:ext cx="8708504"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7500"/>
              </a:lnSpc>
              <a:spcBef>
                <a:spcPct val="0"/>
              </a:spcBef>
              <a:spcAft>
                <a:spcPct val="0"/>
              </a:spcAft>
              <a:defRPr sz="7500" kern="12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anose="02020603050405020304" pitchFamily="18" charset="0"/>
                <a:cs typeface="Times New Roman" panose="02020603050405020304" pitchFamily="18" charset="0"/>
              </a:defRPr>
            </a:lvl9pPr>
          </a:lstStyle>
          <a:p>
            <a:pPr>
              <a:lnSpc>
                <a:spcPct val="150000"/>
              </a:lnSpc>
            </a:pPr>
            <a:r>
              <a:rPr lang="sv-SE" sz="3600" b="1" dirty="0">
                <a:latin typeface="Abadi" panose="020B0604020104020204" pitchFamily="34" charset="0"/>
              </a:rPr>
              <a:t>Del 1: ” CV”</a:t>
            </a:r>
          </a:p>
          <a:p>
            <a:pPr>
              <a:lnSpc>
                <a:spcPct val="150000"/>
              </a:lnSpc>
            </a:pPr>
            <a:r>
              <a:rPr lang="sv-SE" sz="3200" b="1" dirty="0">
                <a:solidFill>
                  <a:schemeClr val="tx2"/>
                </a:solidFill>
                <a:latin typeface="Abadi" panose="020B0604020104020204" pitchFamily="34" charset="0"/>
              </a:rPr>
              <a:t>Del 2: ”Personligt brev”</a:t>
            </a:r>
          </a:p>
        </p:txBody>
      </p:sp>
    </p:spTree>
    <p:extLst>
      <p:ext uri="{BB962C8B-B14F-4D97-AF65-F5344CB8AC3E}">
        <p14:creationId xmlns:p14="http://schemas.microsoft.com/office/powerpoint/2010/main" val="1559714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l="-17000" r="-17000"/>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BF051F-933C-42FA-B73F-077DA74F7C69}"/>
              </a:ext>
            </a:extLst>
          </p:cNvPr>
          <p:cNvSpPr>
            <a:spLocks noGrp="1"/>
          </p:cNvSpPr>
          <p:nvPr>
            <p:ph type="title"/>
          </p:nvPr>
        </p:nvSpPr>
        <p:spPr/>
        <p:txBody>
          <a:bodyPr/>
          <a:lstStyle/>
          <a:p>
            <a:r>
              <a:rPr lang="sv-SE" dirty="0">
                <a:latin typeface="Abadi Extra Light" panose="020B0204020104020204" pitchFamily="34" charset="0"/>
              </a:rPr>
              <a:t>Söka…</a:t>
            </a:r>
          </a:p>
        </p:txBody>
      </p:sp>
      <p:sp>
        <p:nvSpPr>
          <p:cNvPr id="3" name="Platshållare för innehåll 2">
            <a:extLst>
              <a:ext uri="{FF2B5EF4-FFF2-40B4-BE49-F238E27FC236}">
                <a16:creationId xmlns:a16="http://schemas.microsoft.com/office/drawing/2014/main" id="{709C4E11-3FCE-4B5D-94C5-D56A60D4921F}"/>
              </a:ext>
            </a:extLst>
          </p:cNvPr>
          <p:cNvSpPr>
            <a:spLocks noGrp="1"/>
          </p:cNvSpPr>
          <p:nvPr>
            <p:ph sz="half" idx="1"/>
          </p:nvPr>
        </p:nvSpPr>
        <p:spPr>
          <a:xfrm>
            <a:off x="539552" y="1403836"/>
            <a:ext cx="4024064" cy="4146550"/>
          </a:xfrm>
        </p:spPr>
        <p:txBody>
          <a:bodyPr/>
          <a:lstStyle/>
          <a:p>
            <a:pPr algn="ctr"/>
            <a:r>
              <a:rPr lang="sv-SE" dirty="0">
                <a:latin typeface="Abadi" panose="020B0604020104020204" pitchFamily="34" charset="0"/>
              </a:rPr>
              <a:t>  </a:t>
            </a:r>
            <a:r>
              <a:rPr lang="sv-SE" u="sng" dirty="0">
                <a:latin typeface="Abadi" panose="020B0604020104020204" pitchFamily="34" charset="0"/>
              </a:rPr>
              <a:t>Praktik</a:t>
            </a:r>
          </a:p>
          <a:p>
            <a:pPr>
              <a:buFont typeface="Courier New" panose="02070309020205020404" pitchFamily="49" charset="0"/>
              <a:buChar char="o"/>
            </a:pPr>
            <a:r>
              <a:rPr lang="sv-SE" dirty="0">
                <a:latin typeface="Abadi" panose="020B0604020104020204" pitchFamily="34" charset="0"/>
              </a:rPr>
              <a:t>Varför du hör av dig (mejl/</a:t>
            </a:r>
            <a:r>
              <a:rPr lang="sv-SE" dirty="0" err="1">
                <a:latin typeface="Abadi" panose="020B0604020104020204" pitchFamily="34" charset="0"/>
              </a:rPr>
              <a:t>tel</a:t>
            </a:r>
            <a:r>
              <a:rPr lang="sv-SE" dirty="0">
                <a:latin typeface="Abadi" panose="020B0604020104020204" pitchFamily="34" charset="0"/>
              </a:rPr>
              <a:t>)</a:t>
            </a:r>
          </a:p>
          <a:p>
            <a:pPr>
              <a:buFont typeface="Courier New" panose="02070309020205020404" pitchFamily="49" charset="0"/>
              <a:buChar char="o"/>
            </a:pPr>
            <a:r>
              <a:rPr lang="sv-SE" dirty="0">
                <a:latin typeface="Abadi" panose="020B0604020104020204" pitchFamily="34" charset="0"/>
              </a:rPr>
              <a:t>Vilka områden är du intresserad av</a:t>
            </a:r>
          </a:p>
          <a:p>
            <a:pPr>
              <a:buFont typeface="Courier New" panose="02070309020205020404" pitchFamily="49" charset="0"/>
              <a:buChar char="o"/>
            </a:pPr>
            <a:r>
              <a:rPr lang="sv-SE" dirty="0">
                <a:latin typeface="Abadi" panose="020B0604020104020204" pitchFamily="34" charset="0"/>
              </a:rPr>
              <a:t>Förväntningar på praktiken/vad vill du ha ut av den (tror du)</a:t>
            </a:r>
          </a:p>
          <a:p>
            <a:pPr>
              <a:buFont typeface="Courier New" panose="02070309020205020404" pitchFamily="49" charset="0"/>
              <a:buChar char="o"/>
            </a:pPr>
            <a:r>
              <a:rPr lang="sv-SE" dirty="0">
                <a:solidFill>
                  <a:schemeClr val="bg2">
                    <a:lumMod val="65000"/>
                  </a:schemeClr>
                </a:solidFill>
                <a:latin typeface="Abadi" panose="020B0604020104020204" pitchFamily="34" charset="0"/>
              </a:rPr>
              <a:t>Varför denna org./ -detta företag</a:t>
            </a:r>
          </a:p>
          <a:p>
            <a:pPr>
              <a:buFont typeface="Courier New" panose="02070309020205020404" pitchFamily="49" charset="0"/>
              <a:buChar char="o"/>
            </a:pPr>
            <a:r>
              <a:rPr lang="sv-SE" dirty="0">
                <a:solidFill>
                  <a:schemeClr val="bg2">
                    <a:lumMod val="65000"/>
                  </a:schemeClr>
                </a:solidFill>
                <a:latin typeface="Abadi" panose="020B0604020104020204" pitchFamily="34" charset="0"/>
              </a:rPr>
              <a:t>Varför passar du?</a:t>
            </a:r>
          </a:p>
          <a:p>
            <a:pPr>
              <a:buFont typeface="Courier New" panose="02070309020205020404" pitchFamily="49" charset="0"/>
              <a:buChar char="o"/>
            </a:pPr>
            <a:r>
              <a:rPr lang="sv-SE" dirty="0">
                <a:solidFill>
                  <a:schemeClr val="bg2">
                    <a:lumMod val="65000"/>
                  </a:schemeClr>
                </a:solidFill>
                <a:latin typeface="Abadi" panose="020B0604020104020204" pitchFamily="34" charset="0"/>
              </a:rPr>
              <a:t>Skräddarsy nyckelord (annons)</a:t>
            </a:r>
          </a:p>
          <a:p>
            <a:pPr>
              <a:buFont typeface="Courier New" panose="02070309020205020404" pitchFamily="49" charset="0"/>
              <a:buChar char="o"/>
            </a:pPr>
            <a:r>
              <a:rPr lang="sv-SE" dirty="0">
                <a:solidFill>
                  <a:schemeClr val="bg2">
                    <a:lumMod val="65000"/>
                  </a:schemeClr>
                </a:solidFill>
                <a:latin typeface="Abadi" panose="020B0604020104020204" pitchFamily="34" charset="0"/>
              </a:rPr>
              <a:t>Matcha din kompetensmed annons /jobbet</a:t>
            </a:r>
          </a:p>
          <a:p>
            <a:pPr>
              <a:buFont typeface="Courier New" panose="02070309020205020404" pitchFamily="49" charset="0"/>
              <a:buChar char="o"/>
            </a:pPr>
            <a:r>
              <a:rPr lang="sv-SE" dirty="0">
                <a:solidFill>
                  <a:schemeClr val="bg2">
                    <a:lumMod val="65000"/>
                  </a:schemeClr>
                </a:solidFill>
                <a:latin typeface="Abadi" panose="020B0604020104020204" pitchFamily="34" charset="0"/>
              </a:rPr>
              <a:t>Värderingar</a:t>
            </a:r>
          </a:p>
          <a:p>
            <a:pPr>
              <a:buFont typeface="Courier New" panose="02070309020205020404" pitchFamily="49" charset="0"/>
              <a:buChar char="o"/>
            </a:pPr>
            <a:endParaRPr lang="sv-SE" dirty="0">
              <a:latin typeface="Abadi" panose="020B0604020104020204" pitchFamily="34" charset="0"/>
            </a:endParaRPr>
          </a:p>
          <a:p>
            <a:pPr algn="ctr"/>
            <a:endParaRPr lang="sv-SE" dirty="0">
              <a:latin typeface="Abadi" panose="020B0604020104020204" pitchFamily="34" charset="0"/>
            </a:endParaRPr>
          </a:p>
          <a:p>
            <a:pPr algn="ctr"/>
            <a:endParaRPr lang="sv-SE" dirty="0">
              <a:latin typeface="Abadi" panose="020B0604020104020204" pitchFamily="34" charset="0"/>
            </a:endParaRPr>
          </a:p>
        </p:txBody>
      </p:sp>
      <p:sp>
        <p:nvSpPr>
          <p:cNvPr id="4" name="Platshållare för innehåll 3">
            <a:extLst>
              <a:ext uri="{FF2B5EF4-FFF2-40B4-BE49-F238E27FC236}">
                <a16:creationId xmlns:a16="http://schemas.microsoft.com/office/drawing/2014/main" id="{C8165C37-83E2-4536-8CEB-E18D9F29683E}"/>
              </a:ext>
            </a:extLst>
          </p:cNvPr>
          <p:cNvSpPr>
            <a:spLocks noGrp="1"/>
          </p:cNvSpPr>
          <p:nvPr>
            <p:ph sz="half" idx="2"/>
          </p:nvPr>
        </p:nvSpPr>
        <p:spPr>
          <a:xfrm>
            <a:off x="4851598" y="1403836"/>
            <a:ext cx="3752850" cy="4146550"/>
          </a:xfrm>
        </p:spPr>
        <p:txBody>
          <a:bodyPr/>
          <a:lstStyle/>
          <a:p>
            <a:r>
              <a:rPr lang="sv-SE" dirty="0"/>
              <a:t>		</a:t>
            </a:r>
            <a:r>
              <a:rPr lang="sv-SE" dirty="0">
                <a:latin typeface="Abadi" panose="020B0604020104020204" pitchFamily="34" charset="0"/>
              </a:rPr>
              <a:t>           </a:t>
            </a:r>
            <a:r>
              <a:rPr lang="sv-SE" u="sng" dirty="0">
                <a:solidFill>
                  <a:schemeClr val="tx2">
                    <a:lumMod val="75000"/>
                  </a:schemeClr>
                </a:solidFill>
                <a:latin typeface="Abadi" panose="020B0604020104020204" pitchFamily="34" charset="0"/>
              </a:rPr>
              <a:t>Jobb</a:t>
            </a:r>
          </a:p>
          <a:p>
            <a:pPr>
              <a:buFont typeface="Courier New" panose="02070309020205020404" pitchFamily="49" charset="0"/>
              <a:buChar char="o"/>
            </a:pPr>
            <a:r>
              <a:rPr lang="sv-SE" dirty="0">
                <a:solidFill>
                  <a:schemeClr val="bg2">
                    <a:lumMod val="65000"/>
                  </a:schemeClr>
                </a:solidFill>
                <a:latin typeface="Abadi" panose="020B0604020104020204" pitchFamily="34" charset="0"/>
              </a:rPr>
              <a:t>Varför denna org./ detta Företag?</a:t>
            </a:r>
          </a:p>
          <a:p>
            <a:pPr>
              <a:buFont typeface="Courier New" panose="02070309020205020404" pitchFamily="49" charset="0"/>
              <a:buChar char="o"/>
            </a:pPr>
            <a:r>
              <a:rPr lang="sv-SE" dirty="0">
                <a:solidFill>
                  <a:schemeClr val="bg2">
                    <a:lumMod val="65000"/>
                  </a:schemeClr>
                </a:solidFill>
                <a:latin typeface="Abadi" panose="020B0604020104020204" pitchFamily="34" charset="0"/>
              </a:rPr>
              <a:t>Varför passar du?</a:t>
            </a:r>
          </a:p>
          <a:p>
            <a:pPr>
              <a:buFont typeface="Courier New" panose="02070309020205020404" pitchFamily="49" charset="0"/>
              <a:buChar char="o"/>
            </a:pPr>
            <a:r>
              <a:rPr lang="sv-SE" dirty="0">
                <a:latin typeface="Abadi" panose="020B0604020104020204" pitchFamily="34" charset="0"/>
              </a:rPr>
              <a:t>Varför är du intresserad av positionen</a:t>
            </a:r>
          </a:p>
          <a:p>
            <a:pPr>
              <a:buFont typeface="Courier New" panose="02070309020205020404" pitchFamily="49" charset="0"/>
              <a:buChar char="o"/>
            </a:pPr>
            <a:r>
              <a:rPr lang="sv-SE" dirty="0">
                <a:solidFill>
                  <a:schemeClr val="bg2">
                    <a:lumMod val="65000"/>
                  </a:schemeClr>
                </a:solidFill>
                <a:latin typeface="Abadi" panose="020B0604020104020204" pitchFamily="34" charset="0"/>
              </a:rPr>
              <a:t>Skräddarsy med nyckelord</a:t>
            </a:r>
          </a:p>
          <a:p>
            <a:pPr>
              <a:buFont typeface="Courier New" panose="02070309020205020404" pitchFamily="49" charset="0"/>
              <a:buChar char="o"/>
            </a:pPr>
            <a:r>
              <a:rPr lang="sv-SE" dirty="0">
                <a:solidFill>
                  <a:schemeClr val="bg2">
                    <a:lumMod val="65000"/>
                  </a:schemeClr>
                </a:solidFill>
                <a:latin typeface="Abadi" panose="020B0604020104020204" pitchFamily="34" charset="0"/>
              </a:rPr>
              <a:t>Matcha  din kompetens med annons /jobbet</a:t>
            </a:r>
          </a:p>
          <a:p>
            <a:pPr>
              <a:buFont typeface="Courier New" panose="02070309020205020404" pitchFamily="49" charset="0"/>
              <a:buChar char="o"/>
            </a:pPr>
            <a:r>
              <a:rPr lang="sv-SE" dirty="0">
                <a:solidFill>
                  <a:schemeClr val="bg2">
                    <a:lumMod val="65000"/>
                  </a:schemeClr>
                </a:solidFill>
                <a:latin typeface="Abadi" panose="020B0604020104020204" pitchFamily="34" charset="0"/>
              </a:rPr>
              <a:t>Värderingar</a:t>
            </a:r>
          </a:p>
          <a:p>
            <a:pPr>
              <a:buFont typeface="Courier New" panose="02070309020205020404" pitchFamily="49" charset="0"/>
              <a:buChar char="o"/>
            </a:pPr>
            <a:endParaRPr lang="sv-SE" dirty="0">
              <a:latin typeface="Abadi" panose="020B0604020104020204" pitchFamily="34" charset="0"/>
            </a:endParaRPr>
          </a:p>
          <a:p>
            <a:endParaRPr lang="sv-SE" dirty="0">
              <a:latin typeface="Abadi" panose="020B0604020104020204" pitchFamily="34" charset="0"/>
            </a:endParaRPr>
          </a:p>
        </p:txBody>
      </p:sp>
      <p:sp>
        <p:nvSpPr>
          <p:cNvPr id="5" name="textruta 4">
            <a:extLst>
              <a:ext uri="{FF2B5EF4-FFF2-40B4-BE49-F238E27FC236}">
                <a16:creationId xmlns:a16="http://schemas.microsoft.com/office/drawing/2014/main" id="{F69D3030-ECF8-488C-9012-C9DC0CB98006}"/>
              </a:ext>
            </a:extLst>
          </p:cNvPr>
          <p:cNvSpPr txBox="1"/>
          <p:nvPr/>
        </p:nvSpPr>
        <p:spPr>
          <a:xfrm>
            <a:off x="4451673" y="1307614"/>
            <a:ext cx="576064" cy="369332"/>
          </a:xfrm>
          <a:prstGeom prst="rect">
            <a:avLst/>
          </a:prstGeom>
          <a:noFill/>
        </p:spPr>
        <p:txBody>
          <a:bodyPr wrap="square" rtlCol="0">
            <a:spAutoFit/>
          </a:bodyPr>
          <a:lstStyle/>
          <a:p>
            <a:r>
              <a:rPr lang="sv-SE" dirty="0">
                <a:latin typeface="Abadi" panose="020B0604020104020204" pitchFamily="34" charset="0"/>
              </a:rPr>
              <a:t>VS.</a:t>
            </a:r>
          </a:p>
        </p:txBody>
      </p:sp>
    </p:spTree>
    <p:extLst>
      <p:ext uri="{BB962C8B-B14F-4D97-AF65-F5344CB8AC3E}">
        <p14:creationId xmlns:p14="http://schemas.microsoft.com/office/powerpoint/2010/main" val="393109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Bildobjekt 42">
            <a:extLst>
              <a:ext uri="{FF2B5EF4-FFF2-40B4-BE49-F238E27FC236}">
                <a16:creationId xmlns:a16="http://schemas.microsoft.com/office/drawing/2014/main" id="{699A06D1-5300-A05D-BE92-BBB864C8CB47}"/>
              </a:ext>
            </a:extLst>
          </p:cNvPr>
          <p:cNvPicPr>
            <a:picLocks noChangeAspect="1"/>
          </p:cNvPicPr>
          <p:nvPr/>
        </p:nvPicPr>
        <p:blipFill>
          <a:blip r:embed="rId2"/>
          <a:stretch>
            <a:fillRect/>
          </a:stretch>
        </p:blipFill>
        <p:spPr>
          <a:xfrm>
            <a:off x="4299349" y="44624"/>
            <a:ext cx="4772357" cy="6858000"/>
          </a:xfrm>
          <a:prstGeom prst="rect">
            <a:avLst/>
          </a:prstGeom>
        </p:spPr>
      </p:pic>
      <p:sp>
        <p:nvSpPr>
          <p:cNvPr id="3" name="textruta 2"/>
          <p:cNvSpPr txBox="1"/>
          <p:nvPr/>
        </p:nvSpPr>
        <p:spPr>
          <a:xfrm>
            <a:off x="0" y="692696"/>
            <a:ext cx="3635896" cy="707886"/>
          </a:xfrm>
          <a:prstGeom prst="rect">
            <a:avLst/>
          </a:prstGeom>
          <a:solidFill>
            <a:schemeClr val="accent1">
              <a:alpha val="74000"/>
            </a:schemeClr>
          </a:solidFill>
        </p:spPr>
        <p:txBody>
          <a:bodyPr wrap="square" rtlCol="0">
            <a:spAutoFit/>
          </a:bodyPr>
          <a:lstStyle/>
          <a:p>
            <a:r>
              <a:rPr lang="sv-SE" sz="4000" dirty="0">
                <a:latin typeface="+mn-lt"/>
              </a:rPr>
              <a:t>Upplägg:  </a:t>
            </a:r>
          </a:p>
        </p:txBody>
      </p:sp>
      <p:sp>
        <p:nvSpPr>
          <p:cNvPr id="4" name="Kommentar i oval 3"/>
          <p:cNvSpPr/>
          <p:nvPr/>
        </p:nvSpPr>
        <p:spPr bwMode="auto">
          <a:xfrm rot="21367097" flipH="1">
            <a:off x="332871" y="2605967"/>
            <a:ext cx="3413774" cy="2162183"/>
          </a:xfrm>
          <a:prstGeom prst="wedgeEllipseCallout">
            <a:avLst>
              <a:gd name="adj1" fmla="val 59741"/>
              <a:gd name="adj2" fmla="val 9930"/>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sv-SE" sz="1600" b="0" i="0" u="sng" strike="noStrike" cap="none" normalizeH="0" baseline="0" dirty="0">
                <a:ln>
                  <a:noFill/>
                </a:ln>
                <a:solidFill>
                  <a:schemeClr val="tx1"/>
                </a:solidFill>
                <a:effectLst/>
                <a:latin typeface="+mn-lt"/>
                <a:cs typeface="Arial" panose="020B0604020202020204" pitchFamily="34" charset="0"/>
              </a:rPr>
              <a:t>Spontanansökan/praktik</a:t>
            </a:r>
          </a:p>
          <a:p>
            <a:pPr marL="0" marR="0" indent="0" algn="l" defTabSz="914400" rtl="0" eaLnBrk="0" fontAlgn="base" latinLnBrk="0" hangingPunct="0">
              <a:lnSpc>
                <a:spcPct val="100000"/>
              </a:lnSpc>
              <a:spcBef>
                <a:spcPct val="0"/>
              </a:spcBef>
              <a:spcAft>
                <a:spcPct val="0"/>
              </a:spcAft>
              <a:buClrTx/>
              <a:buSzTx/>
              <a:buFontTx/>
              <a:buNone/>
              <a:tabLst/>
            </a:pPr>
            <a:endParaRPr lang="sv-SE" sz="1400" dirty="0">
              <a:latin typeface="+mn-lt"/>
            </a:endParaRPr>
          </a:p>
          <a:p>
            <a:pPr marL="171450" marR="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sv-SE" sz="1200" dirty="0">
                <a:latin typeface="+mn-lt"/>
              </a:rPr>
              <a:t>Vilka kompetenser tror du behövs? </a:t>
            </a:r>
          </a:p>
          <a:p>
            <a:pPr marL="171450" marR="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sv-SE" sz="1200" b="0" i="0" strike="noStrike" cap="none" normalizeH="0" baseline="0" dirty="0">
                <a:ln>
                  <a:noFill/>
                </a:ln>
                <a:solidFill>
                  <a:schemeClr val="tx1"/>
                </a:solidFill>
                <a:effectLst/>
                <a:latin typeface="+mn-lt"/>
              </a:rPr>
              <a:t>Vad</a:t>
            </a:r>
            <a:r>
              <a:rPr kumimoji="0" lang="sv-SE" sz="1200" b="0" i="0" strike="noStrike" cap="none" normalizeH="0" dirty="0">
                <a:ln>
                  <a:noFill/>
                </a:ln>
                <a:solidFill>
                  <a:schemeClr val="tx1"/>
                </a:solidFill>
                <a:effectLst/>
                <a:latin typeface="+mn-lt"/>
              </a:rPr>
              <a:t> </a:t>
            </a:r>
            <a:r>
              <a:rPr lang="sv-SE" sz="1200" dirty="0">
                <a:latin typeface="+mn-lt"/>
              </a:rPr>
              <a:t>har du för förväntningar?/ vad vill</a:t>
            </a:r>
            <a:r>
              <a:rPr kumimoji="0" lang="sv-SE" sz="1200" b="0" i="0" strike="noStrike" cap="none" normalizeH="0" dirty="0">
                <a:ln>
                  <a:noFill/>
                </a:ln>
                <a:solidFill>
                  <a:schemeClr val="tx1"/>
                </a:solidFill>
                <a:effectLst/>
                <a:latin typeface="+mn-lt"/>
              </a:rPr>
              <a:t> du göra eller lära dig? </a:t>
            </a:r>
            <a:endParaRPr kumimoji="0" lang="sv-SE" sz="1200" b="0" i="0" strike="noStrike" cap="none" normalizeH="0" baseline="0" dirty="0">
              <a:ln>
                <a:noFill/>
              </a:ln>
              <a:solidFill>
                <a:schemeClr val="tx1"/>
              </a:solidFill>
              <a:effectLst/>
              <a:latin typeface="+mn-lt"/>
            </a:endParaRPr>
          </a:p>
        </p:txBody>
      </p:sp>
      <p:sp>
        <p:nvSpPr>
          <p:cNvPr id="5" name="Pil: femhörning 4">
            <a:extLst>
              <a:ext uri="{FF2B5EF4-FFF2-40B4-BE49-F238E27FC236}">
                <a16:creationId xmlns:a16="http://schemas.microsoft.com/office/drawing/2014/main" id="{B2AFB373-EA98-5003-2D9F-002B48926DBB}"/>
              </a:ext>
            </a:extLst>
          </p:cNvPr>
          <p:cNvSpPr/>
          <p:nvPr/>
        </p:nvSpPr>
        <p:spPr bwMode="auto">
          <a:xfrm>
            <a:off x="1691680" y="1700808"/>
            <a:ext cx="2232248" cy="504056"/>
          </a:xfrm>
          <a:prstGeom prst="homePlat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sv-SE" sz="1400" b="0" i="0" u="none" strike="noStrike" cap="none" normalizeH="0" baseline="0" dirty="0">
                <a:ln>
                  <a:noFill/>
                </a:ln>
                <a:solidFill>
                  <a:schemeClr val="tx1"/>
                </a:solidFill>
                <a:effectLst/>
                <a:latin typeface="+mn-lt"/>
                <a:cs typeface="Arial" panose="020B0604020202020204" pitchFamily="34" charset="0"/>
              </a:rPr>
              <a:t>Ha gärna samma </a:t>
            </a:r>
            <a:r>
              <a:rPr kumimoji="0" lang="sv-SE" sz="1400" b="0" i="0" u="none" strike="noStrike" cap="none" normalizeH="0" baseline="0" dirty="0" err="1">
                <a:ln>
                  <a:noFill/>
                </a:ln>
                <a:solidFill>
                  <a:schemeClr val="tx1"/>
                </a:solidFill>
                <a:effectLst/>
                <a:latin typeface="+mn-lt"/>
                <a:cs typeface="Arial" panose="020B0604020202020204" pitchFamily="34" charset="0"/>
              </a:rPr>
              <a:t>lay</a:t>
            </a:r>
            <a:r>
              <a:rPr kumimoji="0" lang="sv-SE" sz="1400" b="0" i="0" u="none" strike="noStrike" cap="none" normalizeH="0" baseline="0" dirty="0">
                <a:ln>
                  <a:noFill/>
                </a:ln>
                <a:solidFill>
                  <a:schemeClr val="tx1"/>
                </a:solidFill>
                <a:effectLst/>
                <a:latin typeface="+mn-lt"/>
                <a:cs typeface="Arial" panose="020B0604020202020204" pitchFamily="34" charset="0"/>
              </a:rPr>
              <a:t> </a:t>
            </a:r>
            <a:r>
              <a:rPr kumimoji="0" lang="sv-SE" sz="1400" b="0" i="0" u="none" strike="noStrike" cap="none" normalizeH="0" baseline="0" dirty="0" err="1">
                <a:ln>
                  <a:noFill/>
                </a:ln>
                <a:solidFill>
                  <a:schemeClr val="tx1"/>
                </a:solidFill>
                <a:effectLst/>
                <a:latin typeface="+mn-lt"/>
                <a:cs typeface="Arial" panose="020B0604020202020204" pitchFamily="34" charset="0"/>
              </a:rPr>
              <a:t>out</a:t>
            </a:r>
            <a:r>
              <a:rPr kumimoji="0" lang="sv-SE" sz="1400" b="0" i="0" u="none" strike="noStrike" cap="none" normalizeH="0" baseline="0" dirty="0">
                <a:ln>
                  <a:noFill/>
                </a:ln>
                <a:solidFill>
                  <a:schemeClr val="tx1"/>
                </a:solidFill>
                <a:effectLst/>
                <a:latin typeface="+mn-lt"/>
                <a:cs typeface="Arial" panose="020B0604020202020204" pitchFamily="34" charset="0"/>
              </a:rPr>
              <a:t> som </a:t>
            </a:r>
            <a:r>
              <a:rPr kumimoji="0" lang="sv-SE" sz="1400" b="0" i="0" u="none" strike="noStrike" cap="none" normalizeH="0" baseline="0" dirty="0" err="1">
                <a:ln>
                  <a:noFill/>
                </a:ln>
                <a:solidFill>
                  <a:schemeClr val="tx1"/>
                </a:solidFill>
                <a:effectLst/>
                <a:latin typeface="+mn-lt"/>
                <a:cs typeface="Arial" panose="020B0604020202020204" pitchFamily="34" charset="0"/>
              </a:rPr>
              <a:t>CVt</a:t>
            </a:r>
            <a:endParaRPr kumimoji="0" lang="sv-SE" sz="1400" b="0" i="0" u="none" strike="noStrike" cap="none" normalizeH="0" baseline="0" dirty="0">
              <a:ln>
                <a:noFill/>
              </a:ln>
              <a:solidFill>
                <a:schemeClr val="tx1"/>
              </a:solidFill>
              <a:effectLst/>
              <a:latin typeface="+mn-lt"/>
              <a:cs typeface="Arial" panose="020B0604020202020204" pitchFamily="34" charset="0"/>
            </a:endParaRPr>
          </a:p>
        </p:txBody>
      </p:sp>
      <p:cxnSp>
        <p:nvCxnSpPr>
          <p:cNvPr id="30" name="Rak pilkoppling 29">
            <a:extLst>
              <a:ext uri="{FF2B5EF4-FFF2-40B4-BE49-F238E27FC236}">
                <a16:creationId xmlns:a16="http://schemas.microsoft.com/office/drawing/2014/main" id="{72DC7FB4-3DE8-2A3B-3A71-1259E7C45F15}"/>
              </a:ext>
            </a:extLst>
          </p:cNvPr>
          <p:cNvCxnSpPr>
            <a:cxnSpLocks/>
          </p:cNvCxnSpPr>
          <p:nvPr/>
        </p:nvCxnSpPr>
        <p:spPr bwMode="auto">
          <a:xfrm flipV="1">
            <a:off x="6012160" y="4172439"/>
            <a:ext cx="792088" cy="1080120"/>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1" name="Rak pilkoppling 30">
            <a:extLst>
              <a:ext uri="{FF2B5EF4-FFF2-40B4-BE49-F238E27FC236}">
                <a16:creationId xmlns:a16="http://schemas.microsoft.com/office/drawing/2014/main" id="{8B3AA5D0-C96D-43A3-867D-B4C2B28232A9}"/>
              </a:ext>
            </a:extLst>
          </p:cNvPr>
          <p:cNvCxnSpPr>
            <a:cxnSpLocks/>
          </p:cNvCxnSpPr>
          <p:nvPr/>
        </p:nvCxnSpPr>
        <p:spPr bwMode="auto">
          <a:xfrm flipH="1">
            <a:off x="6122335" y="4128414"/>
            <a:ext cx="864371" cy="1124145"/>
          </a:xfrm>
          <a:prstGeom prst="straightConnector1">
            <a:avLst/>
          </a:prstGeom>
          <a:ln w="190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32" name="Rak pilkoppling 31">
            <a:extLst>
              <a:ext uri="{FF2B5EF4-FFF2-40B4-BE49-F238E27FC236}">
                <a16:creationId xmlns:a16="http://schemas.microsoft.com/office/drawing/2014/main" id="{32590790-B196-5353-5334-A3880A8AAD93}"/>
              </a:ext>
            </a:extLst>
          </p:cNvPr>
          <p:cNvCxnSpPr>
            <a:cxnSpLocks/>
          </p:cNvCxnSpPr>
          <p:nvPr/>
        </p:nvCxnSpPr>
        <p:spPr bwMode="auto">
          <a:xfrm>
            <a:off x="7092280" y="4221088"/>
            <a:ext cx="936104" cy="982822"/>
          </a:xfrm>
          <a:prstGeom prst="straightConnector1">
            <a:avLst/>
          </a:prstGeom>
          <a:ln w="19050">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33" name="Rak pilkoppling 32">
            <a:extLst>
              <a:ext uri="{FF2B5EF4-FFF2-40B4-BE49-F238E27FC236}">
                <a16:creationId xmlns:a16="http://schemas.microsoft.com/office/drawing/2014/main" id="{A0FAF0A5-69EC-EB43-A45D-DEC0D649CAA3}"/>
              </a:ext>
            </a:extLst>
          </p:cNvPr>
          <p:cNvCxnSpPr>
            <a:cxnSpLocks/>
          </p:cNvCxnSpPr>
          <p:nvPr/>
        </p:nvCxnSpPr>
        <p:spPr bwMode="auto">
          <a:xfrm>
            <a:off x="6196268" y="5320825"/>
            <a:ext cx="1656182" cy="0"/>
          </a:xfrm>
          <a:prstGeom prst="straightConnector1">
            <a:avLst/>
          </a:prstGeom>
          <a:ln w="19050">
            <a:headEnd type="none" w="med" len="med"/>
            <a:tailEnd type="triangle"/>
          </a:ln>
        </p:spPr>
        <p:style>
          <a:lnRef idx="1">
            <a:schemeClr val="accent6"/>
          </a:lnRef>
          <a:fillRef idx="0">
            <a:schemeClr val="accent6"/>
          </a:fillRef>
          <a:effectRef idx="0">
            <a:schemeClr val="accent6"/>
          </a:effectRef>
          <a:fontRef idx="minor">
            <a:schemeClr val="tx1"/>
          </a:fontRef>
        </p:style>
      </p:cxnSp>
      <p:sp>
        <p:nvSpPr>
          <p:cNvPr id="34" name="textruta 33">
            <a:extLst>
              <a:ext uri="{FF2B5EF4-FFF2-40B4-BE49-F238E27FC236}">
                <a16:creationId xmlns:a16="http://schemas.microsoft.com/office/drawing/2014/main" id="{C6830FDB-FBB0-60FA-50BA-B2FFA5CB1DDD}"/>
              </a:ext>
            </a:extLst>
          </p:cNvPr>
          <p:cNvSpPr txBox="1"/>
          <p:nvPr/>
        </p:nvSpPr>
        <p:spPr>
          <a:xfrm>
            <a:off x="6156176" y="3820637"/>
            <a:ext cx="2520280" cy="307777"/>
          </a:xfrm>
          <a:prstGeom prst="rect">
            <a:avLst/>
          </a:prstGeom>
          <a:noFill/>
        </p:spPr>
        <p:txBody>
          <a:bodyPr wrap="square" rtlCol="0">
            <a:spAutoFit/>
          </a:bodyPr>
          <a:lstStyle/>
          <a:p>
            <a:r>
              <a:rPr lang="sv-SE" sz="1400" dirty="0">
                <a:latin typeface="+mj-lt"/>
              </a:rPr>
              <a:t>Företaget/ organisationen</a:t>
            </a:r>
          </a:p>
        </p:txBody>
      </p:sp>
      <p:sp>
        <p:nvSpPr>
          <p:cNvPr id="35" name="textruta 34">
            <a:extLst>
              <a:ext uri="{FF2B5EF4-FFF2-40B4-BE49-F238E27FC236}">
                <a16:creationId xmlns:a16="http://schemas.microsoft.com/office/drawing/2014/main" id="{1B7F7A70-DD85-0130-B08B-7A303CCCEE7B}"/>
              </a:ext>
            </a:extLst>
          </p:cNvPr>
          <p:cNvSpPr txBox="1"/>
          <p:nvPr/>
        </p:nvSpPr>
        <p:spPr>
          <a:xfrm>
            <a:off x="5652121" y="5314694"/>
            <a:ext cx="648071" cy="307777"/>
          </a:xfrm>
          <a:prstGeom prst="rect">
            <a:avLst/>
          </a:prstGeom>
          <a:noFill/>
        </p:spPr>
        <p:txBody>
          <a:bodyPr wrap="square" rtlCol="0">
            <a:spAutoFit/>
          </a:bodyPr>
          <a:lstStyle/>
          <a:p>
            <a:r>
              <a:rPr lang="sv-SE" sz="1400" dirty="0">
                <a:latin typeface="+mj-lt"/>
              </a:rPr>
              <a:t>DU</a:t>
            </a:r>
          </a:p>
        </p:txBody>
      </p:sp>
      <p:sp>
        <p:nvSpPr>
          <p:cNvPr id="36" name="textruta 35">
            <a:extLst>
              <a:ext uri="{FF2B5EF4-FFF2-40B4-BE49-F238E27FC236}">
                <a16:creationId xmlns:a16="http://schemas.microsoft.com/office/drawing/2014/main" id="{5DFCDB71-AB4D-839A-02B1-73725C1E4B31}"/>
              </a:ext>
            </a:extLst>
          </p:cNvPr>
          <p:cNvSpPr txBox="1"/>
          <p:nvPr/>
        </p:nvSpPr>
        <p:spPr>
          <a:xfrm>
            <a:off x="7964825" y="5203910"/>
            <a:ext cx="1296144" cy="461665"/>
          </a:xfrm>
          <a:prstGeom prst="rect">
            <a:avLst/>
          </a:prstGeom>
          <a:noFill/>
        </p:spPr>
        <p:txBody>
          <a:bodyPr wrap="square" rtlCol="0">
            <a:spAutoFit/>
          </a:bodyPr>
          <a:lstStyle/>
          <a:p>
            <a:r>
              <a:rPr lang="sv-SE" sz="1200" dirty="0">
                <a:latin typeface="+mn-lt"/>
              </a:rPr>
              <a:t>Kund/medborgare/medlem etc.</a:t>
            </a:r>
          </a:p>
        </p:txBody>
      </p:sp>
      <p:cxnSp>
        <p:nvCxnSpPr>
          <p:cNvPr id="37" name="Rak pilkoppling 36">
            <a:extLst>
              <a:ext uri="{FF2B5EF4-FFF2-40B4-BE49-F238E27FC236}">
                <a16:creationId xmlns:a16="http://schemas.microsoft.com/office/drawing/2014/main" id="{17F3B022-C96D-0D3B-FEB9-3322FFC5FA19}"/>
              </a:ext>
            </a:extLst>
          </p:cNvPr>
          <p:cNvCxnSpPr>
            <a:cxnSpLocks/>
          </p:cNvCxnSpPr>
          <p:nvPr/>
        </p:nvCxnSpPr>
        <p:spPr bwMode="auto">
          <a:xfrm flipH="1">
            <a:off x="6124397" y="4282303"/>
            <a:ext cx="887905" cy="1152439"/>
          </a:xfrm>
          <a:prstGeom prst="straightConnector1">
            <a:avLst/>
          </a:prstGeom>
          <a:ln w="19050">
            <a:headEnd type="none" w="med" len="med"/>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32438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l="-17000" r="-17000"/>
          </a:stretch>
        </a:blip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0" y="332656"/>
            <a:ext cx="9180512" cy="792088"/>
          </a:xfrm>
          <a:solidFill>
            <a:schemeClr val="accent1">
              <a:alpha val="79000"/>
            </a:schemeClr>
          </a:solidFill>
        </p:spPr>
        <p:txBody>
          <a:bodyPr anchor="ctr"/>
          <a:lstStyle/>
          <a:p>
            <a:r>
              <a:rPr lang="sv-SE" sz="2800" dirty="0">
                <a:solidFill>
                  <a:srgbClr val="333333"/>
                </a:solidFill>
              </a:rPr>
              <a:t>     </a:t>
            </a:r>
            <a:r>
              <a:rPr lang="sv-SE" sz="2800" dirty="0">
                <a:solidFill>
                  <a:srgbClr val="333333"/>
                </a:solidFill>
                <a:latin typeface="Abadi Extra Light" panose="020B0204020104020204" pitchFamily="34" charset="0"/>
              </a:rPr>
              <a:t>”Trafikverket söker handläggare för kundärenden”</a:t>
            </a:r>
            <a:endParaRPr lang="sv-SE" dirty="0">
              <a:latin typeface="Abadi Extra Light" panose="020B0204020104020204" pitchFamily="34" charset="0"/>
            </a:endParaRPr>
          </a:p>
        </p:txBody>
      </p:sp>
      <p:sp>
        <p:nvSpPr>
          <p:cNvPr id="3" name="Rektangel 2"/>
          <p:cNvSpPr/>
          <p:nvPr/>
        </p:nvSpPr>
        <p:spPr>
          <a:xfrm>
            <a:off x="0" y="2564904"/>
            <a:ext cx="6696744" cy="3262432"/>
          </a:xfrm>
          <a:prstGeom prst="rect">
            <a:avLst/>
          </a:prstGeom>
          <a:solidFill>
            <a:schemeClr val="accent1">
              <a:alpha val="81000"/>
            </a:schemeClr>
          </a:solidFill>
        </p:spPr>
        <p:txBody>
          <a:bodyPr wrap="square">
            <a:spAutoFit/>
          </a:bodyPr>
          <a:lstStyle/>
          <a:p>
            <a:endParaRPr lang="sv-SE" sz="1200" b="1" dirty="0">
              <a:solidFill>
                <a:srgbClr val="333333"/>
              </a:solidFill>
              <a:latin typeface="+mn-lt"/>
            </a:endParaRPr>
          </a:p>
          <a:p>
            <a:r>
              <a:rPr lang="sv-SE" sz="1400" b="1" dirty="0">
                <a:solidFill>
                  <a:srgbClr val="333333"/>
                </a:solidFill>
                <a:latin typeface="Abadi" panose="020B0604020104020204" pitchFamily="34" charset="0"/>
              </a:rPr>
              <a:t>Arbetsuppgifter: </a:t>
            </a:r>
            <a:endParaRPr lang="sv-SE" sz="1400" dirty="0">
              <a:solidFill>
                <a:srgbClr val="333333"/>
              </a:solidFill>
              <a:latin typeface="Abadi" panose="020B0604020104020204" pitchFamily="34" charset="0"/>
            </a:endParaRPr>
          </a:p>
          <a:p>
            <a:pPr marL="171450" indent="-171450">
              <a:buFont typeface="Arial" panose="020B0604020202020204" pitchFamily="34" charset="0"/>
              <a:buChar char="•"/>
            </a:pPr>
            <a:r>
              <a:rPr lang="sv-SE" sz="1400" dirty="0">
                <a:solidFill>
                  <a:srgbClr val="333333"/>
                </a:solidFill>
                <a:latin typeface="Abadi" panose="020B0604020104020204" pitchFamily="34" charset="0"/>
              </a:rPr>
              <a:t>Du tar emot och besvarar frågor via telefon och ärendehanteringssystem. I rollen förväntas att du </a:t>
            </a:r>
            <a:r>
              <a:rPr lang="sv-SE" sz="1400" dirty="0">
                <a:solidFill>
                  <a:srgbClr val="FF0000"/>
                </a:solidFill>
                <a:latin typeface="Abadi" panose="020B0604020104020204" pitchFamily="34" charset="0"/>
              </a:rPr>
              <a:t>bemöter</a:t>
            </a:r>
            <a:r>
              <a:rPr lang="sv-SE" sz="1400" dirty="0">
                <a:solidFill>
                  <a:srgbClr val="333333"/>
                </a:solidFill>
                <a:latin typeface="Abadi" panose="020B0604020104020204" pitchFamily="34" charset="0"/>
              </a:rPr>
              <a:t> Trafikverkets </a:t>
            </a:r>
            <a:r>
              <a:rPr lang="sv-SE" sz="1400" dirty="0">
                <a:solidFill>
                  <a:srgbClr val="FF0000"/>
                </a:solidFill>
                <a:latin typeface="Abadi" panose="020B0604020104020204" pitchFamily="34" charset="0"/>
              </a:rPr>
              <a:t>kunder på ett professionellt sätt </a:t>
            </a:r>
            <a:r>
              <a:rPr lang="sv-SE" sz="1400" dirty="0">
                <a:solidFill>
                  <a:srgbClr val="333333"/>
                </a:solidFill>
                <a:latin typeface="Abadi" panose="020B0604020104020204" pitchFamily="34" charset="0"/>
              </a:rPr>
              <a:t>och hanterar ärenden genom att </a:t>
            </a:r>
            <a:r>
              <a:rPr lang="sv-SE" sz="1400" dirty="0">
                <a:solidFill>
                  <a:srgbClr val="FF0000"/>
                </a:solidFill>
                <a:latin typeface="Abadi" panose="020B0604020104020204" pitchFamily="34" charset="0"/>
              </a:rPr>
              <a:t>agera informativt, rådgivande och stödjande.</a:t>
            </a:r>
          </a:p>
          <a:p>
            <a:endParaRPr lang="sv-SE" sz="1200" dirty="0">
              <a:solidFill>
                <a:srgbClr val="333333"/>
              </a:solidFill>
              <a:latin typeface="Abadi" panose="020B0604020104020204" pitchFamily="34" charset="0"/>
            </a:endParaRPr>
          </a:p>
          <a:p>
            <a:r>
              <a:rPr lang="sv-SE" sz="1400" b="1" dirty="0">
                <a:solidFill>
                  <a:srgbClr val="333333"/>
                </a:solidFill>
                <a:latin typeface="Abadi" panose="020B0604020104020204" pitchFamily="34" charset="0"/>
              </a:rPr>
              <a:t>Kvalifikationer: </a:t>
            </a:r>
            <a:endParaRPr lang="sv-SE" sz="1400" dirty="0">
              <a:solidFill>
                <a:srgbClr val="333333"/>
              </a:solidFill>
              <a:latin typeface="Abadi" panose="020B0604020104020204" pitchFamily="34" charset="0"/>
            </a:endParaRPr>
          </a:p>
          <a:p>
            <a:pPr marL="171450" indent="-171450">
              <a:buFont typeface="Arial" panose="020B0604020202020204" pitchFamily="34" charset="0"/>
              <a:buChar char="•"/>
            </a:pPr>
            <a:r>
              <a:rPr lang="sv-SE" sz="1400" dirty="0">
                <a:latin typeface="Abadi" panose="020B0604020104020204" pitchFamily="34" charset="0"/>
              </a:rPr>
              <a:t>Du brinner för kundmötet </a:t>
            </a:r>
            <a:r>
              <a:rPr lang="sv-SE" sz="1400" dirty="0">
                <a:solidFill>
                  <a:srgbClr val="333333"/>
                </a:solidFill>
                <a:latin typeface="Abadi" panose="020B0604020104020204" pitchFamily="34" charset="0"/>
              </a:rPr>
              <a:t>och har ett högt </a:t>
            </a:r>
            <a:r>
              <a:rPr lang="sv-SE" sz="1400" dirty="0">
                <a:solidFill>
                  <a:srgbClr val="FF0000"/>
                </a:solidFill>
                <a:latin typeface="Abadi" panose="020B0604020104020204" pitchFamily="34" charset="0"/>
              </a:rPr>
              <a:t>servicetänk</a:t>
            </a:r>
            <a:r>
              <a:rPr lang="sv-SE" sz="1400" dirty="0">
                <a:solidFill>
                  <a:srgbClr val="333333"/>
                </a:solidFill>
                <a:latin typeface="Abadi" panose="020B0604020104020204" pitchFamily="34" charset="0"/>
              </a:rPr>
              <a:t> samtidigt som du kan </a:t>
            </a:r>
            <a:r>
              <a:rPr lang="sv-SE" sz="1400" dirty="0">
                <a:solidFill>
                  <a:srgbClr val="FF0000"/>
                </a:solidFill>
                <a:latin typeface="Abadi" panose="020B0604020104020204" pitchFamily="34" charset="0"/>
              </a:rPr>
              <a:t>kommunicera på ett förtroendefullt </a:t>
            </a:r>
            <a:r>
              <a:rPr lang="sv-SE" sz="1400" dirty="0">
                <a:solidFill>
                  <a:srgbClr val="333333"/>
                </a:solidFill>
                <a:latin typeface="Abadi" panose="020B0604020104020204" pitchFamily="34" charset="0"/>
              </a:rPr>
              <a:t>sätt. </a:t>
            </a:r>
          </a:p>
          <a:p>
            <a:endParaRPr lang="sv-SE" sz="1400" dirty="0">
              <a:solidFill>
                <a:srgbClr val="333333"/>
              </a:solidFill>
              <a:latin typeface="Abadi" panose="020B0604020104020204" pitchFamily="34" charset="0"/>
            </a:endParaRPr>
          </a:p>
          <a:p>
            <a:pPr marL="171450" indent="-171450">
              <a:buFont typeface="Arial" panose="020B0604020202020204" pitchFamily="34" charset="0"/>
              <a:buChar char="•"/>
            </a:pPr>
            <a:r>
              <a:rPr lang="sv-SE" sz="1400" dirty="0">
                <a:solidFill>
                  <a:srgbClr val="333333"/>
                </a:solidFill>
                <a:latin typeface="Abadi" panose="020B0604020104020204" pitchFamily="34" charset="0"/>
              </a:rPr>
              <a:t>Du är </a:t>
            </a:r>
            <a:r>
              <a:rPr lang="sv-SE" sz="1400" dirty="0">
                <a:solidFill>
                  <a:srgbClr val="FF0000"/>
                </a:solidFill>
                <a:latin typeface="Abadi" panose="020B0604020104020204" pitchFamily="34" charset="0"/>
              </a:rPr>
              <a:t>självgående och initiativrik</a:t>
            </a:r>
            <a:r>
              <a:rPr lang="sv-SE" sz="1400" dirty="0">
                <a:solidFill>
                  <a:srgbClr val="333333"/>
                </a:solidFill>
                <a:latin typeface="Abadi" panose="020B0604020104020204" pitchFamily="34" charset="0"/>
              </a:rPr>
              <a:t>, med förmåga att </a:t>
            </a:r>
            <a:r>
              <a:rPr lang="sv-SE" sz="1400" dirty="0">
                <a:solidFill>
                  <a:srgbClr val="FF0000"/>
                </a:solidFill>
                <a:latin typeface="Abadi" panose="020B0604020104020204" pitchFamily="34" charset="0"/>
              </a:rPr>
              <a:t>driva och lösa de frågor som uppstår</a:t>
            </a:r>
            <a:r>
              <a:rPr lang="sv-SE" sz="1400" dirty="0">
                <a:solidFill>
                  <a:srgbClr val="333333"/>
                </a:solidFill>
                <a:latin typeface="Abadi" panose="020B0604020104020204" pitchFamily="34" charset="0"/>
              </a:rPr>
              <a:t>.</a:t>
            </a:r>
          </a:p>
          <a:p>
            <a:r>
              <a:rPr lang="sv-SE" sz="1400" dirty="0">
                <a:solidFill>
                  <a:srgbClr val="333333"/>
                </a:solidFill>
                <a:latin typeface="Abadi" panose="020B0604020104020204" pitchFamily="34" charset="0"/>
              </a:rPr>
              <a:t> </a:t>
            </a:r>
          </a:p>
          <a:p>
            <a:pPr marL="171450" indent="-171450">
              <a:buFont typeface="Arial" panose="020B0604020202020204" pitchFamily="34" charset="0"/>
              <a:buChar char="•"/>
            </a:pPr>
            <a:r>
              <a:rPr lang="sv-SE" sz="1400" dirty="0">
                <a:solidFill>
                  <a:srgbClr val="333333"/>
                </a:solidFill>
                <a:latin typeface="Abadi" panose="020B0604020104020204" pitchFamily="34" charset="0"/>
              </a:rPr>
              <a:t>Arbetstempot är stundtals högt, därför är det viktigt att du har förmåga att </a:t>
            </a:r>
            <a:r>
              <a:rPr lang="sv-SE" sz="1400" dirty="0">
                <a:solidFill>
                  <a:srgbClr val="FF0000"/>
                </a:solidFill>
                <a:latin typeface="Abadi" panose="020B0604020104020204" pitchFamily="34" charset="0"/>
              </a:rPr>
              <a:t>prioritera</a:t>
            </a:r>
            <a:r>
              <a:rPr lang="sv-SE" sz="1400" dirty="0">
                <a:solidFill>
                  <a:srgbClr val="333333"/>
                </a:solidFill>
                <a:latin typeface="Abadi" panose="020B0604020104020204" pitchFamily="34" charset="0"/>
              </a:rPr>
              <a:t> och fokusera på rätt saker i stressiga situationer.</a:t>
            </a:r>
          </a:p>
        </p:txBody>
      </p:sp>
    </p:spTree>
    <p:extLst>
      <p:ext uri="{BB962C8B-B14F-4D97-AF65-F5344CB8AC3E}">
        <p14:creationId xmlns:p14="http://schemas.microsoft.com/office/powerpoint/2010/main" val="4137058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438" y="620688"/>
            <a:ext cx="9144000" cy="755650"/>
          </a:xfrm>
          <a:solidFill>
            <a:schemeClr val="accent1">
              <a:alpha val="76000"/>
            </a:schemeClr>
          </a:solidFill>
        </p:spPr>
        <p:txBody>
          <a:bodyPr anchor="ctr"/>
          <a:lstStyle/>
          <a:p>
            <a:pPr algn="ctr"/>
            <a:r>
              <a:rPr lang="sv-SE" sz="3600" dirty="0">
                <a:latin typeface="Abadi Extra Light" panose="020B0204020104020204" pitchFamily="34" charset="0"/>
              </a:rPr>
              <a:t>Personligt brev, </a:t>
            </a:r>
            <a:r>
              <a:rPr lang="sv-SE" sz="3600" u="sng" dirty="0">
                <a:latin typeface="Abadi Extra Light" panose="020B0204020104020204" pitchFamily="34" charset="0"/>
              </a:rPr>
              <a:t>exempel</a:t>
            </a:r>
          </a:p>
        </p:txBody>
      </p:sp>
      <p:sp>
        <p:nvSpPr>
          <p:cNvPr id="3" name="Platshållare för innehåll 2"/>
          <p:cNvSpPr>
            <a:spLocks noGrp="1"/>
          </p:cNvSpPr>
          <p:nvPr>
            <p:ph idx="1"/>
          </p:nvPr>
        </p:nvSpPr>
        <p:spPr>
          <a:xfrm>
            <a:off x="706438" y="1651000"/>
            <a:ext cx="7658100" cy="4586312"/>
          </a:xfrm>
        </p:spPr>
        <p:txBody>
          <a:bodyPr/>
          <a:lstStyle/>
          <a:p>
            <a:r>
              <a:rPr lang="sv-SE" sz="1600" b="1" dirty="0">
                <a:latin typeface="Abadi Extra Light" panose="020B0204020104020204" pitchFamily="34" charset="0"/>
              </a:rPr>
              <a:t>Börja med: Syftet, varför och vem skriver du till? </a:t>
            </a:r>
          </a:p>
          <a:p>
            <a:r>
              <a:rPr lang="sv-SE" sz="1400" i="1" dirty="0">
                <a:latin typeface="Abadi Extra Light" panose="020B0204020104020204" pitchFamily="34" charset="0"/>
              </a:rPr>
              <a:t>Jag söker tjänsten som handläggare för </a:t>
            </a:r>
            <a:r>
              <a:rPr lang="sv-SE" sz="1400" b="1" i="1" dirty="0">
                <a:latin typeface="Abadi Extra Light" panose="020B0204020104020204" pitchFamily="34" charset="0"/>
              </a:rPr>
              <a:t>kundärenden hos Er på Trafikverket </a:t>
            </a:r>
            <a:r>
              <a:rPr lang="sv-SE" sz="1400" i="1" dirty="0">
                <a:latin typeface="Abadi Extra Light" panose="020B0204020104020204" pitchFamily="34" charset="0"/>
              </a:rPr>
              <a:t>då jag är intresserad av att arbeta med kundservice som innefattar både ärendehantering och kundkontakt. Jag är utbildad inom XX och har tidigare erfarenhet av kundservice inom butik, vilket jag ser är en fördel för denna tjänst…. </a:t>
            </a:r>
          </a:p>
          <a:p>
            <a:endParaRPr lang="sv-SE" sz="1400" b="1" i="1" dirty="0">
              <a:latin typeface="Abadi Extra Light" panose="020B0204020104020204" pitchFamily="34" charset="0"/>
            </a:endParaRPr>
          </a:p>
          <a:p>
            <a:r>
              <a:rPr lang="sv-SE" sz="1600" b="1" dirty="0">
                <a:latin typeface="Abadi Extra Light" panose="020B0204020104020204" pitchFamily="34" charset="0"/>
              </a:rPr>
              <a:t>Vad söker mottagaren och vad vill du förmedla? Konkreta exempel på dina erfarenheter/kompetenser som är relevanta:  </a:t>
            </a:r>
          </a:p>
          <a:p>
            <a:r>
              <a:rPr lang="sv-SE" sz="1400" i="1" dirty="0">
                <a:latin typeface="Abadi Extra Light" panose="020B0204020104020204" pitchFamily="34" charset="0"/>
              </a:rPr>
              <a:t>Jag är van vid att arbeta serviceinriktat samt </a:t>
            </a:r>
            <a:r>
              <a:rPr lang="sv-SE" sz="1400" b="1" i="1" dirty="0">
                <a:latin typeface="Abadi Extra Light" panose="020B0204020104020204" pitchFamily="34" charset="0"/>
              </a:rPr>
              <a:t>bemöta kunder</a:t>
            </a:r>
            <a:r>
              <a:rPr lang="sv-SE" sz="1400" i="1" dirty="0">
                <a:latin typeface="Abadi Extra Light" panose="020B0204020104020204" pitchFamily="34" charset="0"/>
              </a:rPr>
              <a:t> på ett </a:t>
            </a:r>
            <a:r>
              <a:rPr lang="sv-SE" sz="1400" b="1" i="1" dirty="0">
                <a:latin typeface="Abadi Extra Light" panose="020B0204020104020204" pitchFamily="34" charset="0"/>
              </a:rPr>
              <a:t>professionellt sätt</a:t>
            </a:r>
            <a:r>
              <a:rPr lang="sv-SE" sz="1400" i="1" dirty="0">
                <a:latin typeface="Abadi Extra Light" panose="020B0204020104020204" pitchFamily="34" charset="0"/>
              </a:rPr>
              <a:t>. Under min tid som butiksmedarbetare på Matbutiken AB arbetade jag dagligen med att </a:t>
            </a:r>
            <a:r>
              <a:rPr lang="sv-SE" sz="1400" b="1" i="1" dirty="0">
                <a:latin typeface="Abadi Extra Light" panose="020B0204020104020204" pitchFamily="34" charset="0"/>
              </a:rPr>
              <a:t>möta kundernas behov </a:t>
            </a:r>
            <a:r>
              <a:rPr lang="sv-SE" sz="1400" i="1" dirty="0">
                <a:latin typeface="Abadi Extra Light" panose="020B0204020104020204" pitchFamily="34" charset="0"/>
              </a:rPr>
              <a:t>och att hitta lösningar till nya situationer, vilket innebar förmågan att vara både </a:t>
            </a:r>
            <a:r>
              <a:rPr lang="sv-SE" sz="1400" b="1" i="1" dirty="0">
                <a:latin typeface="Abadi Extra Light" panose="020B0204020104020204" pitchFamily="34" charset="0"/>
              </a:rPr>
              <a:t>självständig</a:t>
            </a:r>
            <a:r>
              <a:rPr lang="sv-SE" sz="1400" i="1" dirty="0">
                <a:latin typeface="Abadi Extra Light" panose="020B0204020104020204" pitchFamily="34" charset="0"/>
              </a:rPr>
              <a:t> och </a:t>
            </a:r>
            <a:r>
              <a:rPr lang="sv-SE" sz="1400" b="1" i="1" dirty="0">
                <a:latin typeface="Abadi Extra Light" panose="020B0204020104020204" pitchFamily="34" charset="0"/>
              </a:rPr>
              <a:t>initiativtagande</a:t>
            </a:r>
            <a:r>
              <a:rPr lang="sv-SE" sz="1400" i="1" dirty="0">
                <a:latin typeface="Abadi Extra Light" panose="020B0204020104020204" pitchFamily="34" charset="0"/>
              </a:rPr>
              <a:t>. Arbetet krävde även att snabbt kunna ställa om till nya arbetsuppgifter, vilket är något jag uppskattar då jag är </a:t>
            </a:r>
            <a:r>
              <a:rPr lang="sv-SE" sz="1400" b="1" i="1" dirty="0">
                <a:latin typeface="Abadi Extra Light" panose="020B0204020104020204" pitchFamily="34" charset="0"/>
              </a:rPr>
              <a:t>flexibel</a:t>
            </a:r>
            <a:r>
              <a:rPr lang="sv-SE" sz="1400" i="1" dirty="0">
                <a:latin typeface="Abadi Extra Light" panose="020B0204020104020204" pitchFamily="34" charset="0"/>
              </a:rPr>
              <a:t> och motiveras av variation i arbetet. </a:t>
            </a:r>
          </a:p>
          <a:p>
            <a:endParaRPr lang="sv-SE" b="1" dirty="0">
              <a:latin typeface="Abadi Extra Light" panose="020B0204020104020204" pitchFamily="34" charset="0"/>
            </a:endParaRPr>
          </a:p>
          <a:p>
            <a:r>
              <a:rPr lang="sv-SE" sz="1600" b="1" dirty="0">
                <a:latin typeface="Abadi Extra Light" panose="020B0204020104020204" pitchFamily="34" charset="0"/>
              </a:rPr>
              <a:t>Avsluta, kort och trevligt: </a:t>
            </a:r>
          </a:p>
          <a:p>
            <a:r>
              <a:rPr lang="sv-SE" sz="1400" i="1" dirty="0">
                <a:latin typeface="Abadi Extra Light" panose="020B0204020104020204" pitchFamily="34" charset="0"/>
              </a:rPr>
              <a:t>Jag hoppas ni finner min ansökan intressant och träffar gärna er för att presentera mig ytterligare. </a:t>
            </a:r>
          </a:p>
        </p:txBody>
      </p:sp>
    </p:spTree>
    <p:extLst>
      <p:ext uri="{BB962C8B-B14F-4D97-AF65-F5344CB8AC3E}">
        <p14:creationId xmlns:p14="http://schemas.microsoft.com/office/powerpoint/2010/main" val="352881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l="-17000" r="-17000"/>
          </a:stretch>
        </a:blip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5270" y="332656"/>
            <a:ext cx="9143999" cy="755650"/>
          </a:xfrm>
          <a:solidFill>
            <a:schemeClr val="accent1">
              <a:alpha val="79000"/>
            </a:schemeClr>
          </a:solidFill>
        </p:spPr>
        <p:txBody>
          <a:bodyPr anchor="ctr"/>
          <a:lstStyle/>
          <a:p>
            <a:pPr algn="ctr"/>
            <a:r>
              <a:rPr lang="sv-SE" sz="3600" dirty="0">
                <a:latin typeface="Abadi Extra Light" panose="020B0204020104020204" pitchFamily="34" charset="0"/>
              </a:rPr>
              <a:t>Tips för ett lyckat Personligt brev</a:t>
            </a:r>
          </a:p>
        </p:txBody>
      </p:sp>
      <p:sp>
        <p:nvSpPr>
          <p:cNvPr id="4" name="Platshållare för innehåll 2"/>
          <p:cNvSpPr txBox="1">
            <a:spLocks/>
          </p:cNvSpPr>
          <p:nvPr/>
        </p:nvSpPr>
        <p:spPr bwMode="auto">
          <a:xfrm>
            <a:off x="395536" y="1340768"/>
            <a:ext cx="3816424" cy="4680520"/>
          </a:xfrm>
          <a:prstGeom prst="rect">
            <a:avLst/>
          </a:prstGeom>
          <a:solidFill>
            <a:schemeClr val="accent1">
              <a:alpha val="79000"/>
            </a:schemeClr>
          </a:solidFill>
          <a:ln>
            <a:noFill/>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defRPr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sv-SE" dirty="0">
                <a:latin typeface="Abadi" panose="020B0604020104020204" pitchFamily="34" charset="0"/>
              </a:rPr>
              <a:t>Relevant utifrån tjänsten</a:t>
            </a:r>
          </a:p>
          <a:p>
            <a:pPr>
              <a:lnSpc>
                <a:spcPct val="150000"/>
              </a:lnSpc>
              <a:buFont typeface="Wingdings" panose="05000000000000000000" pitchFamily="2" charset="2"/>
              <a:buChar char="ü"/>
            </a:pPr>
            <a:r>
              <a:rPr lang="sv-SE" dirty="0">
                <a:latin typeface="Abadi" panose="020B0604020104020204" pitchFamily="34" charset="0"/>
              </a:rPr>
              <a:t>Skräddarsy utifrån mottagaren</a:t>
            </a:r>
          </a:p>
          <a:p>
            <a:pPr>
              <a:lnSpc>
                <a:spcPct val="150000"/>
              </a:lnSpc>
              <a:buFont typeface="Wingdings" panose="05000000000000000000" pitchFamily="2" charset="2"/>
              <a:buChar char="ü"/>
            </a:pPr>
            <a:r>
              <a:rPr lang="sv-SE" dirty="0">
                <a:latin typeface="Abadi" panose="020B0604020104020204" pitchFamily="34" charset="0"/>
              </a:rPr>
              <a:t>Matcha dina kompetenser med annonsen- svar på annons</a:t>
            </a:r>
          </a:p>
          <a:p>
            <a:pPr>
              <a:lnSpc>
                <a:spcPct val="150000"/>
              </a:lnSpc>
              <a:buFont typeface="Wingdings" panose="05000000000000000000" pitchFamily="2" charset="2"/>
              <a:buChar char="ü"/>
            </a:pPr>
            <a:r>
              <a:rPr lang="sv-SE" dirty="0">
                <a:latin typeface="Abadi" panose="020B0604020104020204" pitchFamily="34" charset="0"/>
              </a:rPr>
              <a:t>Undvik floskler förstärkande ord och negationer </a:t>
            </a:r>
          </a:p>
          <a:p>
            <a:pPr>
              <a:lnSpc>
                <a:spcPct val="150000"/>
              </a:lnSpc>
              <a:buFont typeface="Wingdings" panose="05000000000000000000" pitchFamily="2" charset="2"/>
              <a:buChar char="ü"/>
            </a:pPr>
            <a:r>
              <a:rPr lang="sv-SE" dirty="0">
                <a:latin typeface="Abadi" panose="020B0604020104020204" pitchFamily="34" charset="0"/>
              </a:rPr>
              <a:t>Ingen uppsats- max 1 sida </a:t>
            </a:r>
          </a:p>
          <a:p>
            <a:pPr>
              <a:lnSpc>
                <a:spcPct val="150000"/>
              </a:lnSpc>
              <a:buFont typeface="Wingdings" panose="05000000000000000000" pitchFamily="2" charset="2"/>
              <a:buChar char="ü"/>
            </a:pPr>
            <a:r>
              <a:rPr lang="sv-SE" dirty="0">
                <a:latin typeface="Abadi" panose="020B0604020104020204" pitchFamily="34" charset="0"/>
              </a:rPr>
              <a:t>Kolla stavning och språkbruk</a:t>
            </a:r>
          </a:p>
          <a:p>
            <a:pPr>
              <a:lnSpc>
                <a:spcPct val="150000"/>
              </a:lnSpc>
              <a:buFont typeface="Wingdings" panose="05000000000000000000" pitchFamily="2" charset="2"/>
              <a:buChar char="ü"/>
            </a:pPr>
            <a:r>
              <a:rPr lang="sv-SE" dirty="0">
                <a:latin typeface="Abadi" panose="020B0604020104020204" pitchFamily="34" charset="0"/>
              </a:rPr>
              <a:t>”Sov på saken” –läs igenom igen</a:t>
            </a:r>
          </a:p>
          <a:p>
            <a:pPr>
              <a:lnSpc>
                <a:spcPct val="150000"/>
              </a:lnSpc>
              <a:buFont typeface="Wingdings" panose="05000000000000000000" pitchFamily="2" charset="2"/>
              <a:buChar char="ü"/>
            </a:pPr>
            <a:r>
              <a:rPr lang="sv-SE" b="1" dirty="0">
                <a:latin typeface="Abadi" panose="020B0604020104020204" pitchFamily="34" charset="0"/>
              </a:rPr>
              <a:t>Varför, varför, varför</a:t>
            </a:r>
          </a:p>
          <a:p>
            <a:pPr>
              <a:lnSpc>
                <a:spcPct val="150000"/>
              </a:lnSpc>
              <a:buFont typeface="Wingdings" panose="05000000000000000000" pitchFamily="2" charset="2"/>
              <a:buChar char="ü"/>
            </a:pPr>
            <a:endParaRPr lang="sv-SE" dirty="0"/>
          </a:p>
          <a:p>
            <a:endParaRPr lang="sv-SE" dirty="0"/>
          </a:p>
        </p:txBody>
      </p:sp>
      <p:sp>
        <p:nvSpPr>
          <p:cNvPr id="3" name="textruta 2">
            <a:extLst>
              <a:ext uri="{FF2B5EF4-FFF2-40B4-BE49-F238E27FC236}">
                <a16:creationId xmlns:a16="http://schemas.microsoft.com/office/drawing/2014/main" id="{147238B3-42A5-485E-AD9D-21D10FC32542}"/>
              </a:ext>
            </a:extLst>
          </p:cNvPr>
          <p:cNvSpPr txBox="1"/>
          <p:nvPr/>
        </p:nvSpPr>
        <p:spPr>
          <a:xfrm>
            <a:off x="5580112" y="1628800"/>
            <a:ext cx="1296144" cy="477054"/>
          </a:xfrm>
          <a:prstGeom prst="rect">
            <a:avLst/>
          </a:prstGeom>
          <a:noFill/>
          <a:ln>
            <a:solidFill>
              <a:schemeClr val="accent1">
                <a:lumMod val="20000"/>
                <a:lumOff val="80000"/>
              </a:schemeClr>
            </a:solidFill>
          </a:ln>
        </p:spPr>
        <p:txBody>
          <a:bodyPr wrap="square" rtlCol="0">
            <a:spAutoFit/>
          </a:bodyPr>
          <a:lstStyle/>
          <a:p>
            <a:r>
              <a:rPr lang="sv-SE" sz="2500" dirty="0">
                <a:latin typeface="Abadi Extra Light" panose="020B0204020104020204" pitchFamily="34" charset="0"/>
              </a:rPr>
              <a:t>Frågor?</a:t>
            </a:r>
          </a:p>
        </p:txBody>
      </p:sp>
    </p:spTree>
    <p:extLst>
      <p:ext uri="{BB962C8B-B14F-4D97-AF65-F5344CB8AC3E}">
        <p14:creationId xmlns:p14="http://schemas.microsoft.com/office/powerpoint/2010/main" val="240705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A8B7935-061B-F69F-FCE9-C3EE5623DBC4}"/>
              </a:ext>
            </a:extLst>
          </p:cNvPr>
          <p:cNvSpPr>
            <a:spLocks noGrp="1"/>
          </p:cNvSpPr>
          <p:nvPr>
            <p:ph type="title"/>
          </p:nvPr>
        </p:nvSpPr>
        <p:spPr/>
        <p:txBody>
          <a:bodyPr/>
          <a:lstStyle/>
          <a:p>
            <a:pPr algn="ctr"/>
            <a:r>
              <a:rPr lang="sv-SE" b="1" i="0" dirty="0">
                <a:solidFill>
                  <a:srgbClr val="000000"/>
                </a:solidFill>
                <a:effectLst/>
                <a:latin typeface="Abadi" panose="020B0604020104020204" pitchFamily="34" charset="0"/>
              </a:rPr>
              <a:t>12 tips</a:t>
            </a:r>
            <a:br>
              <a:rPr lang="sv-SE" sz="2800" b="1" i="0" dirty="0">
                <a:solidFill>
                  <a:srgbClr val="000000"/>
                </a:solidFill>
                <a:effectLst/>
                <a:latin typeface="Abadi" panose="020B0604020104020204" pitchFamily="34" charset="0"/>
              </a:rPr>
            </a:br>
            <a:endParaRPr lang="sv-SE" dirty="0"/>
          </a:p>
        </p:txBody>
      </p:sp>
      <p:sp>
        <p:nvSpPr>
          <p:cNvPr id="3" name="Platshållare för innehåll 2">
            <a:extLst>
              <a:ext uri="{FF2B5EF4-FFF2-40B4-BE49-F238E27FC236}">
                <a16:creationId xmlns:a16="http://schemas.microsoft.com/office/drawing/2014/main" id="{9BE18992-34A4-3F6B-474B-3C02883D4EED}"/>
              </a:ext>
            </a:extLst>
          </p:cNvPr>
          <p:cNvSpPr>
            <a:spLocks noGrp="1"/>
          </p:cNvSpPr>
          <p:nvPr>
            <p:ph sz="half" idx="1"/>
          </p:nvPr>
        </p:nvSpPr>
        <p:spPr/>
        <p:txBody>
          <a:bodyPr/>
          <a:lstStyle/>
          <a:p>
            <a:pPr algn="l">
              <a:buFont typeface="+mj-lt"/>
              <a:buAutoNum type="arabicPeriod"/>
            </a:pPr>
            <a:r>
              <a:rPr lang="sv-SE" sz="1400" b="1" i="1" dirty="0">
                <a:solidFill>
                  <a:srgbClr val="000000"/>
                </a:solidFill>
                <a:effectLst/>
                <a:latin typeface="Abadi" panose="020B0604020104020204" pitchFamily="34" charset="0"/>
              </a:rPr>
              <a:t>Intressanta</a:t>
            </a:r>
            <a:r>
              <a:rPr lang="sv-SE" sz="1400" b="1" i="0" dirty="0">
                <a:solidFill>
                  <a:srgbClr val="000000"/>
                </a:solidFill>
                <a:effectLst/>
                <a:latin typeface="Abadi" panose="020B0604020104020204" pitchFamily="34" charset="0"/>
              </a:rPr>
              <a:t> arbetsgivare</a:t>
            </a:r>
            <a:r>
              <a:rPr lang="sv-SE" sz="1400" b="0" i="0" dirty="0">
                <a:solidFill>
                  <a:srgbClr val="000000"/>
                </a:solidFill>
                <a:effectLst/>
                <a:latin typeface="Abadi" panose="020B0604020104020204" pitchFamily="34" charset="0"/>
              </a:rPr>
              <a:t>. Ta hjälp av ditt nätverk.</a:t>
            </a:r>
          </a:p>
          <a:p>
            <a:pPr algn="l">
              <a:buFont typeface="+mj-lt"/>
              <a:buAutoNum type="arabicPeriod"/>
            </a:pPr>
            <a:endParaRPr lang="sv-SE" sz="1400" b="0" i="0" dirty="0">
              <a:solidFill>
                <a:srgbClr val="000000"/>
              </a:solidFill>
              <a:effectLst/>
              <a:latin typeface="Abadi" panose="020B0604020104020204" pitchFamily="34" charset="0"/>
            </a:endParaRPr>
          </a:p>
          <a:p>
            <a:pPr algn="l">
              <a:buFont typeface="+mj-lt"/>
              <a:buAutoNum type="arabicPeriod"/>
            </a:pPr>
            <a:r>
              <a:rPr lang="sv-SE" sz="1400" b="0" i="0" dirty="0">
                <a:solidFill>
                  <a:srgbClr val="000000"/>
                </a:solidFill>
                <a:effectLst/>
                <a:latin typeface="Abadi" panose="020B0604020104020204" pitchFamily="34" charset="0"/>
              </a:rPr>
              <a:t> </a:t>
            </a:r>
            <a:r>
              <a:rPr lang="sv-SE" sz="1400" b="1" i="0" dirty="0">
                <a:solidFill>
                  <a:srgbClr val="000000"/>
                </a:solidFill>
                <a:effectLst/>
                <a:latin typeface="Abadi" panose="020B0604020104020204" pitchFamily="34" charset="0"/>
              </a:rPr>
              <a:t>Kontakter </a:t>
            </a:r>
            <a:r>
              <a:rPr lang="sv-SE" sz="1400" b="0" i="0" dirty="0">
                <a:solidFill>
                  <a:srgbClr val="000000"/>
                </a:solidFill>
                <a:effectLst/>
                <a:latin typeface="Abadi" panose="020B0604020104020204" pitchFamily="34" charset="0"/>
              </a:rPr>
              <a:t>genom engagemang i studentorganisationer, på arbetsmarknadsdagar etcetera.</a:t>
            </a:r>
          </a:p>
          <a:p>
            <a:pPr algn="l">
              <a:buFont typeface="+mj-lt"/>
              <a:buAutoNum type="arabicPeriod"/>
            </a:pPr>
            <a:endParaRPr lang="sv-SE" sz="1400" b="0" i="0" dirty="0">
              <a:solidFill>
                <a:srgbClr val="000000"/>
              </a:solidFill>
              <a:effectLst/>
              <a:latin typeface="Abadi" panose="020B0604020104020204" pitchFamily="34" charset="0"/>
            </a:endParaRPr>
          </a:p>
          <a:p>
            <a:pPr algn="l">
              <a:buFont typeface="+mj-lt"/>
              <a:buAutoNum type="arabicPeriod"/>
            </a:pPr>
            <a:r>
              <a:rPr lang="sv-SE" sz="1400" b="1" i="0" dirty="0">
                <a:solidFill>
                  <a:srgbClr val="000000"/>
                </a:solidFill>
                <a:effectLst/>
                <a:latin typeface="Abadi" panose="020B0604020104020204" pitchFamily="34" charset="0"/>
              </a:rPr>
              <a:t>Vad vill du praktiken ska ge</a:t>
            </a:r>
            <a:r>
              <a:rPr lang="sv-SE" sz="1400" b="0" i="0" dirty="0">
                <a:solidFill>
                  <a:srgbClr val="000000"/>
                </a:solidFill>
                <a:effectLst/>
                <a:latin typeface="Abadi" panose="020B0604020104020204" pitchFamily="34" charset="0"/>
              </a:rPr>
              <a:t>? Är det någon viss erfarenhet eller kompetens du behöver, </a:t>
            </a:r>
          </a:p>
          <a:p>
            <a:pPr algn="l">
              <a:buFont typeface="+mj-lt"/>
              <a:buAutoNum type="arabicPeriod"/>
            </a:pPr>
            <a:endParaRPr lang="sv-SE" sz="1400" b="0" i="0" dirty="0">
              <a:solidFill>
                <a:srgbClr val="000000"/>
              </a:solidFill>
              <a:effectLst/>
              <a:latin typeface="Abadi" panose="020B0604020104020204" pitchFamily="34" charset="0"/>
            </a:endParaRPr>
          </a:p>
          <a:p>
            <a:pPr algn="l">
              <a:buFont typeface="+mj-lt"/>
              <a:buAutoNum type="arabicPeriod"/>
            </a:pPr>
            <a:r>
              <a:rPr lang="sv-SE" sz="1400" b="1" i="0" dirty="0">
                <a:solidFill>
                  <a:srgbClr val="000000"/>
                </a:solidFill>
                <a:effectLst/>
                <a:latin typeface="Abadi" panose="020B0604020104020204" pitchFamily="34" charset="0"/>
              </a:rPr>
              <a:t>Använd sociala medier </a:t>
            </a:r>
            <a:r>
              <a:rPr lang="sv-SE" sz="1400" b="0" i="0" dirty="0">
                <a:solidFill>
                  <a:srgbClr val="000000"/>
                </a:solidFill>
                <a:effectLst/>
                <a:latin typeface="Abadi" panose="020B0604020104020204" pitchFamily="34" charset="0"/>
              </a:rPr>
              <a:t>såsom Linkedin för att hitta arbetsgivare, kolla vad de gör, vad deras anställda har för utbildning och för att hitta ledande befattningshavare att skicka en spontanansökan till.</a:t>
            </a:r>
          </a:p>
          <a:p>
            <a:pPr algn="l">
              <a:buFont typeface="+mj-lt"/>
              <a:buAutoNum type="arabicPeriod"/>
            </a:pPr>
            <a:endParaRPr lang="sv-SE" sz="1400" b="0" i="0" dirty="0">
              <a:solidFill>
                <a:srgbClr val="000000"/>
              </a:solidFill>
              <a:effectLst/>
              <a:latin typeface="Abadi" panose="020B0604020104020204" pitchFamily="34" charset="0"/>
            </a:endParaRPr>
          </a:p>
          <a:p>
            <a:pPr algn="l">
              <a:buFont typeface="+mj-lt"/>
              <a:buAutoNum type="arabicPeriod"/>
            </a:pPr>
            <a:r>
              <a:rPr lang="sv-SE" sz="1400" dirty="0">
                <a:solidFill>
                  <a:srgbClr val="000000"/>
                </a:solidFill>
                <a:latin typeface="Abadi" panose="020B0604020104020204" pitchFamily="34" charset="0"/>
              </a:rPr>
              <a:t> Berätta om ett visst </a:t>
            </a:r>
            <a:r>
              <a:rPr lang="sv-SE" sz="1400" b="1" dirty="0">
                <a:solidFill>
                  <a:srgbClr val="000000"/>
                </a:solidFill>
                <a:latin typeface="Abadi" panose="020B0604020104020204" pitchFamily="34" charset="0"/>
              </a:rPr>
              <a:t>intresseområde</a:t>
            </a:r>
            <a:r>
              <a:rPr lang="sv-SE" sz="1400" dirty="0">
                <a:solidFill>
                  <a:srgbClr val="000000"/>
                </a:solidFill>
                <a:latin typeface="Abadi" panose="020B0604020104020204" pitchFamily="34" charset="0"/>
              </a:rPr>
              <a:t> inom bolaget/org.</a:t>
            </a:r>
            <a:endParaRPr lang="sv-SE" sz="1400" b="0" i="0" dirty="0">
              <a:solidFill>
                <a:srgbClr val="000000"/>
              </a:solidFill>
              <a:effectLst/>
              <a:latin typeface="Abadi" panose="020B0604020104020204" pitchFamily="34" charset="0"/>
            </a:endParaRPr>
          </a:p>
          <a:p>
            <a:endParaRPr lang="sv-SE" dirty="0"/>
          </a:p>
        </p:txBody>
      </p:sp>
      <p:sp>
        <p:nvSpPr>
          <p:cNvPr id="4" name="Platshållare för innehåll 3">
            <a:extLst>
              <a:ext uri="{FF2B5EF4-FFF2-40B4-BE49-F238E27FC236}">
                <a16:creationId xmlns:a16="http://schemas.microsoft.com/office/drawing/2014/main" id="{6925298C-5210-2187-FD47-6FC4F8C20E8D}"/>
              </a:ext>
            </a:extLst>
          </p:cNvPr>
          <p:cNvSpPr>
            <a:spLocks noGrp="1"/>
          </p:cNvSpPr>
          <p:nvPr>
            <p:ph sz="half" idx="2"/>
          </p:nvPr>
        </p:nvSpPr>
        <p:spPr/>
        <p:txBody>
          <a:bodyPr/>
          <a:lstStyle/>
          <a:p>
            <a:pPr algn="l"/>
            <a:r>
              <a:rPr lang="sv-SE" sz="1800" dirty="0">
                <a:solidFill>
                  <a:srgbClr val="000000"/>
                </a:solidFill>
                <a:latin typeface="Abadi" panose="020B0604020104020204" pitchFamily="34" charset="0"/>
              </a:rPr>
              <a:t>6</a:t>
            </a:r>
            <a:r>
              <a:rPr lang="sv-SE" sz="1800" b="0" i="0" dirty="0">
                <a:solidFill>
                  <a:srgbClr val="000000"/>
                </a:solidFill>
                <a:effectLst/>
                <a:latin typeface="Abadi" panose="020B0604020104020204" pitchFamily="34" charset="0"/>
              </a:rPr>
              <a:t>. </a:t>
            </a:r>
            <a:r>
              <a:rPr lang="sv-SE" sz="1400" b="1" i="0" dirty="0">
                <a:solidFill>
                  <a:srgbClr val="000000"/>
                </a:solidFill>
                <a:effectLst/>
                <a:latin typeface="Abadi" panose="020B0604020104020204" pitchFamily="34" charset="0"/>
              </a:rPr>
              <a:t>Utannonserade praktikplatser </a:t>
            </a:r>
            <a:r>
              <a:rPr lang="sv-SE" sz="1400" b="0" i="0" dirty="0">
                <a:solidFill>
                  <a:srgbClr val="000000"/>
                </a:solidFill>
                <a:effectLst/>
                <a:latin typeface="Abadi" panose="020B0604020104020204" pitchFamily="34" charset="0"/>
              </a:rPr>
              <a:t>(konkurrensen kan vara högre)  </a:t>
            </a:r>
          </a:p>
          <a:p>
            <a:pPr algn="l"/>
            <a:endParaRPr lang="sv-SE" sz="1400" b="0" i="0" dirty="0">
              <a:solidFill>
                <a:srgbClr val="000000"/>
              </a:solidFill>
              <a:effectLst/>
              <a:latin typeface="Abadi" panose="020B0604020104020204" pitchFamily="34" charset="0"/>
            </a:endParaRPr>
          </a:p>
          <a:p>
            <a:pPr algn="l"/>
            <a:r>
              <a:rPr lang="sv-SE" sz="1400" dirty="0">
                <a:solidFill>
                  <a:srgbClr val="000000"/>
                </a:solidFill>
                <a:latin typeface="Abadi" panose="020B0604020104020204" pitchFamily="34" charset="0"/>
              </a:rPr>
              <a:t>7</a:t>
            </a:r>
            <a:r>
              <a:rPr lang="sv-SE" sz="1400" b="0" i="0" dirty="0">
                <a:solidFill>
                  <a:srgbClr val="000000"/>
                </a:solidFill>
                <a:effectLst/>
                <a:latin typeface="Abadi" panose="020B0604020104020204" pitchFamily="34" charset="0"/>
              </a:rPr>
              <a:t>. Sök till företag som du </a:t>
            </a:r>
            <a:r>
              <a:rPr lang="sv-SE" sz="1400" b="1" i="0" dirty="0">
                <a:solidFill>
                  <a:srgbClr val="000000"/>
                </a:solidFill>
                <a:effectLst/>
                <a:latin typeface="Abadi" panose="020B0604020104020204" pitchFamily="34" charset="0"/>
              </a:rPr>
              <a:t>verkligen vill till</a:t>
            </a:r>
            <a:r>
              <a:rPr lang="sv-SE" sz="1400" b="0" i="0" dirty="0">
                <a:solidFill>
                  <a:srgbClr val="000000"/>
                </a:solidFill>
                <a:effectLst/>
                <a:latin typeface="Abadi" panose="020B0604020104020204" pitchFamily="34" charset="0"/>
              </a:rPr>
              <a:t>, då är chansen att lyckas större</a:t>
            </a:r>
          </a:p>
          <a:p>
            <a:pPr algn="l"/>
            <a:endParaRPr lang="sv-SE" sz="1400" b="0" i="0" dirty="0">
              <a:solidFill>
                <a:srgbClr val="000000"/>
              </a:solidFill>
              <a:effectLst/>
              <a:latin typeface="Abadi" panose="020B0604020104020204" pitchFamily="34" charset="0"/>
            </a:endParaRPr>
          </a:p>
          <a:p>
            <a:pPr algn="l"/>
            <a:r>
              <a:rPr lang="sv-SE" sz="1400" dirty="0">
                <a:solidFill>
                  <a:srgbClr val="000000"/>
                </a:solidFill>
                <a:latin typeface="Abadi" panose="020B0604020104020204" pitchFamily="34" charset="0"/>
              </a:rPr>
              <a:t>8. </a:t>
            </a:r>
            <a:r>
              <a:rPr lang="sv-SE" sz="1400" b="0" i="0" dirty="0">
                <a:solidFill>
                  <a:srgbClr val="000000"/>
                </a:solidFill>
                <a:effectLst/>
                <a:latin typeface="Abadi" panose="020B0604020104020204" pitchFamily="34" charset="0"/>
              </a:rPr>
              <a:t>Börja sök </a:t>
            </a:r>
            <a:r>
              <a:rPr lang="sv-SE" sz="1400" b="1" i="0" dirty="0">
                <a:solidFill>
                  <a:srgbClr val="000000"/>
                </a:solidFill>
                <a:effectLst/>
                <a:latin typeface="Abadi" panose="020B0604020104020204" pitchFamily="34" charset="0"/>
              </a:rPr>
              <a:t>i god tid</a:t>
            </a:r>
            <a:r>
              <a:rPr lang="sv-SE" sz="1400" b="0" i="0" dirty="0">
                <a:solidFill>
                  <a:srgbClr val="000000"/>
                </a:solidFill>
                <a:effectLst/>
                <a:latin typeface="Abadi" panose="020B0604020104020204" pitchFamily="34" charset="0"/>
              </a:rPr>
              <a:t>, kan kontakta fler företag.</a:t>
            </a:r>
          </a:p>
          <a:p>
            <a:pPr algn="l"/>
            <a:endParaRPr lang="sv-SE" sz="1400" b="0" i="0" dirty="0">
              <a:solidFill>
                <a:srgbClr val="000000"/>
              </a:solidFill>
              <a:effectLst/>
              <a:latin typeface="Abadi" panose="020B0604020104020204" pitchFamily="34" charset="0"/>
            </a:endParaRPr>
          </a:p>
          <a:p>
            <a:pPr algn="l"/>
            <a:r>
              <a:rPr lang="sv-SE" sz="1400" dirty="0">
                <a:solidFill>
                  <a:srgbClr val="000000"/>
                </a:solidFill>
                <a:latin typeface="Abadi" panose="020B0604020104020204" pitchFamily="34" charset="0"/>
              </a:rPr>
              <a:t>9</a:t>
            </a:r>
            <a:r>
              <a:rPr lang="sv-SE" sz="1400" b="0" i="0" dirty="0">
                <a:solidFill>
                  <a:srgbClr val="000000"/>
                </a:solidFill>
                <a:effectLst/>
                <a:latin typeface="Abadi" panose="020B0604020104020204" pitchFamily="34" charset="0"/>
              </a:rPr>
              <a:t>. </a:t>
            </a:r>
            <a:r>
              <a:rPr lang="sv-SE" sz="1400" b="1" i="0" dirty="0">
                <a:solidFill>
                  <a:srgbClr val="000000"/>
                </a:solidFill>
                <a:effectLst/>
                <a:latin typeface="Abadi" panose="020B0604020104020204" pitchFamily="34" charset="0"/>
              </a:rPr>
              <a:t>Rikta</a:t>
            </a:r>
            <a:r>
              <a:rPr lang="sv-SE" sz="1400" b="0" i="0" dirty="0">
                <a:solidFill>
                  <a:srgbClr val="000000"/>
                </a:solidFill>
                <a:effectLst/>
                <a:latin typeface="Abadi" panose="020B0604020104020204" pitchFamily="34" charset="0"/>
              </a:rPr>
              <a:t> ditt cv och personliga brev    </a:t>
            </a:r>
          </a:p>
          <a:p>
            <a:pPr algn="l"/>
            <a:endParaRPr lang="sv-SE" sz="1400" b="0" i="0" dirty="0">
              <a:solidFill>
                <a:srgbClr val="000000"/>
              </a:solidFill>
              <a:effectLst/>
              <a:latin typeface="Abadi" panose="020B0604020104020204" pitchFamily="34" charset="0"/>
            </a:endParaRPr>
          </a:p>
          <a:p>
            <a:pPr algn="l"/>
            <a:r>
              <a:rPr lang="sv-SE" sz="1400" dirty="0">
                <a:solidFill>
                  <a:srgbClr val="000000"/>
                </a:solidFill>
                <a:latin typeface="Abadi" panose="020B0604020104020204" pitchFamily="34" charset="0"/>
              </a:rPr>
              <a:t>10</a:t>
            </a:r>
            <a:r>
              <a:rPr lang="sv-SE" sz="1400" b="0" i="0" dirty="0">
                <a:solidFill>
                  <a:srgbClr val="000000"/>
                </a:solidFill>
                <a:effectLst/>
                <a:latin typeface="Abadi" panose="020B0604020104020204" pitchFamily="34" charset="0"/>
              </a:rPr>
              <a:t>. Vad kan du </a:t>
            </a:r>
            <a:r>
              <a:rPr lang="sv-SE" sz="1400" b="1" i="0" dirty="0">
                <a:solidFill>
                  <a:srgbClr val="000000"/>
                </a:solidFill>
                <a:effectLst/>
                <a:latin typeface="Abadi" panose="020B0604020104020204" pitchFamily="34" charset="0"/>
              </a:rPr>
              <a:t>bidra med och uträtta </a:t>
            </a:r>
            <a:r>
              <a:rPr lang="sv-SE" sz="1400" b="0" i="0" dirty="0">
                <a:solidFill>
                  <a:srgbClr val="000000"/>
                </a:solidFill>
                <a:effectLst/>
                <a:latin typeface="Abadi" panose="020B0604020104020204" pitchFamily="34" charset="0"/>
              </a:rPr>
              <a:t>på företaget/org.</a:t>
            </a:r>
          </a:p>
          <a:p>
            <a:pPr algn="l"/>
            <a:endParaRPr lang="sv-SE" sz="1400" b="0" i="0" dirty="0">
              <a:solidFill>
                <a:srgbClr val="000000"/>
              </a:solidFill>
              <a:effectLst/>
              <a:latin typeface="Abadi" panose="020B0604020104020204" pitchFamily="34" charset="0"/>
            </a:endParaRPr>
          </a:p>
          <a:p>
            <a:pPr algn="l"/>
            <a:r>
              <a:rPr lang="sv-SE" sz="1400" dirty="0">
                <a:solidFill>
                  <a:srgbClr val="000000"/>
                </a:solidFill>
                <a:latin typeface="Abadi" panose="020B0604020104020204" pitchFamily="34" charset="0"/>
              </a:rPr>
              <a:t>11. Vad önskar du få ut av en praktik.</a:t>
            </a:r>
          </a:p>
          <a:p>
            <a:pPr algn="l"/>
            <a:endParaRPr lang="sv-SE" sz="1400" b="0" i="0" dirty="0">
              <a:solidFill>
                <a:srgbClr val="000000"/>
              </a:solidFill>
              <a:effectLst/>
              <a:latin typeface="Abadi" panose="020B0604020104020204" pitchFamily="34" charset="0"/>
            </a:endParaRPr>
          </a:p>
          <a:p>
            <a:pPr algn="l"/>
            <a:r>
              <a:rPr lang="sv-SE" sz="1400" b="0" i="0" dirty="0">
                <a:solidFill>
                  <a:srgbClr val="000000"/>
                </a:solidFill>
                <a:effectLst/>
                <a:latin typeface="Abadi" panose="020B0604020104020204" pitchFamily="34" charset="0"/>
              </a:rPr>
              <a:t>12.  </a:t>
            </a:r>
            <a:r>
              <a:rPr lang="sv-SE" sz="1400" b="1" i="0" dirty="0">
                <a:solidFill>
                  <a:srgbClr val="000000"/>
                </a:solidFill>
                <a:effectLst/>
                <a:latin typeface="Abadi" panose="020B0604020104020204" pitchFamily="34" charset="0"/>
              </a:rPr>
              <a:t>Ge inte upp vid ett nej, </a:t>
            </a:r>
            <a:r>
              <a:rPr lang="sv-SE" sz="1400" b="0" i="0" dirty="0">
                <a:solidFill>
                  <a:srgbClr val="000000"/>
                </a:solidFill>
                <a:effectLst/>
                <a:latin typeface="Abadi" panose="020B0604020104020204" pitchFamily="34" charset="0"/>
              </a:rPr>
              <a:t>var beredd på att söka många platser innan du får napp. </a:t>
            </a:r>
          </a:p>
          <a:p>
            <a:endParaRPr lang="sv-SE" dirty="0"/>
          </a:p>
        </p:txBody>
      </p:sp>
    </p:spTree>
    <p:extLst>
      <p:ext uri="{BB962C8B-B14F-4D97-AF65-F5344CB8AC3E}">
        <p14:creationId xmlns:p14="http://schemas.microsoft.com/office/powerpoint/2010/main" val="61794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 calcmode="lin" valueType="num">
                                      <p:cBhvr additive="base">
                                        <p:cTn id="4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 calcmode="lin" valueType="num">
                                      <p:cBhvr additive="base">
                                        <p:cTn id="4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 calcmode="lin" valueType="num">
                                      <p:cBhvr additive="base">
                                        <p:cTn id="5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 calcmode="lin" valueType="num">
                                      <p:cBhvr additive="base">
                                        <p:cTn id="6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 calcmode="lin" valueType="num">
                                      <p:cBhvr additive="base">
                                        <p:cTn id="6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xEl>
                                              <p:pRg st="12" end="12"/>
                                            </p:txEl>
                                          </p:spTgt>
                                        </p:tgtEl>
                                        <p:attrNameLst>
                                          <p:attrName>style.visibility</p:attrName>
                                        </p:attrNameLst>
                                      </p:cBhvr>
                                      <p:to>
                                        <p:strVal val="visible"/>
                                      </p:to>
                                    </p:set>
                                    <p:anim calcmode="lin" valueType="num">
                                      <p:cBhvr additive="base">
                                        <p:cTn id="73"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Email message icon vector. Line open mail symbol. Web icon , #spon, #icon,  #vector, #Email, #message, #Line #ad | Symbols, Location icon, Mail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8" name="AutoShape 4" descr="Email message icon vector. Line open mail symbol. Web icon , #spon, #icon,  #vector, #Email, #message, #Line #ad | Symbols, Location icon, Mail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1" name="Rubrik 10"/>
          <p:cNvSpPr>
            <a:spLocks noGrp="1"/>
          </p:cNvSpPr>
          <p:nvPr>
            <p:ph type="ctrTitle"/>
          </p:nvPr>
        </p:nvSpPr>
        <p:spPr>
          <a:xfrm>
            <a:off x="307975" y="160338"/>
            <a:ext cx="8944545" cy="971500"/>
          </a:xfrm>
        </p:spPr>
        <p:txBody>
          <a:bodyPr/>
          <a:lstStyle/>
          <a:p>
            <a:r>
              <a:rPr lang="sv-SE" sz="3200" dirty="0"/>
              <a:t>Vill du ha feedback på ditt Personliga Brev och CV? </a:t>
            </a:r>
          </a:p>
        </p:txBody>
      </p:sp>
      <p:sp>
        <p:nvSpPr>
          <p:cNvPr id="12" name="textruta 11"/>
          <p:cNvSpPr txBox="1"/>
          <p:nvPr/>
        </p:nvSpPr>
        <p:spPr>
          <a:xfrm>
            <a:off x="460375" y="2201396"/>
            <a:ext cx="1550424" cy="646331"/>
          </a:xfrm>
          <a:prstGeom prst="rect">
            <a:avLst/>
          </a:prstGeom>
          <a:noFill/>
        </p:spPr>
        <p:txBody>
          <a:bodyPr wrap="none" rtlCol="0">
            <a:spAutoFit/>
          </a:bodyPr>
          <a:lstStyle/>
          <a:p>
            <a:r>
              <a:rPr lang="sv-SE" b="1" dirty="0">
                <a:latin typeface="+mn-lt"/>
              </a:rPr>
              <a:t>Kontakta oss!</a:t>
            </a:r>
          </a:p>
          <a:p>
            <a:r>
              <a:rPr lang="sv-SE" dirty="0">
                <a:latin typeface="+mn-lt"/>
              </a:rPr>
              <a:t> </a:t>
            </a:r>
          </a:p>
        </p:txBody>
      </p:sp>
      <p:pic>
        <p:nvPicPr>
          <p:cNvPr id="13" name="Bildobjekt 12" descr="Microsoft Outlook – Wikipedia, wolna encyklo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66" y="2731169"/>
            <a:ext cx="408489" cy="396779"/>
          </a:xfrm>
          <a:prstGeom prst="rect">
            <a:avLst/>
          </a:prstGeom>
        </p:spPr>
      </p:pic>
      <p:sp>
        <p:nvSpPr>
          <p:cNvPr id="14" name="textruta 13"/>
          <p:cNvSpPr txBox="1"/>
          <p:nvPr/>
        </p:nvSpPr>
        <p:spPr>
          <a:xfrm>
            <a:off x="1024777" y="2731169"/>
            <a:ext cx="4843368" cy="369332"/>
          </a:xfrm>
          <a:prstGeom prst="rect">
            <a:avLst/>
          </a:prstGeom>
          <a:noFill/>
        </p:spPr>
        <p:txBody>
          <a:bodyPr wrap="square" rtlCol="0">
            <a:spAutoFit/>
          </a:bodyPr>
          <a:lstStyle/>
          <a:p>
            <a:r>
              <a:rPr lang="sv-SE" dirty="0">
                <a:latin typeface="+mn-lt"/>
              </a:rPr>
              <a:t>karriar@lnu.se</a:t>
            </a:r>
            <a:endParaRPr lang="sv-SE" b="1" dirty="0">
              <a:latin typeface="+mn-lt"/>
            </a:endParaRPr>
          </a:p>
        </p:txBody>
      </p:sp>
      <p:pic>
        <p:nvPicPr>
          <p:cNvPr id="16" name="Bildobjekt 15" descr="Linnéuniversitetet | Skrivguiden.se"/>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7066" y="3948044"/>
            <a:ext cx="437371" cy="388774"/>
          </a:xfrm>
          <a:prstGeom prst="rect">
            <a:avLst/>
          </a:prstGeom>
        </p:spPr>
      </p:pic>
      <p:sp>
        <p:nvSpPr>
          <p:cNvPr id="19" name="textruta 18"/>
          <p:cNvSpPr txBox="1"/>
          <p:nvPr/>
        </p:nvSpPr>
        <p:spPr>
          <a:xfrm>
            <a:off x="1024777" y="4012201"/>
            <a:ext cx="2217274" cy="369332"/>
          </a:xfrm>
          <a:prstGeom prst="rect">
            <a:avLst/>
          </a:prstGeom>
          <a:noFill/>
        </p:spPr>
        <p:txBody>
          <a:bodyPr wrap="none" rtlCol="0">
            <a:spAutoFit/>
          </a:bodyPr>
          <a:lstStyle/>
          <a:p>
            <a:r>
              <a:rPr lang="sv-SE" dirty="0">
                <a:latin typeface="+mn-lt"/>
              </a:rPr>
              <a:t>Lnu.se / Karriärcenter</a:t>
            </a:r>
          </a:p>
        </p:txBody>
      </p:sp>
      <p:pic>
        <p:nvPicPr>
          <p:cNvPr id="4" name="Bildobjekt 3">
            <a:extLst>
              <a:ext uri="{FF2B5EF4-FFF2-40B4-BE49-F238E27FC236}">
                <a16:creationId xmlns:a16="http://schemas.microsoft.com/office/drawing/2014/main" id="{DEF9D4EE-7DAD-4B47-AD6D-CB6EDEC97DD5}"/>
              </a:ext>
            </a:extLst>
          </p:cNvPr>
          <p:cNvPicPr>
            <a:picLocks noChangeAspect="1"/>
          </p:cNvPicPr>
          <p:nvPr/>
        </p:nvPicPr>
        <p:blipFill>
          <a:blip r:embed="rId5"/>
          <a:stretch>
            <a:fillRect/>
          </a:stretch>
        </p:blipFill>
        <p:spPr>
          <a:xfrm>
            <a:off x="393562" y="3288216"/>
            <a:ext cx="490876" cy="488693"/>
          </a:xfrm>
          <a:prstGeom prst="rect">
            <a:avLst/>
          </a:prstGeom>
        </p:spPr>
      </p:pic>
      <p:sp>
        <p:nvSpPr>
          <p:cNvPr id="5" name="textruta 4">
            <a:extLst>
              <a:ext uri="{FF2B5EF4-FFF2-40B4-BE49-F238E27FC236}">
                <a16:creationId xmlns:a16="http://schemas.microsoft.com/office/drawing/2014/main" id="{4CEA804B-3CA3-45CC-AD27-A5E523C218D0}"/>
              </a:ext>
            </a:extLst>
          </p:cNvPr>
          <p:cNvSpPr txBox="1"/>
          <p:nvPr/>
        </p:nvSpPr>
        <p:spPr>
          <a:xfrm>
            <a:off x="1024777" y="3335148"/>
            <a:ext cx="2395095" cy="369332"/>
          </a:xfrm>
          <a:prstGeom prst="rect">
            <a:avLst/>
          </a:prstGeom>
          <a:noFill/>
        </p:spPr>
        <p:txBody>
          <a:bodyPr wrap="square" rtlCol="0">
            <a:spAutoFit/>
          </a:bodyPr>
          <a:lstStyle/>
          <a:p>
            <a:r>
              <a:rPr lang="sv-SE" dirty="0">
                <a:latin typeface="+mn-lt"/>
              </a:rPr>
              <a:t>Karriarcenter_linneuni</a:t>
            </a:r>
          </a:p>
        </p:txBody>
      </p:sp>
      <p:sp>
        <p:nvSpPr>
          <p:cNvPr id="2" name="textruta 1">
            <a:extLst>
              <a:ext uri="{FF2B5EF4-FFF2-40B4-BE49-F238E27FC236}">
                <a16:creationId xmlns:a16="http://schemas.microsoft.com/office/drawing/2014/main" id="{61DDCCE0-ADC7-B01F-D0DC-5BBB70D0DCB4}"/>
              </a:ext>
            </a:extLst>
          </p:cNvPr>
          <p:cNvSpPr txBox="1"/>
          <p:nvPr/>
        </p:nvSpPr>
        <p:spPr>
          <a:xfrm rot="19992687">
            <a:off x="4587072" y="2152367"/>
            <a:ext cx="3060643" cy="1754326"/>
          </a:xfrm>
          <a:prstGeom prst="rect">
            <a:avLst/>
          </a:prstGeom>
          <a:noFill/>
          <a:ln>
            <a:solidFill>
              <a:schemeClr val="accent1">
                <a:lumMod val="20000"/>
                <a:lumOff val="80000"/>
              </a:schemeClr>
            </a:solidFill>
          </a:ln>
        </p:spPr>
        <p:txBody>
          <a:bodyPr wrap="square" rtlCol="0">
            <a:spAutoFit/>
          </a:bodyPr>
          <a:lstStyle/>
          <a:p>
            <a:pPr algn="ctr"/>
            <a:r>
              <a:rPr lang="sv-SE" sz="3600" dirty="0" err="1">
                <a:latin typeface="+mn-lt"/>
              </a:rPr>
              <a:t>Stooort</a:t>
            </a:r>
            <a:r>
              <a:rPr lang="sv-SE" sz="3600" dirty="0">
                <a:latin typeface="+mn-lt"/>
              </a:rPr>
              <a:t> tack och lycka till alla!!</a:t>
            </a:r>
          </a:p>
        </p:txBody>
      </p:sp>
    </p:spTree>
    <p:extLst>
      <p:ext uri="{BB962C8B-B14F-4D97-AF65-F5344CB8AC3E}">
        <p14:creationId xmlns:p14="http://schemas.microsoft.com/office/powerpoint/2010/main" val="13094125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7000"/>
            <a:lum/>
          </a:blip>
          <a:srcRect/>
          <a:stretch>
            <a:fillRect l="-49000" r="-49000"/>
          </a:stretch>
        </a:blipFill>
        <a:effectLst/>
      </p:bgPr>
    </p:bg>
    <p:spTree>
      <p:nvGrpSpPr>
        <p:cNvPr id="1" name=""/>
        <p:cNvGrpSpPr/>
        <p:nvPr/>
      </p:nvGrpSpPr>
      <p:grpSpPr>
        <a:xfrm>
          <a:off x="0" y="0"/>
          <a:ext cx="0" cy="0"/>
          <a:chOff x="0" y="0"/>
          <a:chExt cx="0" cy="0"/>
        </a:xfrm>
      </p:grpSpPr>
      <p:sp>
        <p:nvSpPr>
          <p:cNvPr id="9" name="Rektangel 8"/>
          <p:cNvSpPr/>
          <p:nvPr/>
        </p:nvSpPr>
        <p:spPr>
          <a:xfrm>
            <a:off x="1592251" y="713438"/>
            <a:ext cx="6066854" cy="523220"/>
          </a:xfrm>
          <a:prstGeom prst="rect">
            <a:avLst/>
          </a:prstGeom>
        </p:spPr>
        <p:txBody>
          <a:bodyPr wrap="none">
            <a:spAutoFit/>
          </a:bodyPr>
          <a:lstStyle/>
          <a:p>
            <a:pPr lvl="0" algn="ct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sv-SE" altLang="sv-SE" sz="2800" b="1" dirty="0">
                <a:latin typeface="Abadi Extra Light" panose="020B0204020104020204" pitchFamily="34" charset="0"/>
                <a:ea typeface="Times New Roman" panose="02020603050405020304" pitchFamily="18" charset="0"/>
                <a:cs typeface="Calibri" panose="020F0502020204030204" pitchFamily="34" charset="0"/>
              </a:rPr>
              <a:t>Karriärvägledningen på Linnéuniversitetet  </a:t>
            </a:r>
            <a:endParaRPr lang="sv-SE" altLang="sv-SE" sz="2800" dirty="0">
              <a:latin typeface="Abadi Extra Light" panose="020B0204020104020204" pitchFamily="34" charset="0"/>
            </a:endParaRPr>
          </a:p>
        </p:txBody>
      </p:sp>
      <p:sp>
        <p:nvSpPr>
          <p:cNvPr id="3" name="Rektangel 2"/>
          <p:cNvSpPr/>
          <p:nvPr/>
        </p:nvSpPr>
        <p:spPr>
          <a:xfrm>
            <a:off x="2123728" y="1700808"/>
            <a:ext cx="5616624" cy="1815882"/>
          </a:xfrm>
          <a:prstGeom prst="rect">
            <a:avLst/>
          </a:prstGeom>
        </p:spPr>
        <p:txBody>
          <a:bodyPr wrap="square">
            <a:spAutoFit/>
          </a:bodyPr>
          <a:lstStyle/>
          <a:p>
            <a:pPr>
              <a:buFont typeface="Arial" panose="020B0604020202020204" pitchFamily="34" charset="0"/>
              <a:buChar char="•"/>
            </a:pPr>
            <a:r>
              <a:rPr lang="sv-SE" sz="1400" dirty="0">
                <a:latin typeface="Abadi" panose="020B0604020104020204" pitchFamily="34" charset="0"/>
              </a:rPr>
              <a:t> Frågor om du har karriärplanering, söka jobb/praktik och  arbetsmarknad. </a:t>
            </a:r>
          </a:p>
          <a:p>
            <a:endParaRPr lang="sv-SE" sz="1400" dirty="0">
              <a:latin typeface="Abadi" panose="020B0604020104020204" pitchFamily="34" charset="0"/>
            </a:endParaRPr>
          </a:p>
          <a:p>
            <a:pPr>
              <a:buFont typeface="Arial" panose="020B0604020202020204" pitchFamily="34" charset="0"/>
              <a:buChar char="•"/>
            </a:pPr>
            <a:r>
              <a:rPr lang="sv-SE" sz="1400" dirty="0">
                <a:latin typeface="Abadi" panose="020B0604020104020204" pitchFamily="34" charset="0"/>
              </a:rPr>
              <a:t> Feedback på CV, Personligt brev, LinkedIn-profil</a:t>
            </a:r>
          </a:p>
          <a:p>
            <a:endParaRPr lang="sv-SE" sz="1400" dirty="0">
              <a:solidFill>
                <a:schemeClr val="accent1"/>
              </a:solidFill>
              <a:latin typeface="Abadi" panose="020B0604020104020204" pitchFamily="34" charset="0"/>
            </a:endParaRPr>
          </a:p>
          <a:p>
            <a:pPr>
              <a:buFont typeface="Arial" panose="020B0604020202020204" pitchFamily="34" charset="0"/>
              <a:buChar char="•"/>
            </a:pPr>
            <a:r>
              <a:rPr lang="sv-SE" sz="1400" dirty="0">
                <a:latin typeface="Abadi" panose="020B0604020104020204" pitchFamily="34" charset="0"/>
              </a:rPr>
              <a:t>  Tips när du ska söka jobb eller praktik</a:t>
            </a:r>
          </a:p>
          <a:p>
            <a:pPr>
              <a:buFont typeface="Arial" panose="020B0604020202020204" pitchFamily="34" charset="0"/>
              <a:buChar char="•"/>
            </a:pPr>
            <a:endParaRPr lang="sv-SE" sz="1400" dirty="0">
              <a:latin typeface="Abadi" panose="020B0604020104020204" pitchFamily="34" charset="0"/>
            </a:endParaRPr>
          </a:p>
          <a:p>
            <a:r>
              <a:rPr lang="sv-SE" sz="1400" dirty="0">
                <a:latin typeface="Abadi" panose="020B0604020104020204" pitchFamily="34" charset="0"/>
              </a:rPr>
              <a:t>              </a:t>
            </a:r>
            <a:r>
              <a:rPr lang="sv-SE" sz="1400" b="1" dirty="0">
                <a:latin typeface="Abadi" panose="020B0604020104020204" pitchFamily="34" charset="0"/>
              </a:rPr>
              <a:t>Kontakta oss: karriar@lnu.se </a:t>
            </a:r>
          </a:p>
        </p:txBody>
      </p:sp>
    </p:spTree>
    <p:extLst>
      <p:ext uri="{BB962C8B-B14F-4D97-AF65-F5344CB8AC3E}">
        <p14:creationId xmlns:p14="http://schemas.microsoft.com/office/powerpoint/2010/main" val="2129217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C66"/>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4B32252-1FCF-4D5F-AD22-005BD6572F88}"/>
              </a:ext>
            </a:extLst>
          </p:cNvPr>
          <p:cNvSpPr>
            <a:spLocks noGrp="1"/>
          </p:cNvSpPr>
          <p:nvPr>
            <p:ph idx="1"/>
          </p:nvPr>
        </p:nvSpPr>
        <p:spPr>
          <a:xfrm>
            <a:off x="692150" y="1318522"/>
            <a:ext cx="7658100" cy="4669182"/>
          </a:xfrm>
          <a:solidFill>
            <a:srgbClr val="F9C7D1"/>
          </a:solidFill>
        </p:spPr>
        <p:txBody>
          <a:bodyPr/>
          <a:lstStyle/>
          <a:p>
            <a:pPr>
              <a:buFont typeface="Arial" panose="020B0604020202020204" pitchFamily="34" charset="0"/>
              <a:buChar char="•"/>
            </a:pPr>
            <a:endParaRPr lang="sv-SE" dirty="0">
              <a:latin typeface="Abadi Extra Light" panose="020B0204020104020204" pitchFamily="34" charset="0"/>
            </a:endParaRPr>
          </a:p>
          <a:p>
            <a:pPr>
              <a:buFont typeface="Arial" panose="020B0604020202020204" pitchFamily="34" charset="0"/>
              <a:buChar char="•"/>
            </a:pPr>
            <a:r>
              <a:rPr lang="sv-SE" dirty="0">
                <a:latin typeface="Abadi Extra Light" panose="020B0204020104020204" pitchFamily="34" charset="0"/>
              </a:rPr>
              <a:t>www.glassdoor.se (Internship)</a:t>
            </a:r>
          </a:p>
          <a:p>
            <a:pPr>
              <a:buFont typeface="Arial" panose="020B0604020202020204" pitchFamily="34" charset="0"/>
              <a:buChar char="•"/>
            </a:pPr>
            <a:r>
              <a:rPr lang="sv-SE" dirty="0">
                <a:latin typeface="Abadi Extra Light" panose="020B0204020104020204" pitchFamily="34" charset="0"/>
              </a:rPr>
              <a:t>www.jobteaser.lnu.se</a:t>
            </a:r>
          </a:p>
          <a:p>
            <a:pPr>
              <a:buFont typeface="Arial" panose="020B0604020202020204" pitchFamily="34" charset="0"/>
              <a:buChar char="•"/>
            </a:pPr>
            <a:r>
              <a:rPr lang="sv-SE" i="1" dirty="0">
                <a:latin typeface="Abadi Extra Light" panose="020B0204020104020204" pitchFamily="34" charset="0"/>
              </a:rPr>
              <a:t>www.allabolag.se</a:t>
            </a:r>
          </a:p>
          <a:p>
            <a:pPr>
              <a:buFont typeface="Arial" panose="020B0604020202020204" pitchFamily="34" charset="0"/>
              <a:buChar char="•"/>
            </a:pPr>
            <a:r>
              <a:rPr lang="sv-SE" dirty="0">
                <a:latin typeface="Abadi Extra Light" panose="020B0204020104020204" pitchFamily="34" charset="0"/>
              </a:rPr>
              <a:t>Temavecka: praktik! V. 38 – Anmäl er!</a:t>
            </a:r>
          </a:p>
          <a:p>
            <a:pPr marL="0" indent="0"/>
            <a:endParaRPr lang="sv-SE" dirty="0">
              <a:latin typeface="Abadi Extra Light" panose="020B0204020104020204" pitchFamily="34" charset="0"/>
            </a:endParaRPr>
          </a:p>
          <a:p>
            <a:pPr>
              <a:buFont typeface="Wingdings" panose="05000000000000000000" pitchFamily="2" charset="2"/>
              <a:buChar char="v"/>
            </a:pPr>
            <a:r>
              <a:rPr lang="sv-SE" dirty="0">
                <a:latin typeface="Abadi Extra Light" panose="020B0204020104020204" pitchFamily="34" charset="0"/>
              </a:rPr>
              <a:t>Alumnnätverket, programansvarig</a:t>
            </a:r>
          </a:p>
          <a:p>
            <a:pPr>
              <a:buFont typeface="Wingdings" panose="05000000000000000000" pitchFamily="2" charset="2"/>
              <a:buChar char="v"/>
            </a:pPr>
            <a:r>
              <a:rPr lang="sv-SE" dirty="0">
                <a:latin typeface="Abadi Extra Light" panose="020B0204020104020204" pitchFamily="34" charset="0"/>
              </a:rPr>
              <a:t>(</a:t>
            </a:r>
            <a:r>
              <a:rPr lang="sv-SE" dirty="0" err="1">
                <a:latin typeface="Abadi Extra Light" panose="020B0204020104020204" pitchFamily="34" charset="0"/>
              </a:rPr>
              <a:t>linkedIn</a:t>
            </a:r>
            <a:r>
              <a:rPr lang="sv-SE" dirty="0">
                <a:latin typeface="Abadi Extra Light" panose="020B0204020104020204" pitchFamily="34" charset="0"/>
              </a:rPr>
              <a:t>)</a:t>
            </a:r>
          </a:p>
          <a:p>
            <a:endParaRPr lang="sv-SE" dirty="0">
              <a:latin typeface="Abadi Extra Light" panose="020B0204020104020204" pitchFamily="34" charset="0"/>
            </a:endParaRPr>
          </a:p>
          <a:p>
            <a:endParaRPr lang="sv-SE" dirty="0">
              <a:latin typeface="Abadi Extra Light" panose="020B0204020104020204" pitchFamily="34" charset="0"/>
            </a:endParaRPr>
          </a:p>
          <a:p>
            <a:pPr>
              <a:buFont typeface="Arial" panose="020B0604020202020204" pitchFamily="34" charset="0"/>
              <a:buChar char="•"/>
            </a:pPr>
            <a:r>
              <a:rPr lang="sv-SE" dirty="0">
                <a:latin typeface="Abadi Extra Light" panose="020B0204020104020204" pitchFamily="34" charset="0"/>
              </a:rPr>
              <a:t>Kommunikationsavdelningar (företag/organisationer)</a:t>
            </a:r>
          </a:p>
          <a:p>
            <a:pPr>
              <a:buFont typeface="Arial" panose="020B0604020202020204" pitchFamily="34" charset="0"/>
              <a:buChar char="•"/>
            </a:pPr>
            <a:r>
              <a:rPr lang="sv-SE" dirty="0">
                <a:latin typeface="Abadi Extra Light" panose="020B0204020104020204" pitchFamily="34" charset="0"/>
              </a:rPr>
              <a:t>Förlag</a:t>
            </a:r>
          </a:p>
          <a:p>
            <a:pPr>
              <a:buFont typeface="Arial" panose="020B0604020202020204" pitchFamily="34" charset="0"/>
              <a:buChar char="•"/>
            </a:pPr>
            <a:r>
              <a:rPr lang="sv-SE" dirty="0">
                <a:latin typeface="Abadi Extra Light" panose="020B0204020104020204" pitchFamily="34" charset="0"/>
              </a:rPr>
              <a:t>Ljudboksföretag</a:t>
            </a:r>
          </a:p>
          <a:p>
            <a:pPr marL="0" indent="0"/>
            <a:endParaRPr lang="sv-SE" dirty="0"/>
          </a:p>
          <a:p>
            <a:endParaRPr lang="sv-SE" dirty="0"/>
          </a:p>
          <a:p>
            <a:endParaRPr lang="sv-SE" dirty="0"/>
          </a:p>
          <a:p>
            <a:endParaRPr lang="sv-SE" dirty="0"/>
          </a:p>
          <a:p>
            <a:endParaRPr lang="sv-SE" dirty="0"/>
          </a:p>
        </p:txBody>
      </p:sp>
      <p:sp>
        <p:nvSpPr>
          <p:cNvPr id="4" name="Rubrik 3">
            <a:extLst>
              <a:ext uri="{FF2B5EF4-FFF2-40B4-BE49-F238E27FC236}">
                <a16:creationId xmlns:a16="http://schemas.microsoft.com/office/drawing/2014/main" id="{64458880-FD7B-1D99-C9E3-E94CAC5DD142}"/>
              </a:ext>
            </a:extLst>
          </p:cNvPr>
          <p:cNvSpPr>
            <a:spLocks noGrp="1"/>
          </p:cNvSpPr>
          <p:nvPr>
            <p:ph type="title"/>
          </p:nvPr>
        </p:nvSpPr>
        <p:spPr/>
        <p:txBody>
          <a:bodyPr/>
          <a:lstStyle/>
          <a:p>
            <a:pPr algn="ctr"/>
            <a:r>
              <a:rPr lang="sv-SE" dirty="0"/>
              <a:t>Hitta praktikplats</a:t>
            </a:r>
          </a:p>
        </p:txBody>
      </p:sp>
      <p:sp>
        <p:nvSpPr>
          <p:cNvPr id="5" name="Rektangel med rundade hörn 3">
            <a:extLst>
              <a:ext uri="{FF2B5EF4-FFF2-40B4-BE49-F238E27FC236}">
                <a16:creationId xmlns:a16="http://schemas.microsoft.com/office/drawing/2014/main" id="{38840F97-B6F0-11CA-44DD-1F28D74DCB56}"/>
              </a:ext>
            </a:extLst>
          </p:cNvPr>
          <p:cNvSpPr/>
          <p:nvPr/>
        </p:nvSpPr>
        <p:spPr bwMode="auto">
          <a:xfrm>
            <a:off x="5148064" y="1184275"/>
            <a:ext cx="3816424" cy="2768406"/>
          </a:xfrm>
          <a:prstGeom prst="round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a:r>
              <a:rPr lang="sv-SE" sz="2400" u="sng" dirty="0">
                <a:latin typeface="Abadi" panose="020B0604020104020204" pitchFamily="34" charset="0"/>
              </a:rPr>
              <a:t>CV</a:t>
            </a:r>
          </a:p>
          <a:p>
            <a:pPr marL="285750" marR="0" indent="-285750"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endParaRPr lang="sv-SE" dirty="0">
              <a:latin typeface="Abadi" panose="020B0604020104020204" pitchFamily="34" charset="0"/>
            </a:endParaRPr>
          </a:p>
          <a:p>
            <a:pPr marL="285750" marR="0" indent="-285750"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lang="sv-SE" dirty="0">
                <a:latin typeface="Abadi" panose="020B0604020104020204" pitchFamily="34" charset="0"/>
              </a:rPr>
              <a:t>Vad är ett CV ? </a:t>
            </a:r>
          </a:p>
          <a:p>
            <a:pPr marL="285750" marR="0" indent="-285750"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lang="sv-SE" dirty="0">
                <a:latin typeface="Abadi" panose="020B0604020104020204" pitchFamily="34" charset="0"/>
              </a:rPr>
              <a:t>Vad bör du ta med? </a:t>
            </a:r>
          </a:p>
          <a:p>
            <a:pPr marL="285750" marR="0" indent="-285750"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sv-SE" sz="1800" b="0" i="0" u="none" strike="noStrike" cap="none" normalizeH="0" baseline="0" dirty="0">
                <a:ln>
                  <a:noFill/>
                </a:ln>
                <a:solidFill>
                  <a:schemeClr val="tx1"/>
                </a:solidFill>
                <a:effectLst/>
                <a:latin typeface="Abadi" panose="020B0604020104020204" pitchFamily="34" charset="0"/>
              </a:rPr>
              <a:t>Exempel på olika </a:t>
            </a:r>
            <a:r>
              <a:rPr kumimoji="0" lang="sv-SE" sz="1800" b="0" i="0" u="none" strike="noStrike" cap="none" normalizeH="0" dirty="0">
                <a:ln>
                  <a:noFill/>
                </a:ln>
                <a:solidFill>
                  <a:schemeClr val="tx1"/>
                </a:solidFill>
                <a:effectLst/>
                <a:latin typeface="Abadi" panose="020B0604020104020204" pitchFamily="34" charset="0"/>
              </a:rPr>
              <a:t>CV</a:t>
            </a:r>
          </a:p>
          <a:p>
            <a:pPr marL="285750" marR="0" indent="-285750"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sv-SE" sz="1800" b="0" i="0" u="none" strike="noStrike" cap="none" normalizeH="0" dirty="0">
                <a:ln>
                  <a:noFill/>
                </a:ln>
                <a:solidFill>
                  <a:schemeClr val="tx1"/>
                </a:solidFill>
                <a:effectLst/>
                <a:latin typeface="Abadi" panose="020B0604020104020204" pitchFamily="34" charset="0"/>
              </a:rPr>
              <a:t>Tips för att lyckas med ditt CV </a:t>
            </a:r>
          </a:p>
          <a:p>
            <a:pPr marR="0" defTabSz="914400" rtl="0" eaLnBrk="0" fontAlgn="base" latinLnBrk="0" hangingPunct="0">
              <a:lnSpc>
                <a:spcPct val="100000"/>
              </a:lnSpc>
              <a:spcBef>
                <a:spcPct val="0"/>
              </a:spcBef>
              <a:spcAft>
                <a:spcPct val="0"/>
              </a:spcAft>
              <a:buClrTx/>
              <a:buSzTx/>
              <a:tabLst/>
            </a:pPr>
            <a:endParaRPr kumimoji="0" lang="sv-SE" sz="1800" b="0" i="0" u="none" strike="noStrike" cap="none" normalizeH="0" dirty="0">
              <a:ln>
                <a:noFill/>
              </a:ln>
              <a:solidFill>
                <a:schemeClr val="tx1"/>
              </a:solidFill>
              <a:effectLst/>
              <a:latin typeface="Abadi" panose="020B0604020104020204" pitchFamily="34" charset="0"/>
            </a:endParaRPr>
          </a:p>
          <a:p>
            <a:pPr marL="285750" marR="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endParaRPr kumimoji="0" lang="sv-SE" sz="1800" b="0" i="0" u="none" strike="noStrike" cap="none" normalizeH="0" dirty="0">
              <a:ln>
                <a:noFill/>
              </a:ln>
              <a:solidFill>
                <a:schemeClr val="tx1"/>
              </a:solidFill>
              <a:effectLst/>
              <a:latin typeface="Abadi" panose="020B0604020104020204"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6" name="Bildobjekt 5">
            <a:extLst>
              <a:ext uri="{FF2B5EF4-FFF2-40B4-BE49-F238E27FC236}">
                <a16:creationId xmlns:a16="http://schemas.microsoft.com/office/drawing/2014/main" id="{FD5F1FEF-A946-4DD6-77FF-171E3EE0DE39}"/>
              </a:ext>
            </a:extLst>
          </p:cNvPr>
          <p:cNvPicPr>
            <a:picLocks noChangeAspect="1"/>
          </p:cNvPicPr>
          <p:nvPr/>
        </p:nvPicPr>
        <p:blipFill>
          <a:blip r:embed="rId2"/>
          <a:stretch>
            <a:fillRect/>
          </a:stretch>
        </p:blipFill>
        <p:spPr>
          <a:xfrm>
            <a:off x="4211960" y="3024180"/>
            <a:ext cx="1501443" cy="1501443"/>
          </a:xfrm>
          <a:prstGeom prst="rect">
            <a:avLst/>
          </a:prstGeom>
        </p:spPr>
      </p:pic>
      <p:cxnSp>
        <p:nvCxnSpPr>
          <p:cNvPr id="7" name="Rak pilkoppling 6">
            <a:extLst>
              <a:ext uri="{FF2B5EF4-FFF2-40B4-BE49-F238E27FC236}">
                <a16:creationId xmlns:a16="http://schemas.microsoft.com/office/drawing/2014/main" id="{B2F3287A-9064-9C41-68FB-389939EE0FF5}"/>
              </a:ext>
            </a:extLst>
          </p:cNvPr>
          <p:cNvCxnSpPr/>
          <p:nvPr/>
        </p:nvCxnSpPr>
        <p:spPr bwMode="auto">
          <a:xfrm>
            <a:off x="4716016" y="2780928"/>
            <a:ext cx="0" cy="24325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Rak koppling 8">
            <a:extLst>
              <a:ext uri="{FF2B5EF4-FFF2-40B4-BE49-F238E27FC236}">
                <a16:creationId xmlns:a16="http://schemas.microsoft.com/office/drawing/2014/main" id="{5AE0AD2D-2678-0BD7-BCBF-2B35EE9D9A55}"/>
              </a:ext>
            </a:extLst>
          </p:cNvPr>
          <p:cNvCxnSpPr/>
          <p:nvPr/>
        </p:nvCxnSpPr>
        <p:spPr bwMode="auto">
          <a:xfrm>
            <a:off x="4527550" y="2780928"/>
            <a:ext cx="18846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8076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0" y="404664"/>
            <a:ext cx="9144000" cy="648072"/>
          </a:xfrm>
          <a:solidFill>
            <a:schemeClr val="accent1">
              <a:alpha val="83000"/>
            </a:schemeClr>
          </a:solidFill>
        </p:spPr>
        <p:txBody>
          <a:bodyPr anchor="ctr"/>
          <a:lstStyle/>
          <a:p>
            <a:pPr algn="ctr"/>
            <a:r>
              <a:rPr lang="sv-SE" sz="3200" dirty="0">
                <a:latin typeface="Abadi Extra Light" panose="020B0204020104020204" pitchFamily="34" charset="0"/>
              </a:rPr>
              <a:t>Innan du börjar….CV? </a:t>
            </a:r>
          </a:p>
        </p:txBody>
      </p:sp>
      <p:sp>
        <p:nvSpPr>
          <p:cNvPr id="3" name="Platshållare för innehåll 2"/>
          <p:cNvSpPr>
            <a:spLocks noGrp="1"/>
          </p:cNvSpPr>
          <p:nvPr>
            <p:ph idx="1"/>
          </p:nvPr>
        </p:nvSpPr>
        <p:spPr>
          <a:xfrm>
            <a:off x="1259632" y="1556792"/>
            <a:ext cx="6097810" cy="3600400"/>
          </a:xfrm>
          <a:solidFill>
            <a:schemeClr val="accent1">
              <a:alpha val="83000"/>
            </a:schemeClr>
          </a:solidFill>
        </p:spPr>
        <p:txBody>
          <a:bodyPr/>
          <a:lstStyle/>
          <a:p>
            <a:endParaRPr lang="sv-SE" dirty="0"/>
          </a:p>
          <a:p>
            <a:pPr>
              <a:buFont typeface="Arial" panose="020B0604020202020204" pitchFamily="34" charset="0"/>
              <a:buChar char="•"/>
            </a:pPr>
            <a:r>
              <a:rPr lang="sv-SE" dirty="0">
                <a:latin typeface="Abadi" panose="020B0604020104020204" pitchFamily="34" charset="0"/>
              </a:rPr>
              <a:t>CV (curriculum vitae)  = livsbana, livslopp </a:t>
            </a:r>
          </a:p>
          <a:p>
            <a:pPr marL="0" indent="0"/>
            <a:endParaRPr lang="sv-SE" dirty="0">
              <a:latin typeface="Abadi" panose="020B0604020104020204" pitchFamily="34" charset="0"/>
            </a:endParaRPr>
          </a:p>
          <a:p>
            <a:pPr>
              <a:buFont typeface="Arial" panose="020B0604020202020204" pitchFamily="34" charset="0"/>
              <a:buChar char="•"/>
            </a:pPr>
            <a:r>
              <a:rPr lang="sv-SE" dirty="0">
                <a:latin typeface="Abadi" panose="020B0604020104020204" pitchFamily="34" charset="0"/>
              </a:rPr>
              <a:t>Visa dina erfarenheter/kunskaper/kompetenser som är relevanta för jobbet du söker.  </a:t>
            </a:r>
          </a:p>
          <a:p>
            <a:pPr marL="0" indent="0"/>
            <a:endParaRPr lang="sv-SE" dirty="0">
              <a:latin typeface="Abadi" panose="020B0604020104020204" pitchFamily="34" charset="0"/>
            </a:endParaRPr>
          </a:p>
          <a:p>
            <a:pPr>
              <a:buFont typeface="Arial" panose="020B0604020202020204" pitchFamily="34" charset="0"/>
              <a:buChar char="•"/>
            </a:pPr>
            <a:r>
              <a:rPr lang="sv-SE" dirty="0">
                <a:latin typeface="Abadi" panose="020B0604020104020204" pitchFamily="34" charset="0"/>
              </a:rPr>
              <a:t>Du behöver inte ta med precis allt du har gjort. 1-2 A4-sidor är ett bra riktmärke för längden på ditt cv.</a:t>
            </a:r>
          </a:p>
          <a:p>
            <a:pPr marL="0" indent="0"/>
            <a:endParaRPr lang="sv-SE" dirty="0">
              <a:latin typeface="Abadi" panose="020B0604020104020204" pitchFamily="34" charset="0"/>
            </a:endParaRPr>
          </a:p>
          <a:p>
            <a:pPr>
              <a:buFont typeface="Arial" panose="020B0604020202020204" pitchFamily="34" charset="0"/>
              <a:buChar char="•"/>
            </a:pPr>
            <a:r>
              <a:rPr lang="sv-SE" dirty="0">
                <a:latin typeface="Abadi" panose="020B0604020104020204" pitchFamily="34" charset="0"/>
              </a:rPr>
              <a:t>Finns inga ”rätt” eller ”fel” –Du bestämmer </a:t>
            </a:r>
          </a:p>
          <a:p>
            <a:endParaRPr lang="sv-SE" dirty="0"/>
          </a:p>
          <a:p>
            <a:endParaRPr lang="sv-SE" dirty="0"/>
          </a:p>
        </p:txBody>
      </p:sp>
    </p:spTree>
    <p:extLst>
      <p:ext uri="{BB962C8B-B14F-4D97-AF65-F5344CB8AC3E}">
        <p14:creationId xmlns:p14="http://schemas.microsoft.com/office/powerpoint/2010/main" val="245566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p:cNvGraphicFramePr>
            <a:graphicFrameLocks noChangeAspect="1"/>
          </p:cNvGraphicFramePr>
          <p:nvPr>
            <p:extLst>
              <p:ext uri="{D42A27DB-BD31-4B8C-83A1-F6EECF244321}">
                <p14:modId xmlns:p14="http://schemas.microsoft.com/office/powerpoint/2010/main" val="1534749310"/>
              </p:ext>
            </p:extLst>
          </p:nvPr>
        </p:nvGraphicFramePr>
        <p:xfrm>
          <a:off x="3635896" y="188640"/>
          <a:ext cx="5215809" cy="6480720"/>
        </p:xfrm>
        <a:graphic>
          <a:graphicData uri="http://schemas.openxmlformats.org/presentationml/2006/ole">
            <mc:AlternateContent xmlns:mc="http://schemas.openxmlformats.org/markup-compatibility/2006">
              <mc:Choice xmlns:v="urn:schemas-microsoft-com:vml" Requires="v">
                <p:oleObj name="Document" r:id="rId3" imgW="7197079" imgH="9235522" progId="Word.Document.12">
                  <p:embed/>
                </p:oleObj>
              </mc:Choice>
              <mc:Fallback>
                <p:oleObj name="Document" r:id="rId3" imgW="7197079" imgH="9235522" progId="Word.Document.12">
                  <p:embed/>
                  <p:pic>
                    <p:nvPicPr>
                      <p:cNvPr id="3" name="Objekt 2"/>
                      <p:cNvPicPr/>
                      <p:nvPr/>
                    </p:nvPicPr>
                    <p:blipFill>
                      <a:blip r:embed="rId4"/>
                      <a:stretch>
                        <a:fillRect/>
                      </a:stretch>
                    </p:blipFill>
                    <p:spPr>
                      <a:xfrm>
                        <a:off x="3635896" y="188640"/>
                        <a:ext cx="5215809" cy="6480720"/>
                      </a:xfrm>
                      <a:prstGeom prst="rect">
                        <a:avLst/>
                      </a:prstGeom>
                      <a:ln w="3175">
                        <a:solidFill>
                          <a:schemeClr val="tx1"/>
                        </a:solidFill>
                      </a:ln>
                    </p:spPr>
                  </p:pic>
                </p:oleObj>
              </mc:Fallback>
            </mc:AlternateContent>
          </a:graphicData>
        </a:graphic>
      </p:graphicFrame>
      <p:sp>
        <p:nvSpPr>
          <p:cNvPr id="4" name="Rubrik 3"/>
          <p:cNvSpPr>
            <a:spLocks noGrp="1"/>
          </p:cNvSpPr>
          <p:nvPr>
            <p:ph type="title"/>
          </p:nvPr>
        </p:nvSpPr>
        <p:spPr>
          <a:xfrm>
            <a:off x="0" y="692696"/>
            <a:ext cx="2987824" cy="504056"/>
          </a:xfrm>
          <a:solidFill>
            <a:schemeClr val="accent1">
              <a:alpha val="79000"/>
            </a:schemeClr>
          </a:solidFill>
        </p:spPr>
        <p:txBody>
          <a:bodyPr anchor="ctr"/>
          <a:lstStyle/>
          <a:p>
            <a:r>
              <a:rPr lang="sv-SE" sz="3200" dirty="0">
                <a:latin typeface="Abadi Extra Light" panose="020B0204020104020204" pitchFamily="34" charset="0"/>
              </a:rPr>
              <a:t>Klassiskt CV  </a:t>
            </a:r>
          </a:p>
        </p:txBody>
      </p:sp>
    </p:spTree>
    <p:extLst>
      <p:ext uri="{BB962C8B-B14F-4D97-AF65-F5344CB8AC3E}">
        <p14:creationId xmlns:p14="http://schemas.microsoft.com/office/powerpoint/2010/main" val="3076608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4DEE9C-E323-4194-A9C6-CF7CE8CC3714}"/>
              </a:ext>
            </a:extLst>
          </p:cNvPr>
          <p:cNvSpPr>
            <a:spLocks noGrp="1"/>
          </p:cNvSpPr>
          <p:nvPr>
            <p:ph type="title"/>
          </p:nvPr>
        </p:nvSpPr>
        <p:spPr/>
        <p:txBody>
          <a:bodyPr/>
          <a:lstStyle/>
          <a:p>
            <a:r>
              <a:rPr lang="sv-SE" dirty="0">
                <a:latin typeface="Abadi Extra Light" panose="020B0204020104020204" pitchFamily="34" charset="0"/>
              </a:rPr>
              <a:t>CV- hur kan jag tänka?</a:t>
            </a:r>
          </a:p>
        </p:txBody>
      </p:sp>
      <p:sp>
        <p:nvSpPr>
          <p:cNvPr id="3" name="Platshållare för innehåll 2">
            <a:extLst>
              <a:ext uri="{FF2B5EF4-FFF2-40B4-BE49-F238E27FC236}">
                <a16:creationId xmlns:a16="http://schemas.microsoft.com/office/drawing/2014/main" id="{03736B70-662C-43E2-AD3A-1F79150BC507}"/>
              </a:ext>
            </a:extLst>
          </p:cNvPr>
          <p:cNvSpPr>
            <a:spLocks noGrp="1"/>
          </p:cNvSpPr>
          <p:nvPr>
            <p:ph idx="1"/>
          </p:nvPr>
        </p:nvSpPr>
        <p:spPr>
          <a:xfrm>
            <a:off x="698500" y="1412776"/>
            <a:ext cx="7658100" cy="4136030"/>
          </a:xfrm>
        </p:spPr>
        <p:txBody>
          <a:bodyPr/>
          <a:lstStyle/>
          <a:p>
            <a:pPr>
              <a:buFont typeface="Arial" panose="020B0604020202020204" pitchFamily="34" charset="0"/>
              <a:buChar char="•"/>
            </a:pPr>
            <a:r>
              <a:rPr lang="sv-SE" dirty="0">
                <a:latin typeface="Abadi" panose="020B0604020104020204" pitchFamily="34" charset="0"/>
              </a:rPr>
              <a:t>Personligt</a:t>
            </a:r>
          </a:p>
          <a:p>
            <a:pPr>
              <a:buFont typeface="Arial" panose="020B0604020202020204" pitchFamily="34" charset="0"/>
              <a:buChar char="•"/>
            </a:pPr>
            <a:r>
              <a:rPr lang="sv-SE" dirty="0">
                <a:latin typeface="Abadi" panose="020B0604020104020204" pitchFamily="34" charset="0"/>
              </a:rPr>
              <a:t>Relevant information- inte skapa spekulationer</a:t>
            </a:r>
          </a:p>
          <a:p>
            <a:pPr>
              <a:buFont typeface="Arial" panose="020B0604020202020204" pitchFamily="34" charset="0"/>
              <a:buChar char="•"/>
            </a:pPr>
            <a:r>
              <a:rPr lang="sv-SE" u="sng" dirty="0">
                <a:latin typeface="Abadi" panose="020B0604020104020204" pitchFamily="34" charset="0"/>
              </a:rPr>
              <a:t>Veta</a:t>
            </a:r>
            <a:r>
              <a:rPr lang="sv-SE" dirty="0">
                <a:latin typeface="Abadi" panose="020B0604020104020204" pitchFamily="34" charset="0"/>
              </a:rPr>
              <a:t> dina </a:t>
            </a:r>
            <a:r>
              <a:rPr lang="sv-SE" i="1" dirty="0">
                <a:latin typeface="Abadi" panose="020B0604020104020204" pitchFamily="34" charset="0"/>
              </a:rPr>
              <a:t>varför</a:t>
            </a:r>
          </a:p>
          <a:p>
            <a:pPr marL="285750" indent="-285750">
              <a:buFontTx/>
              <a:buChar char="-"/>
            </a:pPr>
            <a:r>
              <a:rPr lang="sv-SE" dirty="0">
                <a:latin typeface="Abadi Extra Light" panose="020B0204020104020204" pitchFamily="34" charset="0"/>
              </a:rPr>
              <a:t>Dig</a:t>
            </a:r>
          </a:p>
          <a:p>
            <a:pPr marL="285750" indent="-285750">
              <a:buFontTx/>
              <a:buChar char="-"/>
            </a:pPr>
            <a:r>
              <a:rPr lang="sv-SE" dirty="0">
                <a:latin typeface="Abadi Extra Light" panose="020B0204020104020204" pitchFamily="34" charset="0"/>
              </a:rPr>
              <a:t>Position </a:t>
            </a:r>
          </a:p>
          <a:p>
            <a:pPr marL="285750" indent="-285750">
              <a:buFontTx/>
              <a:buChar char="-"/>
            </a:pPr>
            <a:r>
              <a:rPr lang="sv-SE" dirty="0">
                <a:latin typeface="Abadi Extra Light" panose="020B0204020104020204" pitchFamily="34" charset="0"/>
              </a:rPr>
              <a:t>Företag/organisation</a:t>
            </a:r>
            <a:endParaRPr lang="sv-SE" dirty="0">
              <a:latin typeface="Abadi" panose="020B0604020104020204" pitchFamily="34" charset="0"/>
            </a:endParaRPr>
          </a:p>
          <a:p>
            <a:pPr>
              <a:buFont typeface="Arial" panose="020B0604020202020204" pitchFamily="34" charset="0"/>
              <a:buChar char="•"/>
            </a:pPr>
            <a:r>
              <a:rPr lang="sv-SE" dirty="0">
                <a:latin typeface="Abadi" panose="020B0604020104020204" pitchFamily="34" charset="0"/>
              </a:rPr>
              <a:t>Strategiska ord och text</a:t>
            </a:r>
          </a:p>
          <a:p>
            <a:pPr marL="0" indent="0"/>
            <a:r>
              <a:rPr lang="sv-SE" dirty="0">
                <a:latin typeface="Abadi Extra Light" panose="020B0204020104020204" pitchFamily="34" charset="0"/>
              </a:rPr>
              <a:t>-  </a:t>
            </a:r>
            <a:r>
              <a:rPr lang="sv-SE" dirty="0">
                <a:latin typeface="Abadi" panose="020B0604020104020204" pitchFamily="34" charset="0"/>
              </a:rPr>
              <a:t>  </a:t>
            </a:r>
            <a:r>
              <a:rPr lang="sv-SE" dirty="0">
                <a:latin typeface="Abadi Extra Light" panose="020B0204020104020204" pitchFamily="34" charset="0"/>
              </a:rPr>
              <a:t>Arbetsuppgifter vs. Ansvar</a:t>
            </a:r>
          </a:p>
          <a:p>
            <a:pPr marL="0" indent="0"/>
            <a:r>
              <a:rPr lang="sv-SE" dirty="0">
                <a:latin typeface="Abadi Extra Light" panose="020B0204020104020204" pitchFamily="34" charset="0"/>
              </a:rPr>
              <a:t>-    ICA vs </a:t>
            </a:r>
            <a:r>
              <a:rPr lang="sv-SE" dirty="0" err="1">
                <a:latin typeface="Abadi Extra Light" panose="020B0204020104020204" pitchFamily="34" charset="0"/>
              </a:rPr>
              <a:t>Teamleader</a:t>
            </a:r>
            <a:r>
              <a:rPr lang="sv-SE" dirty="0">
                <a:latin typeface="Abadi Extra Light" panose="020B0204020104020204" pitchFamily="34" charset="0"/>
              </a:rPr>
              <a:t> Call Center</a:t>
            </a:r>
            <a:endParaRPr lang="sv-SE" dirty="0">
              <a:latin typeface="Abadi" panose="020B0604020104020204" pitchFamily="34" charset="0"/>
            </a:endParaRPr>
          </a:p>
          <a:p>
            <a:pPr>
              <a:buFont typeface="Arial" panose="020B0604020202020204" pitchFamily="34" charset="0"/>
              <a:buChar char="•"/>
            </a:pPr>
            <a:r>
              <a:rPr lang="sv-SE" dirty="0">
                <a:latin typeface="Abadi" panose="020B0604020104020204" pitchFamily="34" charset="0"/>
              </a:rPr>
              <a:t>Rubriker- utnyttja möjligheten för </a:t>
            </a:r>
            <a:r>
              <a:rPr lang="sv-SE" b="1" dirty="0">
                <a:latin typeface="Abadi" panose="020B0604020104020204" pitchFamily="34" charset="0"/>
              </a:rPr>
              <a:t>Rubriker</a:t>
            </a:r>
          </a:p>
          <a:p>
            <a:pPr marL="285750" indent="-285750">
              <a:buFontTx/>
              <a:buChar char="-"/>
            </a:pPr>
            <a:r>
              <a:rPr lang="sv-SE" dirty="0">
                <a:latin typeface="Abadi Extra Light" panose="020B0204020104020204" pitchFamily="34" charset="0"/>
              </a:rPr>
              <a:t>Ledarskapserfarenheter</a:t>
            </a:r>
          </a:p>
          <a:p>
            <a:pPr marL="285750" indent="-285750">
              <a:buFontTx/>
              <a:buChar char="-"/>
            </a:pPr>
            <a:r>
              <a:rPr lang="sv-SE" dirty="0">
                <a:latin typeface="Abadi Extra Light" panose="020B0204020104020204" pitchFamily="34" charset="0"/>
              </a:rPr>
              <a:t>Internationella erfarenheter</a:t>
            </a:r>
          </a:p>
          <a:p>
            <a:pPr marL="285750" indent="-285750">
              <a:buFontTx/>
              <a:buChar char="-"/>
            </a:pPr>
            <a:r>
              <a:rPr lang="sv-SE" dirty="0">
                <a:latin typeface="Abadi Extra Light" panose="020B0204020104020204" pitchFamily="34" charset="0"/>
              </a:rPr>
              <a:t>Engagemang</a:t>
            </a:r>
          </a:p>
        </p:txBody>
      </p:sp>
    </p:spTree>
    <p:extLst>
      <p:ext uri="{BB962C8B-B14F-4D97-AF65-F5344CB8AC3E}">
        <p14:creationId xmlns:p14="http://schemas.microsoft.com/office/powerpoint/2010/main" val="335526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 calcmode="lin" valueType="num">
                                      <p:cBhvr additive="base">
                                        <p:cTn id="5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 calcmode="lin" valueType="num">
                                      <p:cBhvr additive="base">
                                        <p:cTn id="6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 calcmode="lin" valueType="num">
                                      <p:cBhvr additive="base">
                                        <p:cTn id="6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160337"/>
            <a:ext cx="9144000" cy="676375"/>
          </a:xfrm>
          <a:solidFill>
            <a:schemeClr val="accent1">
              <a:alpha val="78000"/>
            </a:schemeClr>
          </a:solidFill>
          <a:effectLst/>
        </p:spPr>
        <p:style>
          <a:lnRef idx="0">
            <a:schemeClr val="accent5"/>
          </a:lnRef>
          <a:fillRef idx="3">
            <a:schemeClr val="accent5"/>
          </a:fillRef>
          <a:effectRef idx="3">
            <a:schemeClr val="accent5"/>
          </a:effectRef>
          <a:fontRef idx="minor">
            <a:schemeClr val="lt1"/>
          </a:fontRef>
        </p:style>
        <p:txBody>
          <a:bodyPr anchor="ctr"/>
          <a:lstStyle/>
          <a:p>
            <a:pPr algn="ctr"/>
            <a:r>
              <a:rPr lang="sv-SE" sz="3200" dirty="0">
                <a:solidFill>
                  <a:schemeClr val="tx1"/>
                </a:solidFill>
                <a:latin typeface="Abadi Extra Light" panose="020B0204020104020204" pitchFamily="34" charset="0"/>
              </a:rPr>
              <a:t>Exempel på olika CV- layouts</a:t>
            </a:r>
          </a:p>
        </p:txBody>
      </p:sp>
      <p:sp>
        <p:nvSpPr>
          <p:cNvPr id="4" name="AutoShape 2" descr="C:\Users\ankaad\Desktop\Free, Custom Professional Infographic Resume Templates _ Canva_files\309w-ETHH4zuR6u8.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5" name="AutoShape 4" descr="C:\Users\ankaad\Desktop\Free, Custom Professional Infographic Resume Templates _ Canva_files\309w-ETHH4zuR6u8.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7" name="AutoShape 6" descr="C:\Users\ankaad\Desktop\309w-ETHH4zuR6u8.webp"/>
          <p:cNvSpPr>
            <a:spLocks noChangeAspect="1" noChangeArrowheads="1"/>
          </p:cNvSpPr>
          <p:nvPr/>
        </p:nvSpPr>
        <p:spPr bwMode="auto">
          <a:xfrm>
            <a:off x="1331640" y="328498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2066" name="Picture 18" descr="CV Sjuksköterska / Vårdbiträde – Gratis nedladdning | CV-mall.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962" y="1124744"/>
            <a:ext cx="3711909" cy="5248200"/>
          </a:xfrm>
          <a:prstGeom prst="rect">
            <a:avLst/>
          </a:prstGeom>
          <a:noFill/>
          <a:extLst>
            <a:ext uri="{909E8E84-426E-40DD-AFC4-6F175D3DCCD1}">
              <a14:hiddenFill xmlns:a14="http://schemas.microsoft.com/office/drawing/2010/main">
                <a:solidFill>
                  <a:srgbClr val="FFFFFF"/>
                </a:solidFill>
              </a14:hiddenFill>
            </a:ext>
          </a:extLst>
        </p:spPr>
      </p:pic>
      <p:pic>
        <p:nvPicPr>
          <p:cNvPr id="19" name="Bildobjekt 18"/>
          <p:cNvPicPr>
            <a:picLocks noChangeAspect="1"/>
          </p:cNvPicPr>
          <p:nvPr/>
        </p:nvPicPr>
        <p:blipFill>
          <a:blip r:embed="rId3"/>
          <a:stretch>
            <a:fillRect/>
          </a:stretch>
        </p:blipFill>
        <p:spPr>
          <a:xfrm>
            <a:off x="4932040" y="1124744"/>
            <a:ext cx="3672408" cy="5251545"/>
          </a:xfrm>
          <a:prstGeom prst="rect">
            <a:avLst/>
          </a:prstGeom>
        </p:spPr>
      </p:pic>
    </p:spTree>
    <p:extLst>
      <p:ext uri="{BB962C8B-B14F-4D97-AF65-F5344CB8AC3E}">
        <p14:creationId xmlns:p14="http://schemas.microsoft.com/office/powerpoint/2010/main" val="145571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l="-6000" r="-6000"/>
          </a:stretch>
        </a:blip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26063" y="332656"/>
            <a:ext cx="9143999" cy="576064"/>
          </a:xfrm>
          <a:solidFill>
            <a:schemeClr val="accent1">
              <a:alpha val="79000"/>
            </a:schemeClr>
          </a:solidFill>
        </p:spPr>
        <p:txBody>
          <a:bodyPr anchor="ctr"/>
          <a:lstStyle/>
          <a:p>
            <a:pPr algn="ctr"/>
            <a:r>
              <a:rPr lang="sv-SE" sz="3200" dirty="0">
                <a:latin typeface="Abadi Extra Light" panose="020B0204020104020204" pitchFamily="34" charset="0"/>
              </a:rPr>
              <a:t>Tips för att lyckas med ditt CV</a:t>
            </a:r>
          </a:p>
        </p:txBody>
      </p:sp>
      <p:sp>
        <p:nvSpPr>
          <p:cNvPr id="3" name="Platshållare för innehåll 2"/>
          <p:cNvSpPr>
            <a:spLocks noGrp="1"/>
          </p:cNvSpPr>
          <p:nvPr>
            <p:ph idx="1"/>
          </p:nvPr>
        </p:nvSpPr>
        <p:spPr>
          <a:xfrm>
            <a:off x="4221392" y="1052736"/>
            <a:ext cx="4896544" cy="5184576"/>
          </a:xfrm>
          <a:solidFill>
            <a:schemeClr val="accent1">
              <a:alpha val="79000"/>
            </a:schemeClr>
          </a:solidFill>
        </p:spPr>
        <p:txBody>
          <a:bodyPr/>
          <a:lstStyle/>
          <a:p>
            <a:pPr marL="0" indent="0"/>
            <a:endParaRPr lang="sv-SE" dirty="0"/>
          </a:p>
          <a:p>
            <a:pPr>
              <a:buFont typeface="Wingdings" panose="05000000000000000000" pitchFamily="2" charset="2"/>
              <a:buChar char="ü"/>
            </a:pPr>
            <a:r>
              <a:rPr lang="sv-SE" dirty="0">
                <a:latin typeface="Abadi" panose="020B0604020104020204" pitchFamily="34" charset="0"/>
              </a:rPr>
              <a:t>Uppdaterat  och relevant för tjänsten/praktikplatsen- skräddarsy!</a:t>
            </a:r>
          </a:p>
          <a:p>
            <a:pPr marL="0" indent="0"/>
            <a:endParaRPr lang="sv-SE" dirty="0">
              <a:latin typeface="Abadi" panose="020B0604020104020204" pitchFamily="34" charset="0"/>
            </a:endParaRPr>
          </a:p>
          <a:p>
            <a:pPr>
              <a:buFont typeface="Wingdings" panose="05000000000000000000" pitchFamily="2" charset="2"/>
              <a:buChar char="ü"/>
            </a:pPr>
            <a:r>
              <a:rPr lang="sv-SE" i="1" dirty="0">
                <a:latin typeface="Abadi" panose="020B0604020104020204" pitchFamily="34" charset="0"/>
              </a:rPr>
              <a:t>Relevanta erfarenheter/kompetenser istället för att bara rada upp arbetsuppgifter </a:t>
            </a:r>
          </a:p>
          <a:p>
            <a:pPr>
              <a:buFont typeface="Wingdings" panose="05000000000000000000" pitchFamily="2" charset="2"/>
              <a:buChar char="ü"/>
            </a:pPr>
            <a:endParaRPr lang="sv-SE" dirty="0">
              <a:latin typeface="Abadi" panose="020B0604020104020204" pitchFamily="34" charset="0"/>
            </a:endParaRPr>
          </a:p>
          <a:p>
            <a:pPr>
              <a:buFont typeface="Wingdings" panose="05000000000000000000" pitchFamily="2" charset="2"/>
              <a:buChar char="ü"/>
            </a:pPr>
            <a:r>
              <a:rPr lang="sv-SE" dirty="0">
                <a:latin typeface="Abadi" panose="020B0604020104020204" pitchFamily="34" charset="0"/>
              </a:rPr>
              <a:t>Var tydlig med vad du vill förmedla - en utomstående ska förstå vad du menar</a:t>
            </a:r>
          </a:p>
          <a:p>
            <a:pPr>
              <a:buFont typeface="Wingdings" panose="05000000000000000000" pitchFamily="2" charset="2"/>
              <a:buChar char="ü"/>
            </a:pPr>
            <a:endParaRPr lang="sv-SE" dirty="0">
              <a:latin typeface="Abadi" panose="020B0604020104020204" pitchFamily="34" charset="0"/>
            </a:endParaRPr>
          </a:p>
          <a:p>
            <a:pPr>
              <a:buFont typeface="Wingdings" panose="05000000000000000000" pitchFamily="2" charset="2"/>
              <a:buChar char="ü"/>
            </a:pPr>
            <a:r>
              <a:rPr lang="sv-SE" dirty="0">
                <a:latin typeface="Abadi" panose="020B0604020104020204" pitchFamily="34" charset="0"/>
              </a:rPr>
              <a:t>Lättöverskådlig layout och lättläst (en utomstående ska förstå vad du menar) </a:t>
            </a:r>
          </a:p>
          <a:p>
            <a:pPr marL="0" indent="0"/>
            <a:endParaRPr lang="sv-SE" dirty="0">
              <a:latin typeface="Abadi" panose="020B0604020104020204" pitchFamily="34" charset="0"/>
            </a:endParaRPr>
          </a:p>
          <a:p>
            <a:pPr>
              <a:buFont typeface="Wingdings" panose="05000000000000000000" pitchFamily="2" charset="2"/>
              <a:buChar char="ü"/>
            </a:pPr>
            <a:r>
              <a:rPr lang="sv-SE" dirty="0">
                <a:latin typeface="Abadi" panose="020B0604020104020204" pitchFamily="34" charset="0"/>
              </a:rPr>
              <a:t>Kontaktuppgifter i början</a:t>
            </a:r>
          </a:p>
          <a:p>
            <a:pPr marL="0" indent="0"/>
            <a:endParaRPr lang="sv-SE" dirty="0">
              <a:latin typeface="Abadi" panose="020B0604020104020204" pitchFamily="34" charset="0"/>
            </a:endParaRPr>
          </a:p>
          <a:p>
            <a:pPr>
              <a:buFont typeface="Wingdings" panose="05000000000000000000" pitchFamily="2" charset="2"/>
              <a:buChar char="ü"/>
            </a:pPr>
            <a:r>
              <a:rPr lang="sv-SE" dirty="0">
                <a:latin typeface="Abadi" panose="020B0604020104020204" pitchFamily="34" charset="0"/>
              </a:rPr>
              <a:t>Håll dig till 1- 2 sida </a:t>
            </a:r>
          </a:p>
          <a:p>
            <a:pPr marL="0" indent="0"/>
            <a:endParaRPr lang="sv-SE" dirty="0"/>
          </a:p>
        </p:txBody>
      </p:sp>
      <p:sp>
        <p:nvSpPr>
          <p:cNvPr id="4" name="textruta 3">
            <a:extLst>
              <a:ext uri="{FF2B5EF4-FFF2-40B4-BE49-F238E27FC236}">
                <a16:creationId xmlns:a16="http://schemas.microsoft.com/office/drawing/2014/main" id="{F8064CD9-0668-43B8-9E98-6E5E24E23A73}"/>
              </a:ext>
            </a:extLst>
          </p:cNvPr>
          <p:cNvSpPr txBox="1"/>
          <p:nvPr/>
        </p:nvSpPr>
        <p:spPr>
          <a:xfrm>
            <a:off x="683568" y="1484784"/>
            <a:ext cx="2952328" cy="477054"/>
          </a:xfrm>
          <a:prstGeom prst="rect">
            <a:avLst/>
          </a:prstGeom>
          <a:noFill/>
        </p:spPr>
        <p:txBody>
          <a:bodyPr wrap="square" rtlCol="0">
            <a:spAutoFit/>
          </a:bodyPr>
          <a:lstStyle/>
          <a:p>
            <a:r>
              <a:rPr lang="sv-SE" sz="2500" dirty="0">
                <a:latin typeface="Abadi" panose="020B0604020104020204" pitchFamily="34" charset="0"/>
              </a:rPr>
              <a:t>Frågor?</a:t>
            </a:r>
          </a:p>
        </p:txBody>
      </p:sp>
      <p:sp>
        <p:nvSpPr>
          <p:cNvPr id="7" name="Kommentar i oval 15">
            <a:extLst>
              <a:ext uri="{FF2B5EF4-FFF2-40B4-BE49-F238E27FC236}">
                <a16:creationId xmlns:a16="http://schemas.microsoft.com/office/drawing/2014/main" id="{AE571A25-EB32-54C1-D633-A50F53757500}"/>
              </a:ext>
            </a:extLst>
          </p:cNvPr>
          <p:cNvSpPr/>
          <p:nvPr/>
        </p:nvSpPr>
        <p:spPr bwMode="auto">
          <a:xfrm>
            <a:off x="256236" y="2345003"/>
            <a:ext cx="3672408" cy="2167994"/>
          </a:xfrm>
          <a:prstGeom prst="wedgeEllipseCallout">
            <a:avLst>
              <a:gd name="adj1" fmla="val -55128"/>
              <a:gd name="adj2" fmla="val 83191"/>
            </a:avLst>
          </a:prstGeom>
          <a:solidFill>
            <a:schemeClr val="accent2">
              <a:lumMod val="20000"/>
              <a:lumOff val="80000"/>
              <a:alpha val="8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sv-SE" sz="1200" b="1" dirty="0">
                <a:latin typeface="Abadi Extra Light" panose="020B0204020104020204" pitchFamily="34" charset="0"/>
              </a:rPr>
              <a:t>Diskrimineringsgrunderna : </a:t>
            </a:r>
          </a:p>
          <a:p>
            <a:pPr marL="171450" indent="-171450">
              <a:buFont typeface="Arial" panose="020B0604020202020204" pitchFamily="34" charset="0"/>
              <a:buChar char="•"/>
            </a:pPr>
            <a:r>
              <a:rPr lang="sv-SE" sz="1200" dirty="0">
                <a:latin typeface="Abadi Extra Light" panose="020B0204020104020204" pitchFamily="34" charset="0"/>
              </a:rPr>
              <a:t>Kön  </a:t>
            </a:r>
          </a:p>
          <a:p>
            <a:pPr marL="171450" indent="-171450">
              <a:buFont typeface="Arial" panose="020B0604020202020204" pitchFamily="34" charset="0"/>
              <a:buChar char="•"/>
            </a:pPr>
            <a:r>
              <a:rPr lang="sv-SE" sz="1200" dirty="0">
                <a:latin typeface="Abadi Extra Light" panose="020B0204020104020204" pitchFamily="34" charset="0"/>
              </a:rPr>
              <a:t>Könsöverskridande identitet/uttryck</a:t>
            </a:r>
          </a:p>
          <a:p>
            <a:pPr marL="171450" indent="-171450">
              <a:buFont typeface="Arial" panose="020B0604020202020204" pitchFamily="34" charset="0"/>
              <a:buChar char="•"/>
            </a:pPr>
            <a:r>
              <a:rPr lang="sv-SE" sz="1200" dirty="0">
                <a:latin typeface="Abadi Extra Light" panose="020B0204020104020204" pitchFamily="34" charset="0"/>
              </a:rPr>
              <a:t>Etnicitet </a:t>
            </a:r>
          </a:p>
          <a:p>
            <a:pPr marL="171450" indent="-171450">
              <a:buFont typeface="Arial" panose="020B0604020202020204" pitchFamily="34" charset="0"/>
              <a:buChar char="•"/>
            </a:pPr>
            <a:r>
              <a:rPr lang="sv-SE" sz="1200" dirty="0">
                <a:latin typeface="Abadi Extra Light" panose="020B0204020104020204" pitchFamily="34" charset="0"/>
              </a:rPr>
              <a:t>Religion eller trosuppfattning</a:t>
            </a:r>
          </a:p>
          <a:p>
            <a:pPr marL="171450" indent="-171450">
              <a:buFont typeface="Arial" panose="020B0604020202020204" pitchFamily="34" charset="0"/>
              <a:buChar char="•"/>
            </a:pPr>
            <a:r>
              <a:rPr lang="sv-SE" sz="1200" dirty="0">
                <a:latin typeface="Abadi Extra Light" panose="020B0204020104020204" pitchFamily="34" charset="0"/>
              </a:rPr>
              <a:t>Funktionsvariaton</a:t>
            </a:r>
          </a:p>
          <a:p>
            <a:pPr marL="171450" indent="-171450">
              <a:buFont typeface="Arial" panose="020B0604020202020204" pitchFamily="34" charset="0"/>
              <a:buChar char="•"/>
            </a:pPr>
            <a:r>
              <a:rPr lang="sv-SE" sz="1200" dirty="0">
                <a:latin typeface="Abadi Extra Light" panose="020B0204020104020204" pitchFamily="34" charset="0"/>
              </a:rPr>
              <a:t>Sexuell läggning</a:t>
            </a:r>
          </a:p>
          <a:p>
            <a:pPr marL="171450" indent="-171450">
              <a:buFont typeface="Arial" panose="020B0604020202020204" pitchFamily="34" charset="0"/>
              <a:buChar char="•"/>
            </a:pPr>
            <a:r>
              <a:rPr lang="sv-SE" sz="1200" dirty="0">
                <a:latin typeface="Abadi Extra Light" panose="020B0204020104020204" pitchFamily="34" charset="0"/>
              </a:rPr>
              <a:t>Ålder  </a:t>
            </a:r>
          </a:p>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486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8000"/>
            <a:lum/>
          </a:blip>
          <a:srcRect/>
          <a:stretch>
            <a:fillRect l="-49000" r="-49000"/>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27C267-3C1C-4FAA-94DB-4F5954BA2E2A}"/>
              </a:ext>
            </a:extLst>
          </p:cNvPr>
          <p:cNvSpPr>
            <a:spLocks noGrp="1"/>
          </p:cNvSpPr>
          <p:nvPr>
            <p:ph type="title"/>
          </p:nvPr>
        </p:nvSpPr>
        <p:spPr>
          <a:xfrm>
            <a:off x="683568" y="2132856"/>
            <a:ext cx="7645400" cy="755650"/>
          </a:xfrm>
        </p:spPr>
        <p:txBody>
          <a:bodyPr/>
          <a:lstStyle/>
          <a:p>
            <a:pPr algn="ctr"/>
            <a:r>
              <a:rPr lang="sv-SE" sz="3600" dirty="0">
                <a:latin typeface="Abadi Extra Light" panose="020B0204020104020204" pitchFamily="34" charset="0"/>
              </a:rPr>
              <a:t>Paus 10 min</a:t>
            </a:r>
          </a:p>
        </p:txBody>
      </p:sp>
    </p:spTree>
    <p:extLst>
      <p:ext uri="{BB962C8B-B14F-4D97-AF65-F5344CB8AC3E}">
        <p14:creationId xmlns:p14="http://schemas.microsoft.com/office/powerpoint/2010/main" val="1431206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l="-17000" r="-17000"/>
          </a:stretch>
        </a:blipFill>
        <a:effectLst/>
      </p:bgPr>
    </p:bg>
    <p:spTree>
      <p:nvGrpSpPr>
        <p:cNvPr id="1" name=""/>
        <p:cNvGrpSpPr/>
        <p:nvPr/>
      </p:nvGrpSpPr>
      <p:grpSpPr>
        <a:xfrm>
          <a:off x="0" y="0"/>
          <a:ext cx="0" cy="0"/>
          <a:chOff x="0" y="0"/>
          <a:chExt cx="0" cy="0"/>
        </a:xfrm>
      </p:grpSpPr>
      <p:sp>
        <p:nvSpPr>
          <p:cNvPr id="6" name="Platshållare för innehåll 5"/>
          <p:cNvSpPr>
            <a:spLocks noGrp="1"/>
          </p:cNvSpPr>
          <p:nvPr>
            <p:ph idx="1"/>
          </p:nvPr>
        </p:nvSpPr>
        <p:spPr>
          <a:xfrm>
            <a:off x="179512" y="1274089"/>
            <a:ext cx="8546082" cy="4136030"/>
          </a:xfrm>
          <a:noFill/>
        </p:spPr>
        <p:txBody>
          <a:bodyPr/>
          <a:lstStyle/>
          <a:p>
            <a:pPr marL="0" indent="0"/>
            <a:endParaRPr lang="sv-SE" dirty="0"/>
          </a:p>
          <a:p>
            <a:pPr marL="285750" indent="-285750">
              <a:buFont typeface="Arial" panose="020B0604020202020204" pitchFamily="34" charset="0"/>
              <a:buChar char="•"/>
            </a:pPr>
            <a:r>
              <a:rPr lang="sv-SE" i="1" dirty="0">
                <a:latin typeface="Abadi" panose="020B0604020104020204" pitchFamily="34" charset="0"/>
              </a:rPr>
              <a:t>Ansöknings</a:t>
            </a:r>
            <a:r>
              <a:rPr lang="sv-SE" dirty="0">
                <a:latin typeface="Abadi" panose="020B0604020104020204" pitchFamily="34" charset="0"/>
              </a:rPr>
              <a:t>brev / </a:t>
            </a:r>
            <a:r>
              <a:rPr lang="sv-SE" i="1" dirty="0">
                <a:latin typeface="Abadi" panose="020B0604020104020204" pitchFamily="34" charset="0"/>
              </a:rPr>
              <a:t>motivations</a:t>
            </a:r>
            <a:r>
              <a:rPr lang="sv-SE" dirty="0">
                <a:latin typeface="Abadi" panose="020B0604020104020204" pitchFamily="34" charset="0"/>
              </a:rPr>
              <a:t>brev</a:t>
            </a:r>
          </a:p>
          <a:p>
            <a:pPr marL="0" indent="0"/>
            <a:endParaRPr lang="sv-SE" dirty="0">
              <a:latin typeface="Abadi" panose="020B0604020104020204" pitchFamily="34" charset="0"/>
            </a:endParaRPr>
          </a:p>
          <a:p>
            <a:pPr marL="285750" indent="-285750">
              <a:buFont typeface="Arial" panose="020B0604020202020204" pitchFamily="34" charset="0"/>
              <a:buChar char="•"/>
            </a:pPr>
            <a:r>
              <a:rPr lang="sv-SE" dirty="0">
                <a:latin typeface="Abadi" panose="020B0604020104020204" pitchFamily="34" charset="0"/>
              </a:rPr>
              <a:t>Finns inga ”rätt” eller ”fel” </a:t>
            </a:r>
          </a:p>
          <a:p>
            <a:pPr marL="0" indent="0"/>
            <a:endParaRPr lang="sv-SE" dirty="0">
              <a:latin typeface="Abadi" panose="020B0604020104020204" pitchFamily="34" charset="0"/>
            </a:endParaRPr>
          </a:p>
          <a:p>
            <a:pPr marL="285750" indent="-285750">
              <a:buFont typeface="Arial" panose="020B0604020202020204" pitchFamily="34" charset="0"/>
              <a:buChar char="•"/>
            </a:pPr>
            <a:r>
              <a:rPr lang="sv-SE" dirty="0">
                <a:latin typeface="Abadi" panose="020B0604020104020204" pitchFamily="34" charset="0"/>
              </a:rPr>
              <a:t>Ett komplement till ditt CV (ingen upprepning!)</a:t>
            </a:r>
          </a:p>
          <a:p>
            <a:pPr marL="0" indent="0"/>
            <a:endParaRPr lang="sv-SE" dirty="0">
              <a:latin typeface="Abadi" panose="020B0604020104020204" pitchFamily="34" charset="0"/>
            </a:endParaRPr>
          </a:p>
          <a:p>
            <a:pPr>
              <a:buFont typeface="Arial" panose="020B0604020202020204" pitchFamily="34" charset="0"/>
              <a:buChar char="•"/>
            </a:pPr>
            <a:r>
              <a:rPr lang="sv-SE" dirty="0">
                <a:latin typeface="Abadi" panose="020B0604020104020204" pitchFamily="34" charset="0"/>
              </a:rPr>
              <a:t>Besvara: </a:t>
            </a:r>
          </a:p>
          <a:p>
            <a:pPr marL="285750" indent="-285750">
              <a:lnSpc>
                <a:spcPct val="150000"/>
              </a:lnSpc>
              <a:buFont typeface="Wingdings" panose="05000000000000000000" pitchFamily="2" charset="2"/>
              <a:buChar char="ü"/>
            </a:pPr>
            <a:r>
              <a:rPr lang="sv-SE" b="1" dirty="0">
                <a:latin typeface="Abadi" panose="020B0604020104020204" pitchFamily="34" charset="0"/>
              </a:rPr>
              <a:t>Varför</a:t>
            </a:r>
            <a:r>
              <a:rPr lang="sv-SE" dirty="0">
                <a:latin typeface="Abadi" panose="020B0604020104020204" pitchFamily="34" charset="0"/>
              </a:rPr>
              <a:t> söker jag just denna tjänsten/praktikplatsen? </a:t>
            </a:r>
          </a:p>
          <a:p>
            <a:pPr marL="285750" indent="-285750">
              <a:lnSpc>
                <a:spcPct val="150000"/>
              </a:lnSpc>
              <a:buFont typeface="Wingdings" panose="05000000000000000000" pitchFamily="2" charset="2"/>
              <a:buChar char="ü"/>
            </a:pPr>
            <a:r>
              <a:rPr lang="sv-SE" b="1" dirty="0">
                <a:latin typeface="Abadi" panose="020B0604020104020204" pitchFamily="34" charset="0"/>
              </a:rPr>
              <a:t>Varför</a:t>
            </a:r>
            <a:r>
              <a:rPr lang="sv-SE" dirty="0">
                <a:latin typeface="Abadi" panose="020B0604020104020204" pitchFamily="34" charset="0"/>
              </a:rPr>
              <a:t> är jag rätt för den här tjänsten?  </a:t>
            </a:r>
            <a:r>
              <a:rPr lang="sv-SE" i="1" dirty="0">
                <a:latin typeface="Abadi" panose="020B0604020104020204" pitchFamily="34" charset="0"/>
              </a:rPr>
              <a:t>(kompetenser/egenskaper som gör att…)</a:t>
            </a:r>
          </a:p>
          <a:p>
            <a:pPr marL="285750" indent="-285750">
              <a:lnSpc>
                <a:spcPct val="150000"/>
              </a:lnSpc>
              <a:buFont typeface="Wingdings" panose="05000000000000000000" pitchFamily="2" charset="2"/>
              <a:buChar char="ü"/>
            </a:pPr>
            <a:r>
              <a:rPr lang="sv-SE" b="1" dirty="0">
                <a:latin typeface="Abadi" panose="020B0604020104020204" pitchFamily="34" charset="0"/>
              </a:rPr>
              <a:t>Varför</a:t>
            </a:r>
            <a:r>
              <a:rPr lang="sv-SE" dirty="0">
                <a:latin typeface="Abadi" panose="020B0604020104020204" pitchFamily="34" charset="0"/>
              </a:rPr>
              <a:t> söker jag ett jobb hos Er? (v</a:t>
            </a:r>
            <a:r>
              <a:rPr lang="sv-SE" i="1" dirty="0">
                <a:latin typeface="Abadi" panose="020B0604020104020204" pitchFamily="34" charset="0"/>
              </a:rPr>
              <a:t>ad är det hos företaget/organisationen som lockar </a:t>
            </a:r>
            <a:r>
              <a:rPr lang="sv-SE" i="1" u="sng" dirty="0">
                <a:latin typeface="Abadi" panose="020B0604020104020204" pitchFamily="34" charset="0"/>
              </a:rPr>
              <a:t>mig</a:t>
            </a:r>
            <a:r>
              <a:rPr lang="sv-SE" i="1" dirty="0">
                <a:latin typeface="Abadi" panose="020B0604020104020204" pitchFamily="34" charset="0"/>
              </a:rPr>
              <a:t>?)</a:t>
            </a:r>
          </a:p>
        </p:txBody>
      </p:sp>
      <p:sp>
        <p:nvSpPr>
          <p:cNvPr id="3" name="Rubrik 2"/>
          <p:cNvSpPr>
            <a:spLocks noGrp="1"/>
          </p:cNvSpPr>
          <p:nvPr>
            <p:ph type="title"/>
          </p:nvPr>
        </p:nvSpPr>
        <p:spPr>
          <a:xfrm>
            <a:off x="0" y="548680"/>
            <a:ext cx="9144000" cy="720080"/>
          </a:xfrm>
          <a:solidFill>
            <a:schemeClr val="accent1">
              <a:alpha val="79000"/>
            </a:schemeClr>
          </a:solidFill>
        </p:spPr>
        <p:txBody>
          <a:bodyPr anchor="ctr"/>
          <a:lstStyle/>
          <a:p>
            <a:pPr algn="ctr"/>
            <a:r>
              <a:rPr lang="sv-SE" sz="3200" dirty="0">
                <a:latin typeface="Abadi Extra Light" panose="020B0204020104020204" pitchFamily="34" charset="0"/>
              </a:rPr>
              <a:t>Vad är ett personligt brev? </a:t>
            </a:r>
          </a:p>
        </p:txBody>
      </p:sp>
      <p:sp>
        <p:nvSpPr>
          <p:cNvPr id="4" name="Kommentar i oval 3"/>
          <p:cNvSpPr/>
          <p:nvPr/>
        </p:nvSpPr>
        <p:spPr bwMode="auto">
          <a:xfrm>
            <a:off x="5148064" y="1916832"/>
            <a:ext cx="2952328" cy="1368152"/>
          </a:xfrm>
          <a:prstGeom prst="wedgeEllipseCallou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sv-SE" sz="1600" b="1" i="0" u="none" strike="noStrike" cap="none" normalizeH="0" baseline="0" dirty="0">
                <a:ln>
                  <a:noFill/>
                </a:ln>
                <a:solidFill>
                  <a:schemeClr val="tx1"/>
                </a:solidFill>
                <a:effectLst/>
                <a:latin typeface="Abadi Extra Light" panose="020B0204020104020204" pitchFamily="34" charset="0"/>
              </a:rPr>
              <a:t>Kom ihåg! </a:t>
            </a:r>
          </a:p>
          <a:p>
            <a:pPr marL="0" marR="0" indent="0" algn="l" defTabSz="914400" rtl="0" eaLnBrk="0" fontAlgn="base" latinLnBrk="0" hangingPunct="0">
              <a:lnSpc>
                <a:spcPct val="100000"/>
              </a:lnSpc>
              <a:spcBef>
                <a:spcPct val="0"/>
              </a:spcBef>
              <a:spcAft>
                <a:spcPct val="0"/>
              </a:spcAft>
              <a:buClrTx/>
              <a:buSzTx/>
              <a:buFontTx/>
              <a:buNone/>
              <a:tabLst/>
            </a:pPr>
            <a:r>
              <a:rPr lang="sv-SE" sz="1600" dirty="0">
                <a:latin typeface="Abadi Extra Light" panose="020B0204020104020204" pitchFamily="34" charset="0"/>
              </a:rPr>
              <a:t>Visa att du vill ha </a:t>
            </a:r>
            <a:r>
              <a:rPr lang="sv-SE" sz="1600" u="sng" dirty="0">
                <a:latin typeface="Abadi Extra Light" panose="020B0204020104020204" pitchFamily="34" charset="0"/>
              </a:rPr>
              <a:t>det här </a:t>
            </a:r>
            <a:r>
              <a:rPr lang="sv-SE" sz="1600" dirty="0">
                <a:latin typeface="Abadi Extra Light" panose="020B0204020104020204" pitchFamily="34" charset="0"/>
              </a:rPr>
              <a:t>jobbet, </a:t>
            </a:r>
            <a:r>
              <a:rPr lang="sv-SE" sz="1600" b="1" dirty="0">
                <a:latin typeface="Abadi Extra Light" panose="020B0204020104020204" pitchFamily="34" charset="0"/>
              </a:rPr>
              <a:t>inte</a:t>
            </a:r>
            <a:r>
              <a:rPr lang="sv-SE" sz="1600" dirty="0">
                <a:latin typeface="Abadi Extra Light" panose="020B0204020104020204" pitchFamily="34" charset="0"/>
              </a:rPr>
              <a:t> </a:t>
            </a:r>
            <a:r>
              <a:rPr lang="sv-SE" sz="1600" u="sng" dirty="0">
                <a:latin typeface="Abadi Extra Light" panose="020B0204020104020204" pitchFamily="34" charset="0"/>
              </a:rPr>
              <a:t>ett</a:t>
            </a:r>
            <a:r>
              <a:rPr lang="sv-SE" sz="1600" dirty="0">
                <a:latin typeface="Abadi Extra Light" panose="020B0204020104020204" pitchFamily="34" charset="0"/>
              </a:rPr>
              <a:t> jobb</a:t>
            </a:r>
            <a:endParaRPr kumimoji="0" lang="sv-SE" sz="1600" b="0" i="0" u="none" strike="noStrike" cap="none" normalizeH="0" baseline="0" dirty="0">
              <a:ln>
                <a:noFill/>
              </a:ln>
              <a:solidFill>
                <a:schemeClr val="tx1"/>
              </a:solidFill>
              <a:effectLst/>
              <a:latin typeface="Abadi Extra Light" panose="020B0204020104020204" pitchFamily="34" charset="0"/>
            </a:endParaRPr>
          </a:p>
        </p:txBody>
      </p:sp>
    </p:spTree>
    <p:extLst>
      <p:ext uri="{BB962C8B-B14F-4D97-AF65-F5344CB8AC3E}">
        <p14:creationId xmlns:p14="http://schemas.microsoft.com/office/powerpoint/2010/main" val="3295296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ircle(in)">
                                      <p:cBhvr>
                                        <p:cTn id="2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Linnéuniversitetet">
  <a:themeElements>
    <a:clrScheme name="Småland">
      <a:dk1>
        <a:sysClr val="windowText" lastClr="000000"/>
      </a:dk1>
      <a:lt1>
        <a:sysClr val="window" lastClr="FFFFFF"/>
      </a:lt1>
      <a:dk2>
        <a:srgbClr val="747474"/>
      </a:dk2>
      <a:lt2>
        <a:srgbClr val="FFFFFF"/>
      </a:lt2>
      <a:accent1>
        <a:srgbClr val="FFE000"/>
      </a:accent1>
      <a:accent2>
        <a:srgbClr val="B71234"/>
      </a:accent2>
      <a:accent3>
        <a:srgbClr val="557630"/>
      </a:accent3>
      <a:accent4>
        <a:srgbClr val="006983"/>
      </a:accent4>
      <a:accent5>
        <a:srgbClr val="928B81"/>
      </a:accent5>
      <a:accent6>
        <a:srgbClr val="C55E9B"/>
      </a:accent6>
      <a:hlink>
        <a:srgbClr val="0000FF"/>
      </a:hlink>
      <a:folHlink>
        <a:srgbClr val="800080"/>
      </a:folHlink>
    </a:clrScheme>
    <a:fontScheme name="1_Office Them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altLang="sv-S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altLang="sv-S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txDef>
      <a:spPr>
        <a:noFill/>
      </a:spPr>
      <a:bodyPr wrap="square" rtlCol="0">
        <a:spAutoFit/>
      </a:bodyPr>
      <a:lstStyle>
        <a:defPPr>
          <a:defRPr dirty="0">
            <a:latin typeface="+mn-lt"/>
          </a:defRPr>
        </a:defPPr>
      </a:lstStyle>
    </a:tx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A476BCB6-D11B-48E8-B8AE-345319C53D49}" vid="{B5AA89F4-5110-4B04-BBAC-64ADA65212E9}"/>
    </a:ext>
  </a:extLst>
</a:theme>
</file>

<file path=ppt/theme/theme2.xml><?xml version="1.0" encoding="utf-8"?>
<a:theme xmlns:a="http://schemas.openxmlformats.org/drawingml/2006/main" name="Utan logotyp">
  <a:themeElements>
    <a:clrScheme name="Småland">
      <a:dk1>
        <a:sysClr val="windowText" lastClr="000000"/>
      </a:dk1>
      <a:lt1>
        <a:sysClr val="window" lastClr="FFFFFF"/>
      </a:lt1>
      <a:dk2>
        <a:srgbClr val="747474"/>
      </a:dk2>
      <a:lt2>
        <a:srgbClr val="FFFFFF"/>
      </a:lt2>
      <a:accent1>
        <a:srgbClr val="FFE000"/>
      </a:accent1>
      <a:accent2>
        <a:srgbClr val="B71234"/>
      </a:accent2>
      <a:accent3>
        <a:srgbClr val="557630"/>
      </a:accent3>
      <a:accent4>
        <a:srgbClr val="006983"/>
      </a:accent4>
      <a:accent5>
        <a:srgbClr val="928B81"/>
      </a:accent5>
      <a:accent6>
        <a:srgbClr val="C55E9B"/>
      </a:accent6>
      <a:hlink>
        <a:srgbClr val="0000FF"/>
      </a:hlink>
      <a:folHlink>
        <a:srgbClr val="800080"/>
      </a:folHlink>
    </a:clrScheme>
    <a:fontScheme name="1_Office Them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altLang="sv-S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altLang="sv-S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A476BCB6-D11B-48E8-B8AE-345319C53D49}" vid="{E44AC9E0-5933-4B13-8CE9-A816B841F483}"/>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lnu_swe (5)</Template>
  <TotalTime>3848</TotalTime>
  <Words>1206</Words>
  <Application>Microsoft Office PowerPoint</Application>
  <PresentationFormat>Bildspel på skärmen (4:3)</PresentationFormat>
  <Paragraphs>202</Paragraphs>
  <Slides>17</Slides>
  <Notes>10</Notes>
  <HiddenSlides>0</HiddenSlides>
  <MMClips>0</MMClips>
  <ScaleCrop>false</ScaleCrop>
  <HeadingPairs>
    <vt:vector size="8" baseType="variant">
      <vt:variant>
        <vt:lpstr>Använt teckensnitt</vt:lpstr>
      </vt:variant>
      <vt:variant>
        <vt:i4>7</vt:i4>
      </vt:variant>
      <vt:variant>
        <vt:lpstr>Tema</vt:lpstr>
      </vt:variant>
      <vt:variant>
        <vt:i4>2</vt:i4>
      </vt:variant>
      <vt:variant>
        <vt:lpstr>Serverprogram för OLE-inbäddning</vt:lpstr>
      </vt:variant>
      <vt:variant>
        <vt:i4>1</vt:i4>
      </vt:variant>
      <vt:variant>
        <vt:lpstr>Bildrubriker</vt:lpstr>
      </vt:variant>
      <vt:variant>
        <vt:i4>17</vt:i4>
      </vt:variant>
    </vt:vector>
  </HeadingPairs>
  <TitlesOfParts>
    <vt:vector size="27" baseType="lpstr">
      <vt:lpstr>Abadi</vt:lpstr>
      <vt:lpstr>Abadi Extra Light</vt:lpstr>
      <vt:lpstr>Arial</vt:lpstr>
      <vt:lpstr>Calibri</vt:lpstr>
      <vt:lpstr>Courier New</vt:lpstr>
      <vt:lpstr>Times New Roman</vt:lpstr>
      <vt:lpstr>Wingdings</vt:lpstr>
      <vt:lpstr>Linnéuniversitetet</vt:lpstr>
      <vt:lpstr>Utan logotyp</vt:lpstr>
      <vt:lpstr>Document</vt:lpstr>
      <vt:lpstr>CV och ansökningsbrev  Språk, kultur och kommunikation ht’24</vt:lpstr>
      <vt:lpstr>Hitta praktikplats</vt:lpstr>
      <vt:lpstr>Innan du börjar….CV? </vt:lpstr>
      <vt:lpstr>Klassiskt CV  </vt:lpstr>
      <vt:lpstr>CV- hur kan jag tänka?</vt:lpstr>
      <vt:lpstr>Exempel på olika CV- layouts</vt:lpstr>
      <vt:lpstr>Tips för att lyckas med ditt CV</vt:lpstr>
      <vt:lpstr>Paus 10 min</vt:lpstr>
      <vt:lpstr>Vad är ett personligt brev? </vt:lpstr>
      <vt:lpstr>Söka…</vt:lpstr>
      <vt:lpstr>PowerPoint-presentation</vt:lpstr>
      <vt:lpstr>     ”Trafikverket söker handläggare för kundärenden”</vt:lpstr>
      <vt:lpstr>Personligt brev, exempel</vt:lpstr>
      <vt:lpstr>Tips för ett lyckat Personligt brev</vt:lpstr>
      <vt:lpstr>12 tips </vt:lpstr>
      <vt:lpstr>Vill du ha feedback på ditt Personliga Brev och CV? </vt:lpstr>
      <vt:lpstr>PowerPoint-presentation</vt:lpstr>
    </vt:vector>
  </TitlesOfParts>
  <Company>Linnaeus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Karriärworkshop I</dc:title>
  <dc:creator>Fanny Elheim</dc:creator>
  <cp:lastModifiedBy>Christina Rosén</cp:lastModifiedBy>
  <cp:revision>121</cp:revision>
  <dcterms:created xsi:type="dcterms:W3CDTF">2019-02-11T10:02:59Z</dcterms:created>
  <dcterms:modified xsi:type="dcterms:W3CDTF">2024-09-09T18:22:47Z</dcterms:modified>
  <cp:version>1</cp:version>
</cp:coreProperties>
</file>