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6"/>
  </p:notesMasterIdLst>
  <p:handoutMasterIdLst>
    <p:handoutMasterId r:id="rId37"/>
  </p:handoutMasterIdLst>
  <p:sldIdLst>
    <p:sldId id="559" r:id="rId2"/>
    <p:sldId id="560" r:id="rId3"/>
    <p:sldId id="561" r:id="rId4"/>
    <p:sldId id="562" r:id="rId5"/>
    <p:sldId id="563" r:id="rId6"/>
    <p:sldId id="564" r:id="rId7"/>
    <p:sldId id="565" r:id="rId8"/>
    <p:sldId id="566" r:id="rId9"/>
    <p:sldId id="567" r:id="rId10"/>
    <p:sldId id="525" r:id="rId11"/>
    <p:sldId id="529" r:id="rId12"/>
    <p:sldId id="530" r:id="rId13"/>
    <p:sldId id="531" r:id="rId14"/>
    <p:sldId id="532" r:id="rId15"/>
    <p:sldId id="533" r:id="rId16"/>
    <p:sldId id="534" r:id="rId17"/>
    <p:sldId id="535" r:id="rId18"/>
    <p:sldId id="527" r:id="rId19"/>
    <p:sldId id="528" r:id="rId20"/>
    <p:sldId id="536" r:id="rId21"/>
    <p:sldId id="537" r:id="rId22"/>
    <p:sldId id="538" r:id="rId23"/>
    <p:sldId id="539" r:id="rId24"/>
    <p:sldId id="547" r:id="rId25"/>
    <p:sldId id="540" r:id="rId26"/>
    <p:sldId id="545" r:id="rId27"/>
    <p:sldId id="541" r:id="rId28"/>
    <p:sldId id="542" r:id="rId29"/>
    <p:sldId id="543" r:id="rId30"/>
    <p:sldId id="544" r:id="rId31"/>
    <p:sldId id="546" r:id="rId32"/>
    <p:sldId id="556" r:id="rId33"/>
    <p:sldId id="557" r:id="rId34"/>
    <p:sldId id="558" r:id="rId35"/>
  </p:sldIdLst>
  <p:sldSz cx="9144000" cy="6858000" type="screen4x3"/>
  <p:notesSz cx="6810375" cy="99425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00"/>
    <a:srgbClr val="EA0000"/>
    <a:srgbClr val="FF9900"/>
    <a:srgbClr val="FA95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6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149E1-AF43-45F1-8933-DA864118DA02}" type="doc">
      <dgm:prSet loTypeId="urn:microsoft.com/office/officeart/2005/8/layout/process2" loCatId="process" qsTypeId="urn:microsoft.com/office/officeart/2005/8/quickstyle/simple1" qsCatId="simple" csTypeId="urn:microsoft.com/office/officeart/2005/8/colors/accent4_2" csCatId="accent4" phldr="1"/>
      <dgm:spPr/>
    </dgm:pt>
    <dgm:pt modelId="{C685CF91-07ED-4B1B-BEC0-BE31A9E26483}">
      <dgm:prSet phldrT="[Text]"/>
      <dgm:spPr/>
      <dgm:t>
        <a:bodyPr/>
        <a:lstStyle/>
        <a:p>
          <a:r>
            <a:rPr lang="sv-SE" dirty="0" smtClean="0">
              <a:sym typeface="Webdings"/>
            </a:rPr>
            <a:t></a:t>
          </a:r>
          <a:endParaRPr lang="sv-SE" dirty="0"/>
        </a:p>
      </dgm:t>
    </dgm:pt>
    <dgm:pt modelId="{6B09B010-B473-48D9-A8A7-8991525D49E9}" type="parTrans" cxnId="{5974D3C5-499F-480B-BC78-1FFA7734209A}">
      <dgm:prSet/>
      <dgm:spPr/>
      <dgm:t>
        <a:bodyPr/>
        <a:lstStyle/>
        <a:p>
          <a:endParaRPr lang="sv-SE"/>
        </a:p>
      </dgm:t>
    </dgm:pt>
    <dgm:pt modelId="{1C356A85-9456-4712-B709-4EAFA5574393}" type="sibTrans" cxnId="{5974D3C5-499F-480B-BC78-1FFA7734209A}">
      <dgm:prSet/>
      <dgm:spPr/>
      <dgm:t>
        <a:bodyPr/>
        <a:lstStyle/>
        <a:p>
          <a:endParaRPr lang="sv-SE"/>
        </a:p>
      </dgm:t>
    </dgm:pt>
    <dgm:pt modelId="{97B04237-F58A-4971-BC1A-C4E15F7AB1AD}">
      <dgm:prSet phldrT="[Text]"/>
      <dgm:spPr/>
      <dgm:t>
        <a:bodyPr/>
        <a:lstStyle/>
        <a:p>
          <a:r>
            <a:rPr lang="sv-SE" dirty="0" smtClean="0">
              <a:sym typeface="Webdings"/>
            </a:rPr>
            <a:t></a:t>
          </a:r>
          <a:endParaRPr lang="sv-SE" dirty="0"/>
        </a:p>
      </dgm:t>
    </dgm:pt>
    <dgm:pt modelId="{F4617136-3764-46FF-9AFE-F1CBA912D1E1}" type="parTrans" cxnId="{FBBC5B23-BC2D-43C7-98E2-4A59214FEE05}">
      <dgm:prSet/>
      <dgm:spPr/>
      <dgm:t>
        <a:bodyPr/>
        <a:lstStyle/>
        <a:p>
          <a:endParaRPr lang="sv-SE"/>
        </a:p>
      </dgm:t>
    </dgm:pt>
    <dgm:pt modelId="{28898EEB-0064-4897-9FC2-31F6D65F0361}" type="sibTrans" cxnId="{FBBC5B23-BC2D-43C7-98E2-4A59214FEE05}">
      <dgm:prSet/>
      <dgm:spPr/>
      <dgm:t>
        <a:bodyPr/>
        <a:lstStyle/>
        <a:p>
          <a:endParaRPr lang="sv-SE"/>
        </a:p>
      </dgm:t>
    </dgm:pt>
    <dgm:pt modelId="{B679FF04-904E-4BA2-9EB8-2DC121DF9F8E}">
      <dgm:prSet phldrT="[Text]"/>
      <dgm:spPr/>
      <dgm:t>
        <a:bodyPr/>
        <a:lstStyle/>
        <a:p>
          <a:r>
            <a:rPr lang="sv-SE" dirty="0" smtClean="0">
              <a:sym typeface="Webdings"/>
            </a:rPr>
            <a:t></a:t>
          </a:r>
          <a:endParaRPr lang="sv-SE" dirty="0"/>
        </a:p>
      </dgm:t>
    </dgm:pt>
    <dgm:pt modelId="{23958AEE-B9EF-48E3-BAFD-A4767185A33F}" type="parTrans" cxnId="{BAB52475-5D58-4202-A56B-E0FDB7AB8F79}">
      <dgm:prSet/>
      <dgm:spPr/>
      <dgm:t>
        <a:bodyPr/>
        <a:lstStyle/>
        <a:p>
          <a:endParaRPr lang="sv-SE"/>
        </a:p>
      </dgm:t>
    </dgm:pt>
    <dgm:pt modelId="{C20AFAA6-8954-4735-B6F1-26F7737A6D40}" type="sibTrans" cxnId="{BAB52475-5D58-4202-A56B-E0FDB7AB8F79}">
      <dgm:prSet/>
      <dgm:spPr/>
      <dgm:t>
        <a:bodyPr/>
        <a:lstStyle/>
        <a:p>
          <a:endParaRPr lang="sv-SE"/>
        </a:p>
      </dgm:t>
    </dgm:pt>
    <dgm:pt modelId="{38E10614-490C-48DB-BAA1-606C3301B627}" type="pres">
      <dgm:prSet presAssocID="{7BD149E1-AF43-45F1-8933-DA864118DA02}" presName="linearFlow" presStyleCnt="0">
        <dgm:presLayoutVars>
          <dgm:resizeHandles val="exact"/>
        </dgm:presLayoutVars>
      </dgm:prSet>
      <dgm:spPr/>
    </dgm:pt>
    <dgm:pt modelId="{BEB23C02-424A-46AF-BB4C-3501A8C0E999}" type="pres">
      <dgm:prSet presAssocID="{C685CF91-07ED-4B1B-BEC0-BE31A9E264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444B5AB-66BE-4FBF-B81E-8110869BA7D6}" type="pres">
      <dgm:prSet presAssocID="{1C356A85-9456-4712-B709-4EAFA5574393}" presName="sibTrans" presStyleLbl="sibTrans2D1" presStyleIdx="0" presStyleCnt="2"/>
      <dgm:spPr/>
      <dgm:t>
        <a:bodyPr/>
        <a:lstStyle/>
        <a:p>
          <a:endParaRPr lang="sv-SE"/>
        </a:p>
      </dgm:t>
    </dgm:pt>
    <dgm:pt modelId="{0EBA41CD-027C-4BB9-B902-89798F15D832}" type="pres">
      <dgm:prSet presAssocID="{1C356A85-9456-4712-B709-4EAFA5574393}" presName="connectorText" presStyleLbl="sibTrans2D1" presStyleIdx="0" presStyleCnt="2"/>
      <dgm:spPr/>
      <dgm:t>
        <a:bodyPr/>
        <a:lstStyle/>
        <a:p>
          <a:endParaRPr lang="sv-SE"/>
        </a:p>
      </dgm:t>
    </dgm:pt>
    <dgm:pt modelId="{F68C497F-0D4C-444B-A78B-5DDC9488051A}" type="pres">
      <dgm:prSet presAssocID="{97B04237-F58A-4971-BC1A-C4E15F7AB1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4CEC908-24E2-4056-B204-8D5D3CA7DB10}" type="pres">
      <dgm:prSet presAssocID="{28898EEB-0064-4897-9FC2-31F6D65F0361}" presName="sibTrans" presStyleLbl="sibTrans2D1" presStyleIdx="1" presStyleCnt="2"/>
      <dgm:spPr/>
      <dgm:t>
        <a:bodyPr/>
        <a:lstStyle/>
        <a:p>
          <a:endParaRPr lang="sv-SE"/>
        </a:p>
      </dgm:t>
    </dgm:pt>
    <dgm:pt modelId="{208640FC-07DB-46A7-BC26-2BC96275FF1B}" type="pres">
      <dgm:prSet presAssocID="{28898EEB-0064-4897-9FC2-31F6D65F0361}" presName="connectorText" presStyleLbl="sibTrans2D1" presStyleIdx="1" presStyleCnt="2"/>
      <dgm:spPr/>
      <dgm:t>
        <a:bodyPr/>
        <a:lstStyle/>
        <a:p>
          <a:endParaRPr lang="sv-SE"/>
        </a:p>
      </dgm:t>
    </dgm:pt>
    <dgm:pt modelId="{3BBE0D66-6796-4302-99C9-0BB0065347F1}" type="pres">
      <dgm:prSet presAssocID="{B679FF04-904E-4BA2-9EB8-2DC121DF9F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91649F99-1C98-4C79-A727-8B3A6B77BEB9}" type="presOf" srcId="{7BD149E1-AF43-45F1-8933-DA864118DA02}" destId="{38E10614-490C-48DB-BAA1-606C3301B627}" srcOrd="0" destOrd="0" presId="urn:microsoft.com/office/officeart/2005/8/layout/process2"/>
    <dgm:cxn modelId="{DF5C2563-CBAF-4276-92B4-3EB369A45E2A}" type="presOf" srcId="{97B04237-F58A-4971-BC1A-C4E15F7AB1AD}" destId="{F68C497F-0D4C-444B-A78B-5DDC9488051A}" srcOrd="0" destOrd="0" presId="urn:microsoft.com/office/officeart/2005/8/layout/process2"/>
    <dgm:cxn modelId="{BAB52475-5D58-4202-A56B-E0FDB7AB8F79}" srcId="{7BD149E1-AF43-45F1-8933-DA864118DA02}" destId="{B679FF04-904E-4BA2-9EB8-2DC121DF9F8E}" srcOrd="2" destOrd="0" parTransId="{23958AEE-B9EF-48E3-BAFD-A4767185A33F}" sibTransId="{C20AFAA6-8954-4735-B6F1-26F7737A6D40}"/>
    <dgm:cxn modelId="{AC8A7F6C-5D19-42F4-9E1F-80199E9EF146}" type="presOf" srcId="{1C356A85-9456-4712-B709-4EAFA5574393}" destId="{0EBA41CD-027C-4BB9-B902-89798F15D832}" srcOrd="1" destOrd="0" presId="urn:microsoft.com/office/officeart/2005/8/layout/process2"/>
    <dgm:cxn modelId="{C5F11AD4-D5BF-4066-8F48-4FD68925FE6D}" type="presOf" srcId="{C685CF91-07ED-4B1B-BEC0-BE31A9E26483}" destId="{BEB23C02-424A-46AF-BB4C-3501A8C0E999}" srcOrd="0" destOrd="0" presId="urn:microsoft.com/office/officeart/2005/8/layout/process2"/>
    <dgm:cxn modelId="{B62AD9CF-4F4B-4B88-99A5-F1391EAC8354}" type="presOf" srcId="{B679FF04-904E-4BA2-9EB8-2DC121DF9F8E}" destId="{3BBE0D66-6796-4302-99C9-0BB0065347F1}" srcOrd="0" destOrd="0" presId="urn:microsoft.com/office/officeart/2005/8/layout/process2"/>
    <dgm:cxn modelId="{E261A4D6-42EF-42D6-BB31-635277F889E8}" type="presOf" srcId="{28898EEB-0064-4897-9FC2-31F6D65F0361}" destId="{208640FC-07DB-46A7-BC26-2BC96275FF1B}" srcOrd="1" destOrd="0" presId="urn:microsoft.com/office/officeart/2005/8/layout/process2"/>
    <dgm:cxn modelId="{FBBC5B23-BC2D-43C7-98E2-4A59214FEE05}" srcId="{7BD149E1-AF43-45F1-8933-DA864118DA02}" destId="{97B04237-F58A-4971-BC1A-C4E15F7AB1AD}" srcOrd="1" destOrd="0" parTransId="{F4617136-3764-46FF-9AFE-F1CBA912D1E1}" sibTransId="{28898EEB-0064-4897-9FC2-31F6D65F0361}"/>
    <dgm:cxn modelId="{351C307E-74E1-40D5-A587-65DB73E89739}" type="presOf" srcId="{1C356A85-9456-4712-B709-4EAFA5574393}" destId="{A444B5AB-66BE-4FBF-B81E-8110869BA7D6}" srcOrd="0" destOrd="0" presId="urn:microsoft.com/office/officeart/2005/8/layout/process2"/>
    <dgm:cxn modelId="{85A0695D-60C1-49F7-A2E5-CF2686CD6694}" type="presOf" srcId="{28898EEB-0064-4897-9FC2-31F6D65F0361}" destId="{64CEC908-24E2-4056-B204-8D5D3CA7DB10}" srcOrd="0" destOrd="0" presId="urn:microsoft.com/office/officeart/2005/8/layout/process2"/>
    <dgm:cxn modelId="{5974D3C5-499F-480B-BC78-1FFA7734209A}" srcId="{7BD149E1-AF43-45F1-8933-DA864118DA02}" destId="{C685CF91-07ED-4B1B-BEC0-BE31A9E26483}" srcOrd="0" destOrd="0" parTransId="{6B09B010-B473-48D9-A8A7-8991525D49E9}" sibTransId="{1C356A85-9456-4712-B709-4EAFA5574393}"/>
    <dgm:cxn modelId="{9FE3128E-7D14-4552-86D1-30B52B34CBC7}" type="presParOf" srcId="{38E10614-490C-48DB-BAA1-606C3301B627}" destId="{BEB23C02-424A-46AF-BB4C-3501A8C0E999}" srcOrd="0" destOrd="0" presId="urn:microsoft.com/office/officeart/2005/8/layout/process2"/>
    <dgm:cxn modelId="{20B6C892-C7A1-4796-A68E-49AAE4C9A2EF}" type="presParOf" srcId="{38E10614-490C-48DB-BAA1-606C3301B627}" destId="{A444B5AB-66BE-4FBF-B81E-8110869BA7D6}" srcOrd="1" destOrd="0" presId="urn:microsoft.com/office/officeart/2005/8/layout/process2"/>
    <dgm:cxn modelId="{D436FA1F-8F41-4372-8FF8-682DDC05BF2B}" type="presParOf" srcId="{A444B5AB-66BE-4FBF-B81E-8110869BA7D6}" destId="{0EBA41CD-027C-4BB9-B902-89798F15D832}" srcOrd="0" destOrd="0" presId="urn:microsoft.com/office/officeart/2005/8/layout/process2"/>
    <dgm:cxn modelId="{0CD2DA8E-A9AB-430F-AF82-84D76777D66C}" type="presParOf" srcId="{38E10614-490C-48DB-BAA1-606C3301B627}" destId="{F68C497F-0D4C-444B-A78B-5DDC9488051A}" srcOrd="2" destOrd="0" presId="urn:microsoft.com/office/officeart/2005/8/layout/process2"/>
    <dgm:cxn modelId="{CF48BDD0-14A1-40EC-A2CD-D0AE7384B722}" type="presParOf" srcId="{38E10614-490C-48DB-BAA1-606C3301B627}" destId="{64CEC908-24E2-4056-B204-8D5D3CA7DB10}" srcOrd="3" destOrd="0" presId="urn:microsoft.com/office/officeart/2005/8/layout/process2"/>
    <dgm:cxn modelId="{BE5DE728-2415-413C-8DD5-0EE82A4502CD}" type="presParOf" srcId="{64CEC908-24E2-4056-B204-8D5D3CA7DB10}" destId="{208640FC-07DB-46A7-BC26-2BC96275FF1B}" srcOrd="0" destOrd="0" presId="urn:microsoft.com/office/officeart/2005/8/layout/process2"/>
    <dgm:cxn modelId="{BA8CC361-7301-427B-8109-87263898DD07}" type="presParOf" srcId="{38E10614-490C-48DB-BAA1-606C3301B627}" destId="{3BBE0D66-6796-4302-99C9-0BB0065347F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23C02-424A-46AF-BB4C-3501A8C0E999}">
      <dsp:nvSpPr>
        <dsp:cNvPr id="0" name=""/>
        <dsp:cNvSpPr/>
      </dsp:nvSpPr>
      <dsp:spPr>
        <a:xfrm>
          <a:off x="709278" y="0"/>
          <a:ext cx="1101722" cy="6120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700" kern="1200" dirty="0" smtClean="0">
              <a:sym typeface="Webdings"/>
            </a:rPr>
            <a:t></a:t>
          </a:r>
          <a:endParaRPr lang="sv-SE" sz="2700" kern="1200" dirty="0"/>
        </a:p>
      </dsp:txBody>
      <dsp:txXfrm>
        <a:off x="727205" y="17927"/>
        <a:ext cx="1065868" cy="576214"/>
      </dsp:txXfrm>
    </dsp:sp>
    <dsp:sp modelId="{A444B5AB-66BE-4FBF-B81E-8110869BA7D6}">
      <dsp:nvSpPr>
        <dsp:cNvPr id="0" name=""/>
        <dsp:cNvSpPr/>
      </dsp:nvSpPr>
      <dsp:spPr>
        <a:xfrm rot="5400000">
          <a:off x="1145377" y="627369"/>
          <a:ext cx="229525" cy="275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200" kern="1200"/>
        </a:p>
      </dsp:txBody>
      <dsp:txXfrm rot="-5400000">
        <a:off x="1177511" y="650322"/>
        <a:ext cx="165258" cy="160668"/>
      </dsp:txXfrm>
    </dsp:sp>
    <dsp:sp modelId="{F68C497F-0D4C-444B-A78B-5DDC9488051A}">
      <dsp:nvSpPr>
        <dsp:cNvPr id="0" name=""/>
        <dsp:cNvSpPr/>
      </dsp:nvSpPr>
      <dsp:spPr>
        <a:xfrm>
          <a:off x="709278" y="918102"/>
          <a:ext cx="1101722" cy="6120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700" kern="1200" dirty="0" smtClean="0">
              <a:sym typeface="Webdings"/>
            </a:rPr>
            <a:t></a:t>
          </a:r>
          <a:endParaRPr lang="sv-SE" sz="2700" kern="1200" dirty="0"/>
        </a:p>
      </dsp:txBody>
      <dsp:txXfrm>
        <a:off x="727205" y="936029"/>
        <a:ext cx="1065868" cy="576214"/>
      </dsp:txXfrm>
    </dsp:sp>
    <dsp:sp modelId="{64CEC908-24E2-4056-B204-8D5D3CA7DB10}">
      <dsp:nvSpPr>
        <dsp:cNvPr id="0" name=""/>
        <dsp:cNvSpPr/>
      </dsp:nvSpPr>
      <dsp:spPr>
        <a:xfrm rot="5400000">
          <a:off x="1145377" y="1545471"/>
          <a:ext cx="229525" cy="275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200" kern="1200"/>
        </a:p>
      </dsp:txBody>
      <dsp:txXfrm rot="-5400000">
        <a:off x="1177511" y="1568424"/>
        <a:ext cx="165258" cy="160668"/>
      </dsp:txXfrm>
    </dsp:sp>
    <dsp:sp modelId="{3BBE0D66-6796-4302-99C9-0BB0065347F1}">
      <dsp:nvSpPr>
        <dsp:cNvPr id="0" name=""/>
        <dsp:cNvSpPr/>
      </dsp:nvSpPr>
      <dsp:spPr>
        <a:xfrm>
          <a:off x="709278" y="1836204"/>
          <a:ext cx="1101722" cy="6120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700" kern="1200" dirty="0" smtClean="0">
              <a:sym typeface="Webdings"/>
            </a:rPr>
            <a:t></a:t>
          </a:r>
          <a:endParaRPr lang="sv-SE" sz="2700" kern="1200" dirty="0"/>
        </a:p>
      </dsp:txBody>
      <dsp:txXfrm>
        <a:off x="727205" y="1854131"/>
        <a:ext cx="1065868" cy="576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BE5E4-B8A3-4058-B6EF-6AC1EC59D7CD}" type="datetimeFigureOut">
              <a:rPr lang="sv-SE" smtClean="0"/>
              <a:pPr/>
              <a:t>2016-09-05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DDF9E-726A-42C6-ABB4-78DA2D18D7A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233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3612ACC-AC89-4E61-BD23-3825AF2EE368}" type="datetimeFigureOut">
              <a:rPr lang="sv-SE"/>
              <a:pPr>
                <a:defRPr/>
              </a:pPr>
              <a:t>2016-09-05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23BEFDB-EEF1-4966-A2FF-31E299E1C22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8180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3BEFDB-EEF1-4966-A2FF-31E299E1C223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470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3BEFDB-EEF1-4966-A2FF-31E299E1C223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115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14375" y="6072188"/>
            <a:ext cx="764381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5" descr="090323_Lnu_Wordmark_Kalmar_Växjö_påhäng_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6299200"/>
            <a:ext cx="2924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090323_Lnu_Sym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0" y="6207125"/>
            <a:ext cx="2492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Title Placeholder 1"/>
          <p:cNvSpPr>
            <a:spLocks noGrp="1"/>
          </p:cNvSpPr>
          <p:nvPr>
            <p:ph type="ctrTitle"/>
          </p:nvPr>
        </p:nvSpPr>
        <p:spPr>
          <a:xfrm>
            <a:off x="685800" y="1449388"/>
            <a:ext cx="7772400" cy="2151062"/>
          </a:xfrm>
        </p:spPr>
        <p:txBody>
          <a:bodyPr/>
          <a:lstStyle>
            <a:lvl1pPr>
              <a:lnSpc>
                <a:spcPts val="7500"/>
              </a:lnSpc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356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806450"/>
            <a:ext cx="1914525" cy="520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4850" y="806450"/>
            <a:ext cx="5592763" cy="5200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806450"/>
            <a:ext cx="76454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06438" y="1651000"/>
            <a:ext cx="7658100" cy="4356100"/>
          </a:xfrm>
        </p:spPr>
        <p:txBody>
          <a:bodyPr/>
          <a:lstStyle/>
          <a:p>
            <a:pPr lvl="0"/>
            <a:endParaRPr lang="sv-SE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438" y="1651000"/>
            <a:ext cx="375285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651000"/>
            <a:ext cx="375285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092825"/>
            <a:ext cx="9144000" cy="576263"/>
          </a:xfrm>
          <a:prstGeom prst="rect">
            <a:avLst/>
          </a:prstGeom>
          <a:solidFill>
            <a:srgbClr val="FFF5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sv-SE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04850" y="806450"/>
            <a:ext cx="76454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6438" y="1651000"/>
            <a:ext cx="76581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pic>
        <p:nvPicPr>
          <p:cNvPr id="1029" name="Picture 6" descr="090323_Lnu_Symbo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28000" y="6207125"/>
            <a:ext cx="2492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6457950" y="6200775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sv-SE" sz="1000"/>
              <a:t>Hanna Danielsson</a:t>
            </a:r>
          </a:p>
          <a:p>
            <a:pPr algn="r" eaLnBrk="0" hangingPunct="0">
              <a:defRPr/>
            </a:pPr>
            <a:r>
              <a:rPr lang="sv-SE" sz="1000"/>
              <a:t>hanna.danielsson@lnu.se</a:t>
            </a:r>
          </a:p>
        </p:txBody>
      </p:sp>
      <p:cxnSp>
        <p:nvCxnSpPr>
          <p:cNvPr id="1031" name="Straight Connector 16"/>
          <p:cNvCxnSpPr>
            <a:cxnSpLocks noChangeShapeType="1"/>
          </p:cNvCxnSpPr>
          <p:nvPr/>
        </p:nvCxnSpPr>
        <p:spPr bwMode="auto">
          <a:xfrm flipV="1">
            <a:off x="755650" y="1268413"/>
            <a:ext cx="75612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2" name="Straight Connector 17"/>
          <p:cNvCxnSpPr>
            <a:cxnSpLocks noChangeShapeType="1"/>
          </p:cNvCxnSpPr>
          <p:nvPr/>
        </p:nvCxnSpPr>
        <p:spPr bwMode="auto">
          <a:xfrm flipV="1">
            <a:off x="742950" y="1341438"/>
            <a:ext cx="7573963" cy="0"/>
          </a:xfrm>
          <a:prstGeom prst="line">
            <a:avLst/>
          </a:prstGeom>
          <a:noFill/>
          <a:ln w="47625" algn="ctr">
            <a:solidFill>
              <a:srgbClr val="FFF500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Times New Roman" pitchFamily="18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Times New Roman" pitchFamily="18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Times New Roman" pitchFamily="18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Times New Roman" pitchFamily="18" charset="0"/>
        </a:defRPr>
      </a:lvl5pPr>
      <a:lvl6pPr marL="457200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Times New Roman" pitchFamily="18" charset="0"/>
        </a:defRPr>
      </a:lvl6pPr>
      <a:lvl7pPr marL="914400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Times New Roman" pitchFamily="18" charset="0"/>
        </a:defRPr>
      </a:lvl7pPr>
      <a:lvl8pPr marL="1371600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Times New Roman" pitchFamily="18" charset="0"/>
        </a:defRPr>
      </a:lvl8pPr>
      <a:lvl9pPr marL="1828800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hanna.danielsson@lnu.s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sisa-net.se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hyperlink" Target="http://lnu.se/personal/peter.adie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nu.se/personal/anita.mirijamdotter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2.jpeg"/><Relationship Id="rId10" Type="http://schemas.openxmlformats.org/officeDocument/2006/relationships/image" Target="../media/image26.jpg"/><Relationship Id="rId4" Type="http://schemas.openxmlformats.org/officeDocument/2006/relationships/hyperlink" Target="http://lnu.se/personal/darek.haftor" TargetMode="External"/><Relationship Id="rId9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://www.lnu.se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lnu.se/personal/eva.pusch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pic>
        <p:nvPicPr>
          <p:cNvPr id="8" name="Content Placeholder 12" descr="090323_Lnu_Symb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62918"/>
            <a:ext cx="18764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32" y="3645024"/>
            <a:ext cx="2771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Välkommen till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090323_Lnu_Wordmark_Kalmar_Växjö_påhäng_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" y="4581128"/>
            <a:ext cx="7499176" cy="70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79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Programansvarig</a:t>
            </a:r>
            <a:endParaRPr lang="sv-SE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sz="1400" dirty="0" smtClean="0"/>
              <a:t>1999-2002 Magister i Systemvetenskap; Högskolan i Kalmar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400" dirty="0" smtClean="0"/>
              <a:t>Kandidatuppsats: Processförbättring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 smtClean="0"/>
              <a:t>Magisteruppsats: Sjukvårdsrådgivning</a:t>
            </a:r>
          </a:p>
          <a:p>
            <a:pPr>
              <a:spcAft>
                <a:spcPts val="600"/>
              </a:spcAft>
            </a:pPr>
            <a:r>
              <a:rPr lang="sv-SE" sz="1400" dirty="0" smtClean="0"/>
              <a:t>2002-2004 Undervisning och projekt, Högskolan i Kalmar</a:t>
            </a:r>
          </a:p>
          <a:p>
            <a:r>
              <a:rPr lang="sv-SE" sz="1400" dirty="0" smtClean="0"/>
              <a:t>2004-2009 Doktorand, Högskolan i Kalmar/Linköpings universitet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 smtClean="0"/>
              <a:t>Avhandling: Teori och metod för verksamhetsstödjande IT-system</a:t>
            </a:r>
          </a:p>
          <a:p>
            <a:r>
              <a:rPr lang="sv-SE" sz="1400" dirty="0" smtClean="0"/>
              <a:t>2010 – Lektor i Informatik, Linnéuniversitetet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 smtClean="0"/>
              <a:t>Forskning: Utvärderingsmetodik för eHälsa</a:t>
            </a:r>
          </a:p>
          <a:p>
            <a:r>
              <a:rPr lang="sv-SE" sz="1400" dirty="0" smtClean="0"/>
              <a:t>2013 – Programansvarig för Informationslogistik kandidat</a:t>
            </a:r>
          </a:p>
          <a:p>
            <a:r>
              <a:rPr lang="sv-SE" sz="1400" dirty="0" smtClean="0"/>
              <a:t>2015 – Programansvarig för Informationslogistik magister</a:t>
            </a:r>
            <a:endParaRPr lang="sv-SE" sz="1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06438" y="3645024"/>
            <a:ext cx="3752850" cy="236207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sz="1400" b="1" dirty="0" smtClean="0"/>
              <a:t>Hanna Broberg Danielsson</a:t>
            </a:r>
          </a:p>
          <a:p>
            <a:pPr>
              <a:spcAft>
                <a:spcPts val="600"/>
              </a:spcAft>
            </a:pPr>
            <a:r>
              <a:rPr lang="sv-SE" sz="1400" dirty="0" smtClean="0"/>
              <a:t>Lektor i Informatik</a:t>
            </a:r>
          </a:p>
          <a:p>
            <a:pPr>
              <a:spcAft>
                <a:spcPts val="600"/>
              </a:spcAft>
            </a:pPr>
            <a:r>
              <a:rPr lang="sv-SE" sz="1400" dirty="0" smtClean="0">
                <a:hlinkClick r:id="rId2"/>
              </a:rPr>
              <a:t>hanna.danielsson@lnu.se</a:t>
            </a:r>
            <a:endParaRPr lang="sv-SE" sz="1400" dirty="0" smtClean="0"/>
          </a:p>
          <a:p>
            <a:pPr>
              <a:spcAft>
                <a:spcPts val="600"/>
              </a:spcAft>
            </a:pPr>
            <a:r>
              <a:rPr lang="sv-SE" sz="1400" dirty="0" smtClean="0"/>
              <a:t>Kalmar Nyckel/eHälsoinstitutet, Kalmar</a:t>
            </a:r>
          </a:p>
          <a:p>
            <a:pPr>
              <a:spcAft>
                <a:spcPts val="600"/>
              </a:spcAft>
            </a:pPr>
            <a:r>
              <a:rPr lang="sv-SE" sz="1400" dirty="0" smtClean="0"/>
              <a:t>070-6984980</a:t>
            </a:r>
          </a:p>
          <a:p>
            <a:pPr>
              <a:spcAft>
                <a:spcPts val="600"/>
              </a:spcAft>
            </a:pPr>
            <a:r>
              <a:rPr lang="sv-SE" sz="1400" dirty="0" smtClean="0"/>
              <a:t>Skype: hanna_broberg_danielsson</a:t>
            </a:r>
            <a:endParaRPr lang="sv-SE" sz="1400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564" y="1628800"/>
            <a:ext cx="166769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73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Programansvar - uppgifter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438" y="1651000"/>
            <a:ext cx="7609978" cy="4356100"/>
          </a:xfrm>
        </p:spPr>
        <p:txBody>
          <a:bodyPr/>
          <a:lstStyle/>
          <a:p>
            <a:r>
              <a:rPr lang="sv-SE" sz="1800" dirty="0" smtClean="0"/>
              <a:t>Övergripande ansvar </a:t>
            </a:r>
            <a:r>
              <a:rPr lang="sv-SE" sz="1800" dirty="0"/>
              <a:t>för </a:t>
            </a:r>
            <a:r>
              <a:rPr lang="sv-SE" sz="1800" dirty="0" smtClean="0"/>
              <a:t>utbildningen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 smtClean="0"/>
              <a:t>Planera och organisera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/>
              <a:t>A</a:t>
            </a:r>
            <a:r>
              <a:rPr lang="sv-SE" sz="1800" dirty="0" smtClean="0"/>
              <a:t>dministrera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 smtClean="0"/>
              <a:t>Utvärdera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 smtClean="0"/>
              <a:t>Utveckla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 smtClean="0"/>
              <a:t>Företräda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 smtClean="0"/>
              <a:t>Kommunicera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 smtClean="0"/>
              <a:t>Marknadsföra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 smtClean="0"/>
              <a:t>Upprätta individuella studeplaner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8395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Utbildningsplan - </a:t>
            </a:r>
            <a:r>
              <a:rPr lang="sv-SE" b="1" dirty="0"/>
              <a:t>Programbeskrivning</a:t>
            </a:r>
            <a:r>
              <a:rPr lang="sv-SE" sz="2800" b="1" dirty="0"/>
              <a:t/>
            </a:r>
            <a:br>
              <a:rPr lang="sv-SE" sz="2800" b="1" dirty="0"/>
            </a:b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438" y="1651000"/>
            <a:ext cx="7609978" cy="4356100"/>
          </a:xfrm>
        </p:spPr>
        <p:txBody>
          <a:bodyPr/>
          <a:lstStyle/>
          <a:p>
            <a:pPr marL="0" indent="0"/>
            <a:r>
              <a:rPr lang="sv-SE" sz="1800" dirty="0" smtClean="0"/>
              <a:t>Programmets </a:t>
            </a:r>
            <a:r>
              <a:rPr lang="sv-SE" sz="1800" dirty="0"/>
              <a:t>huvudområde är </a:t>
            </a:r>
            <a:r>
              <a:rPr lang="sv-SE" sz="1800" b="1" dirty="0"/>
              <a:t>informatik</a:t>
            </a:r>
            <a:r>
              <a:rPr lang="sv-SE" sz="1800" dirty="0"/>
              <a:t> med inriktning mot informationslogistik. </a:t>
            </a:r>
            <a:r>
              <a:rPr lang="sv-SE" sz="1800" dirty="0" smtClean="0"/>
              <a:t>Med informationslogistik </a:t>
            </a:r>
            <a:r>
              <a:rPr lang="sv-SE" sz="1800" dirty="0"/>
              <a:t>avses den disciplin som anlägger ett processinriktat och </a:t>
            </a:r>
            <a:r>
              <a:rPr lang="sv-SE" sz="1800" dirty="0" smtClean="0"/>
              <a:t>logistiskt synsätt </a:t>
            </a:r>
            <a:r>
              <a:rPr lang="sv-SE" sz="1800" dirty="0"/>
              <a:t>på försörjning, lagring, produktion och distribution av information </a:t>
            </a:r>
            <a:r>
              <a:rPr lang="sv-SE" sz="1800" dirty="0" smtClean="0"/>
              <a:t>samt effektivisering </a:t>
            </a:r>
            <a:r>
              <a:rPr lang="sv-SE" sz="1800" dirty="0"/>
              <a:t>av informationshantering.</a:t>
            </a:r>
          </a:p>
          <a:p>
            <a:pPr marL="0" indent="0"/>
            <a:endParaRPr lang="sv-SE" sz="1800" dirty="0" smtClean="0"/>
          </a:p>
          <a:p>
            <a:pPr marL="0" indent="0"/>
            <a:r>
              <a:rPr lang="sv-SE" sz="1800" dirty="0" smtClean="0"/>
              <a:t>Eftersom </a:t>
            </a:r>
            <a:r>
              <a:rPr lang="sv-SE" sz="1800" dirty="0"/>
              <a:t>en informationslogistiker arbetar med att hitta effektiva lösningar </a:t>
            </a:r>
            <a:r>
              <a:rPr lang="sv-SE" sz="1800" dirty="0" smtClean="0"/>
              <a:t>för informationshantering </a:t>
            </a:r>
            <a:r>
              <a:rPr lang="sv-SE" sz="1800" dirty="0"/>
              <a:t>lägger utbildningen stor vikt vid att ge de </a:t>
            </a:r>
            <a:r>
              <a:rPr lang="sv-SE" sz="1800" dirty="0" smtClean="0"/>
              <a:t>studerande tvärvetenskapliga </a:t>
            </a:r>
            <a:r>
              <a:rPr lang="sv-SE" sz="1800" dirty="0"/>
              <a:t>kunskaper, </a:t>
            </a:r>
            <a:r>
              <a:rPr lang="sv-SE" sz="1800" dirty="0" smtClean="0"/>
              <a:t>kommunikations- och problemlösningsförmåga </a:t>
            </a:r>
            <a:r>
              <a:rPr lang="sv-SE" sz="1800" dirty="0"/>
              <a:t>och </a:t>
            </a:r>
            <a:r>
              <a:rPr lang="sv-SE" sz="1800" dirty="0" smtClean="0"/>
              <a:t>ett holistiskt </a:t>
            </a:r>
            <a:r>
              <a:rPr lang="sv-SE" sz="1800" dirty="0"/>
              <a:t>synsätt.</a:t>
            </a:r>
          </a:p>
          <a:p>
            <a:pPr marL="0" indent="0"/>
            <a:endParaRPr lang="sv-SE" sz="1800" dirty="0" smtClean="0"/>
          </a:p>
          <a:p>
            <a:pPr marL="0" indent="0"/>
            <a:r>
              <a:rPr lang="sv-SE" sz="1800" dirty="0" smtClean="0"/>
              <a:t>Utbildningen </a:t>
            </a:r>
            <a:r>
              <a:rPr lang="sv-SE" sz="1800" dirty="0"/>
              <a:t>ger behörighet och förbereder för vidare studier inom informatik.</a:t>
            </a:r>
          </a:p>
        </p:txBody>
      </p:sp>
    </p:spTree>
    <p:extLst>
      <p:ext uri="{BB962C8B-B14F-4D97-AF65-F5344CB8AC3E}">
        <p14:creationId xmlns:p14="http://schemas.microsoft.com/office/powerpoint/2010/main" val="9816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Informatik</a:t>
            </a:r>
            <a:endParaRPr lang="sv-SE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sv-SE" dirty="0" smtClean="0"/>
              <a:t>Det </a:t>
            </a:r>
            <a:r>
              <a:rPr lang="sv-SE" dirty="0"/>
              <a:t>vetenskapliga studiet av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 smtClean="0"/>
              <a:t>information</a:t>
            </a:r>
            <a:r>
              <a:rPr lang="sv-SE" dirty="0" smtClean="0"/>
              <a:t> </a:t>
            </a:r>
            <a:r>
              <a:rPr lang="sv-SE" dirty="0"/>
              <a:t>och dess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behandling i datorer, </a:t>
            </a:r>
            <a:br>
              <a:rPr lang="sv-SE" dirty="0" smtClean="0"/>
            </a:br>
            <a:r>
              <a:rPr lang="sv-SE" dirty="0" smtClean="0"/>
              <a:t>av individer och </a:t>
            </a:r>
            <a:br>
              <a:rPr lang="sv-SE" dirty="0" smtClean="0"/>
            </a:br>
            <a:r>
              <a:rPr lang="sv-SE" dirty="0" smtClean="0"/>
              <a:t>i organisationer</a:t>
            </a:r>
          </a:p>
          <a:p>
            <a:endParaRPr lang="sv-SE" dirty="0" smtClean="0"/>
          </a:p>
          <a:p>
            <a:r>
              <a:rPr lang="sv-SE" dirty="0" smtClean="0"/>
              <a:t>Samhällsvetenskapligt </a:t>
            </a:r>
            <a:r>
              <a:rPr lang="sv-SE" dirty="0"/>
              <a:t>och tvärvetenskapligt </a:t>
            </a:r>
            <a:r>
              <a:rPr lang="sv-SE" dirty="0" smtClean="0"/>
              <a:t>ämne (i Skandinavien)</a:t>
            </a:r>
          </a:p>
          <a:p>
            <a:endParaRPr lang="sv-SE" dirty="0"/>
          </a:p>
          <a:p>
            <a:r>
              <a:rPr lang="sv-SE" dirty="0" smtClean="0"/>
              <a:t>Informatiska utbildningar på LNU: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  <a:p>
            <a:r>
              <a:rPr lang="sv-SE" dirty="0" smtClean="0"/>
              <a:t>Svenska Informationssystemakademin</a:t>
            </a:r>
            <a:r>
              <a:rPr lang="sv-SE" dirty="0"/>
              <a:t>, SISA, </a:t>
            </a:r>
            <a:r>
              <a:rPr lang="sv-SE" dirty="0">
                <a:hlinkClick r:id="rId2"/>
              </a:rPr>
              <a:t>http://</a:t>
            </a:r>
            <a:r>
              <a:rPr lang="sv-SE" dirty="0" smtClean="0">
                <a:hlinkClick r:id="rId2"/>
              </a:rPr>
              <a:t>sisa-net.se/index.html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4437112"/>
            <a:ext cx="4968552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indent="176213">
              <a:buFont typeface="Arial" panose="020B0604020202020204" pitchFamily="34" charset="0"/>
              <a:buChar char="•"/>
            </a:pPr>
            <a:r>
              <a:rPr lang="sv-SE" sz="1400" dirty="0"/>
              <a:t>Systemvetenskap 180 hp</a:t>
            </a:r>
          </a:p>
          <a:p>
            <a:pPr indent="176213">
              <a:buFont typeface="Arial" panose="020B0604020202020204" pitchFamily="34" charset="0"/>
              <a:buChar char="•"/>
            </a:pPr>
            <a:r>
              <a:rPr lang="sv-SE" sz="1400" dirty="0"/>
              <a:t>Informationslogistik 180 hp</a:t>
            </a:r>
          </a:p>
          <a:p>
            <a:pPr indent="176213">
              <a:buFont typeface="Arial" panose="020B0604020202020204" pitchFamily="34" charset="0"/>
              <a:buChar char="•"/>
            </a:pPr>
            <a:r>
              <a:rPr lang="sv-SE" sz="1400" dirty="0"/>
              <a:t>Interaktionsdesign 180 hp</a:t>
            </a:r>
          </a:p>
          <a:p>
            <a:pPr indent="176213">
              <a:buFont typeface="Arial" panose="020B0604020202020204" pitchFamily="34" charset="0"/>
              <a:buChar char="•"/>
            </a:pPr>
            <a:endParaRPr lang="sv-SE" sz="1400" dirty="0" smtClean="0"/>
          </a:p>
          <a:p>
            <a:pPr indent="176213">
              <a:buFont typeface="Arial" panose="020B0604020202020204" pitchFamily="34" charset="0"/>
              <a:buChar char="•"/>
            </a:pPr>
            <a:endParaRPr lang="sv-SE" sz="1400" dirty="0"/>
          </a:p>
          <a:p>
            <a:pPr indent="176213">
              <a:buFont typeface="Arial" panose="020B0604020202020204" pitchFamily="34" charset="0"/>
              <a:buChar char="•"/>
            </a:pPr>
            <a:endParaRPr lang="sv-SE" sz="1400" dirty="0" smtClean="0"/>
          </a:p>
          <a:p>
            <a:endParaRPr lang="sv-SE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347864" y="4437112"/>
            <a:ext cx="41123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6213">
              <a:buFont typeface="Arial" panose="020B0604020202020204" pitchFamily="34" charset="0"/>
              <a:buChar char="•"/>
            </a:pPr>
            <a:r>
              <a:rPr lang="sv-SE" sz="1400" dirty="0"/>
              <a:t>Magister/Master in Information Systems 120 hp</a:t>
            </a:r>
          </a:p>
          <a:p>
            <a:pPr indent="176213">
              <a:buFont typeface="Arial" panose="020B0604020202020204" pitchFamily="34" charset="0"/>
              <a:buChar char="•"/>
            </a:pPr>
            <a:r>
              <a:rPr lang="sv-SE" sz="1400" dirty="0"/>
              <a:t>Magister i Informationslogistik </a:t>
            </a:r>
            <a:r>
              <a:rPr lang="sv-SE" sz="1400" dirty="0" smtClean="0"/>
              <a:t/>
            </a:r>
            <a:br>
              <a:rPr lang="sv-SE" sz="1400" dirty="0" smtClean="0"/>
            </a:br>
            <a:r>
              <a:rPr lang="sv-SE" sz="1400" dirty="0" smtClean="0"/>
              <a:t>    – </a:t>
            </a:r>
            <a:r>
              <a:rPr lang="sv-SE" sz="1400" dirty="0"/>
              <a:t>Digital Affärsutveckling 120 hp</a:t>
            </a:r>
          </a:p>
          <a:p>
            <a:endParaRPr lang="sv-SE" dirty="0"/>
          </a:p>
        </p:txBody>
      </p:sp>
      <p:pic>
        <p:nvPicPr>
          <p:cNvPr id="1027" name="Picture 3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1569453" cy="134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62950"/>
            <a:ext cx="1498321" cy="152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Program Files (x86)\Microsoft Office\MEDIA\CAGCAT10\j02346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44" y="1085828"/>
            <a:ext cx="1713586" cy="16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 bwMode="auto">
          <a:xfrm>
            <a:off x="4222982" y="3573016"/>
            <a:ext cx="997090" cy="576064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7031294" y="4869160"/>
            <a:ext cx="997090" cy="576064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6095190" y="4437112"/>
            <a:ext cx="997090" cy="576064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5159086" y="3997765"/>
            <a:ext cx="997090" cy="576064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Informationslogistik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sv-SE" dirty="0"/>
              <a:t>processinriktat och logistiskt </a:t>
            </a:r>
            <a:r>
              <a:rPr lang="sv-SE" dirty="0" smtClean="0"/>
              <a:t>synsätt…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…på </a:t>
            </a:r>
            <a:r>
              <a:rPr lang="sv-SE" dirty="0"/>
              <a:t>försörjning, lagring, produktion och distribution av </a:t>
            </a:r>
            <a:r>
              <a:rPr lang="sv-SE" dirty="0" smtClean="0"/>
              <a:t>information…</a:t>
            </a:r>
          </a:p>
          <a:p>
            <a:pPr>
              <a:spcAft>
                <a:spcPts val="600"/>
              </a:spcAft>
            </a:pPr>
            <a:r>
              <a:rPr lang="sv-SE" dirty="0" smtClean="0"/>
              <a:t>…samt </a:t>
            </a:r>
            <a:r>
              <a:rPr lang="sv-SE" dirty="0"/>
              <a:t>effektivisering av </a:t>
            </a:r>
            <a:r>
              <a:rPr lang="sv-SE" dirty="0" smtClean="0"/>
              <a:t>informationshantering</a:t>
            </a:r>
          </a:p>
          <a:p>
            <a:endParaRPr lang="sv-SE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 smtClean="0"/>
              <a:t>Rätt information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 smtClean="0"/>
              <a:t>På rätt plats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 smtClean="0"/>
              <a:t>I rätt form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 smtClean="0"/>
              <a:t>I rätt tid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 smtClean="0"/>
              <a:t>Till rätt person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 smtClean="0"/>
              <a:t>För att kunna göra rätt saker</a:t>
            </a:r>
            <a:endParaRPr lang="sv-SE" dirty="0"/>
          </a:p>
          <a:p>
            <a:endParaRPr lang="sv-SE" dirty="0"/>
          </a:p>
        </p:txBody>
      </p:sp>
      <p:pic>
        <p:nvPicPr>
          <p:cNvPr id="3074" name="Picture 2" descr="C:\Users\ebrha.LNU\AppData\Local\Microsoft\Windows\Temporary Internet Files\Content.IE5\BCTI3UUB\MC9002931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90" y="3148267"/>
            <a:ext cx="61870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brha.LNU\AppData\Local\Microsoft\Windows\Temporary Internet Files\Content.IE5\BCTI3UUB\MC9002931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16" y="3573016"/>
            <a:ext cx="61870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brha.LNU\AppData\Local\Microsoft\Windows\Temporary Internet Files\Content.IE5\BCTI3UUB\MC9002931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25" y="4012363"/>
            <a:ext cx="61870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brha.LNU\AppData\Local\Microsoft\Windows\Temporary Internet Files\Content.IE5\BCTI3UUB\MC9002931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47" y="4444411"/>
            <a:ext cx="61870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Utbildningsplan – Centrala examensmål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 smtClean="0"/>
              <a:t>Kunskap </a:t>
            </a:r>
            <a:r>
              <a:rPr lang="sv-SE" sz="1400" dirty="0"/>
              <a:t>och förståelse inom huvudområdet för utbildningen, </a:t>
            </a:r>
            <a:r>
              <a:rPr lang="sv-SE" sz="1400" dirty="0" smtClean="0"/>
              <a:t>inbegripet områdets </a:t>
            </a:r>
            <a:r>
              <a:rPr lang="sv-SE" sz="1400" dirty="0"/>
              <a:t>vetenskapliga </a:t>
            </a:r>
            <a:r>
              <a:rPr lang="sv-SE" sz="1400" dirty="0" smtClean="0"/>
              <a:t>grund, tillämpliga </a:t>
            </a:r>
            <a:r>
              <a:rPr lang="sv-SE" sz="1400" dirty="0"/>
              <a:t>metoder </a:t>
            </a:r>
            <a:r>
              <a:rPr lang="sv-SE" sz="1400" dirty="0" smtClean="0"/>
              <a:t>inom området</a:t>
            </a:r>
            <a:r>
              <a:rPr lang="sv-SE" sz="1400" dirty="0"/>
              <a:t>, fördjupning inom någon del av området samt orientering om </a:t>
            </a:r>
            <a:r>
              <a:rPr lang="sv-SE" sz="1400" dirty="0" smtClean="0"/>
              <a:t>aktuella forskningsfrågor</a:t>
            </a:r>
            <a:r>
              <a:rPr lang="sv-SE" sz="1400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 smtClean="0"/>
              <a:t>Förmåga </a:t>
            </a:r>
            <a:r>
              <a:rPr lang="sv-SE" sz="1400" dirty="0"/>
              <a:t>att söka, samla, värdera och kritiskt tolka relevant information i </a:t>
            </a:r>
            <a:r>
              <a:rPr lang="sv-SE" sz="1400" dirty="0" smtClean="0"/>
              <a:t>en problemställning </a:t>
            </a:r>
            <a:r>
              <a:rPr lang="sv-SE" sz="1400" dirty="0"/>
              <a:t>samt att kritiskt diskutera företeelser, frågeställningar </a:t>
            </a:r>
            <a:r>
              <a:rPr lang="sv-SE" sz="1400" dirty="0" smtClean="0"/>
              <a:t>och området</a:t>
            </a:r>
            <a:r>
              <a:rPr lang="sv-SE" sz="1400" dirty="0"/>
              <a:t>, fördjupning inom någon del av området samt orientering om </a:t>
            </a:r>
            <a:r>
              <a:rPr lang="sv-SE" sz="1400" dirty="0" smtClean="0"/>
              <a:t>aktuella forskningsfrågor</a:t>
            </a:r>
            <a:r>
              <a:rPr lang="sv-SE" sz="1400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F</a:t>
            </a:r>
            <a:r>
              <a:rPr lang="sv-SE" sz="1400" dirty="0" smtClean="0"/>
              <a:t>örmåga </a:t>
            </a:r>
            <a:r>
              <a:rPr lang="sv-SE" sz="1400" dirty="0"/>
              <a:t>att självständigt identifiera, formulera och lösa problem samt </a:t>
            </a:r>
            <a:r>
              <a:rPr lang="sv-SE" sz="1400" dirty="0" smtClean="0"/>
              <a:t>att genomföra </a:t>
            </a:r>
            <a:r>
              <a:rPr lang="sv-SE" sz="1400" dirty="0"/>
              <a:t>uppgifter inom givna tidsramar,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F</a:t>
            </a:r>
            <a:r>
              <a:rPr lang="sv-SE" sz="1400" dirty="0" smtClean="0"/>
              <a:t>örmåga </a:t>
            </a:r>
            <a:r>
              <a:rPr lang="sv-SE" sz="1400" dirty="0"/>
              <a:t>att muntligt och skriftligt redogöra för och diskutera </a:t>
            </a:r>
            <a:r>
              <a:rPr lang="sv-SE" sz="1400" dirty="0" smtClean="0"/>
              <a:t>information, problem </a:t>
            </a:r>
            <a:r>
              <a:rPr lang="sv-SE" sz="1400" dirty="0"/>
              <a:t>och lösningar i dialog med olika grupper, och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F</a:t>
            </a:r>
            <a:r>
              <a:rPr lang="sv-SE" sz="1400" dirty="0" smtClean="0"/>
              <a:t>ärdighet för </a:t>
            </a:r>
            <a:r>
              <a:rPr lang="sv-SE" sz="1400" dirty="0"/>
              <a:t>att självständigt arbeta inom det område </a:t>
            </a:r>
            <a:r>
              <a:rPr lang="sv-SE" sz="1400" dirty="0" smtClean="0"/>
              <a:t>som utbildningen </a:t>
            </a:r>
            <a:r>
              <a:rPr lang="sv-SE" sz="1400" dirty="0"/>
              <a:t>avser.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F</a:t>
            </a:r>
            <a:r>
              <a:rPr lang="sv-SE" sz="1400" dirty="0" smtClean="0"/>
              <a:t>örmåga </a:t>
            </a:r>
            <a:r>
              <a:rPr lang="sv-SE" sz="1400" dirty="0"/>
              <a:t>att inom huvudområdet för utbildningen göra bedömningar </a:t>
            </a:r>
            <a:r>
              <a:rPr lang="sv-SE" sz="1400" dirty="0" smtClean="0"/>
              <a:t>med hänsyn </a:t>
            </a:r>
            <a:r>
              <a:rPr lang="sv-SE" sz="1400" dirty="0"/>
              <a:t>till relevanta vetenskapliga, samhälleliga och etiska aspekter,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I</a:t>
            </a:r>
            <a:r>
              <a:rPr lang="sv-SE" sz="1400" dirty="0" smtClean="0"/>
              <a:t>nsikt </a:t>
            </a:r>
            <a:r>
              <a:rPr lang="sv-SE" sz="1400" dirty="0"/>
              <a:t>om kunskapens roll i samhället och om människors ansvar för hur </a:t>
            </a:r>
            <a:r>
              <a:rPr lang="sv-SE" sz="1400" dirty="0" smtClean="0"/>
              <a:t>den används</a:t>
            </a:r>
            <a:endParaRPr lang="sv-SE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F</a:t>
            </a:r>
            <a:r>
              <a:rPr lang="sv-SE" sz="1400" dirty="0" smtClean="0"/>
              <a:t>örmåga </a:t>
            </a:r>
            <a:r>
              <a:rPr lang="sv-SE" sz="1400" dirty="0"/>
              <a:t>att identifiera sitt behov av ytterligare kunskap och att utveckla </a:t>
            </a:r>
            <a:r>
              <a:rPr lang="sv-SE" sz="1400" dirty="0" smtClean="0"/>
              <a:t>sin kompetens</a:t>
            </a:r>
            <a:r>
              <a:rPr lang="sv-S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9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Utbildningsplan </a:t>
            </a:r>
            <a:r>
              <a:rPr lang="sv-SE" b="1" dirty="0"/>
              <a:t>- Programspecifika mål</a:t>
            </a:r>
            <a:r>
              <a:rPr lang="sv-SE" sz="2800" b="1" dirty="0"/>
              <a:t/>
            </a:r>
            <a:br>
              <a:rPr lang="sv-SE" sz="2800" b="1" dirty="0"/>
            </a:b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438" y="1651000"/>
            <a:ext cx="2641426" cy="4356100"/>
          </a:xfrm>
        </p:spPr>
        <p:txBody>
          <a:bodyPr/>
          <a:lstStyle/>
          <a:p>
            <a:r>
              <a:rPr lang="sv-SE" sz="1400" dirty="0" smtClean="0"/>
              <a:t>Kunskap om: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400" dirty="0" smtClean="0"/>
              <a:t>informationsbegreppet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400" dirty="0" smtClean="0"/>
              <a:t>informationshantering </a:t>
            </a:r>
            <a:r>
              <a:rPr lang="sv-SE" sz="1400" dirty="0"/>
              <a:t>i olika typer av verksamheter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400" dirty="0" smtClean="0"/>
              <a:t>förändringsarbete </a:t>
            </a:r>
            <a:r>
              <a:rPr lang="sv-SE" sz="1400" dirty="0"/>
              <a:t>för olika informationsförsörjningsproblem </a:t>
            </a:r>
            <a:r>
              <a:rPr lang="sv-SE" sz="1400" dirty="0" smtClean="0"/>
              <a:t>och verksamhetsprocesser</a:t>
            </a:r>
            <a:endParaRPr lang="sv-SE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400" dirty="0" smtClean="0"/>
              <a:t>informationslogistiska </a:t>
            </a:r>
            <a:r>
              <a:rPr lang="sv-SE" sz="1400" dirty="0"/>
              <a:t>lösningar inom nya </a:t>
            </a:r>
            <a:r>
              <a:rPr lang="sv-SE" sz="1400" dirty="0" smtClean="0"/>
              <a:t>affärsområden</a:t>
            </a:r>
            <a:endParaRPr lang="sv-SE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400" dirty="0" smtClean="0"/>
              <a:t>informationslogistiska </a:t>
            </a:r>
            <a:r>
              <a:rPr lang="sv-SE" sz="1400" dirty="0"/>
              <a:t>förutsättning beträffande språk, kultur </a:t>
            </a:r>
            <a:r>
              <a:rPr lang="sv-SE" sz="1400" dirty="0" smtClean="0"/>
              <a:t>och organisationer.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400" dirty="0"/>
              <a:t>informationslogistikens roll i olika verksamheter</a:t>
            </a:r>
            <a:endParaRPr lang="sv-SE" sz="1400" dirty="0" smtClean="0"/>
          </a:p>
          <a:p>
            <a:pPr marL="0" indent="0"/>
            <a:endParaRPr lang="sv-SE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912" y="1651000"/>
            <a:ext cx="4584626" cy="4356100"/>
          </a:xfrm>
        </p:spPr>
        <p:txBody>
          <a:bodyPr/>
          <a:lstStyle/>
          <a:p>
            <a:r>
              <a:rPr lang="sv-SE" sz="1400" dirty="0" smtClean="0"/>
              <a:t>Färdighet och förmåga att: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400" dirty="0" smtClean="0"/>
              <a:t>genomföra </a:t>
            </a:r>
            <a:r>
              <a:rPr lang="sv-SE" sz="1400" dirty="0"/>
              <a:t>analys av </a:t>
            </a:r>
            <a:r>
              <a:rPr lang="sv-SE" sz="1400" dirty="0" smtClean="0"/>
              <a:t>informationsförsörjnings-processer och förslå </a:t>
            </a:r>
            <a:r>
              <a:rPr lang="sv-SE" sz="1400" dirty="0"/>
              <a:t>nya informationslogistiska lösningar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400" dirty="0" smtClean="0"/>
              <a:t>modellera </a:t>
            </a:r>
            <a:r>
              <a:rPr lang="sv-SE" sz="1400" dirty="0"/>
              <a:t>informationsflöden och processer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400" dirty="0" smtClean="0"/>
              <a:t>tillämpa </a:t>
            </a:r>
            <a:r>
              <a:rPr lang="sv-SE" sz="1400" dirty="0"/>
              <a:t>modeller och metoder </a:t>
            </a:r>
            <a:r>
              <a:rPr lang="sv-SE" sz="1400" dirty="0" smtClean="0"/>
              <a:t>för förändringsarbete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400" dirty="0" smtClean="0"/>
              <a:t>delta </a:t>
            </a:r>
            <a:r>
              <a:rPr lang="sv-SE" sz="1400" dirty="0"/>
              <a:t>i </a:t>
            </a:r>
            <a:r>
              <a:rPr lang="sv-SE" sz="1400" dirty="0" smtClean="0"/>
              <a:t>utvecklings- och</a:t>
            </a:r>
            <a:r>
              <a:rPr lang="sv-SE" sz="1400" dirty="0"/>
              <a:t> </a:t>
            </a:r>
            <a:r>
              <a:rPr lang="sv-SE" sz="1400" dirty="0" smtClean="0"/>
              <a:t>förändringsarbete</a:t>
            </a:r>
            <a:r>
              <a:rPr lang="sv-SE" sz="1400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400" dirty="0" smtClean="0"/>
              <a:t>samarbeta </a:t>
            </a:r>
            <a:r>
              <a:rPr lang="sv-SE" sz="1400" dirty="0"/>
              <a:t>och </a:t>
            </a:r>
            <a:r>
              <a:rPr lang="sv-SE" sz="1400" dirty="0" smtClean="0"/>
              <a:t>arbeta självständigt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400" dirty="0" smtClean="0"/>
              <a:t>utveckla </a:t>
            </a:r>
            <a:r>
              <a:rPr lang="sv-SE" sz="1400" dirty="0"/>
              <a:t>nya tjänster från ett informationslogistiskt </a:t>
            </a:r>
            <a:r>
              <a:rPr lang="sv-SE" sz="1400" dirty="0" smtClean="0"/>
              <a:t>perspektiv.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400" dirty="0" smtClean="0"/>
              <a:t>inom </a:t>
            </a:r>
            <a:r>
              <a:rPr lang="sv-SE" sz="1400" dirty="0"/>
              <a:t>olika verksamhetsområden bedöma </a:t>
            </a:r>
            <a:r>
              <a:rPr lang="sv-SE" sz="1400" dirty="0" smtClean="0"/>
              <a:t>informationslogistiska lösningar </a:t>
            </a:r>
            <a:r>
              <a:rPr lang="sv-SE" sz="1400" dirty="0"/>
              <a:t>med hänsyn till relevanta vetenskapliga, samhälleliga, ekonomiska </a:t>
            </a:r>
            <a:r>
              <a:rPr lang="sv-SE" sz="1400" dirty="0" smtClean="0"/>
              <a:t>och etiska aspekter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400" dirty="0"/>
              <a:t>följa kunskapsutvecklingen inom det </a:t>
            </a:r>
            <a:r>
              <a:rPr lang="sv-SE" sz="1400" dirty="0" smtClean="0"/>
              <a:t>informationslogistiska området</a:t>
            </a:r>
            <a:r>
              <a:rPr lang="sv-S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16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Universitetsstudier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438" y="1651000"/>
            <a:ext cx="7609978" cy="4356100"/>
          </a:xfrm>
        </p:spPr>
        <p:txBody>
          <a:bodyPr/>
          <a:lstStyle/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2000" dirty="0" smtClean="0"/>
              <a:t>Heltidsstudier = upp till 40 h studier per vecka 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2000" dirty="0" smtClean="0"/>
              <a:t>Campusutbildning – större delen av undervisningen sker på skolan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2000" dirty="0" smtClean="0"/>
              <a:t>Självständigt = eget ansvar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2000" i="1" dirty="0" smtClean="0"/>
              <a:t>Undervisning: </a:t>
            </a:r>
            <a:r>
              <a:rPr lang="sv-SE" sz="2000" dirty="0" smtClean="0"/>
              <a:t>Föreläsningar, seminarier, litteratur, uppgifter individuella och i grupp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2000" i="1" dirty="0" smtClean="0"/>
              <a:t>Examination: </a:t>
            </a:r>
            <a:r>
              <a:rPr lang="sv-SE" sz="2000" dirty="0" smtClean="0"/>
              <a:t>skriftlig tentamen, muntlig eller skriftlig rapportering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sz="2000" dirty="0" smtClean="0"/>
              <a:t>Plagiat och fusk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768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Informationslogistik 180 hp</a:t>
            </a:r>
            <a:endParaRPr lang="sv-SE" b="1" dirty="0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426839" y="1700808"/>
            <a:ext cx="8249617" cy="4059873"/>
            <a:chOff x="800" y="2240"/>
            <a:chExt cx="14764" cy="7765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10507" y="2240"/>
              <a:ext cx="4419" cy="776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000"/>
            </a:p>
          </p:txBody>
        </p: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5989" y="2240"/>
              <a:ext cx="4369" cy="776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000"/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1462" y="2240"/>
              <a:ext cx="4394" cy="776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000"/>
            </a:p>
          </p:txBody>
        </p: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1605" y="2824"/>
              <a:ext cx="4074" cy="3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1IL217 - Introduktion till Informationslogistik, 30 hp</a:t>
              </a:r>
              <a:endParaRPr kumimoji="0" lang="sv-SE" alt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alt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1572" y="6599"/>
              <a:ext cx="1984" cy="15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1IL207 – Informations-logistiska problem och lösningar</a:t>
              </a:r>
              <a:endParaRPr kumimoji="0" lang="sv-SE" alt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3670" y="6599"/>
              <a:ext cx="1984" cy="15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1IL227 – Informations-begreppet</a:t>
              </a:r>
              <a:endParaRPr kumimoji="0" lang="sv-SE" alt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1572" y="8290"/>
              <a:ext cx="1984" cy="15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1IL237 – Projekt-ledning</a:t>
              </a:r>
              <a:endParaRPr kumimoji="0" lang="sv-SE" alt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3662" y="8268"/>
              <a:ext cx="1984" cy="15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1IL240 – Organisation, ledarskap och kultu-rella perspektiv</a:t>
              </a:r>
              <a:endParaRPr kumimoji="0" lang="sv-SE" alt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6137" y="2818"/>
              <a:ext cx="1984" cy="15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1IL507 – Verksamhets-utveckling</a:t>
              </a:r>
              <a:endParaRPr kumimoji="0" lang="sv-SE" alt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8231" y="2818"/>
              <a:ext cx="1984" cy="15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1IL510 – Supply Chain Management</a:t>
              </a:r>
              <a:endParaRPr kumimoji="0" lang="sv-SE" alt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6137" y="4523"/>
              <a:ext cx="1984" cy="15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1IL527 – Databaser: planering, lagring och användning</a:t>
              </a:r>
              <a:endParaRPr kumimoji="0" lang="sv-SE" alt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8220" y="4529"/>
              <a:ext cx="1984" cy="15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1IL537 – System-utveckling</a:t>
              </a:r>
              <a:endParaRPr kumimoji="0" lang="sv-SE" alt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alt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6131" y="6562"/>
              <a:ext cx="1984" cy="15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1IL511 – Affärs- och tjänste-utveckling</a:t>
              </a:r>
              <a:endParaRPr kumimoji="0" lang="sv-SE" alt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alt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8231" y="6555"/>
              <a:ext cx="1984" cy="15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1IL512 – Utvärdering och implementering</a:t>
              </a:r>
              <a:endParaRPr kumimoji="0" lang="sv-SE" alt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alt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6139" y="8246"/>
              <a:ext cx="1984" cy="15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2IL501 – Tema Informations-logistik</a:t>
              </a:r>
              <a:endParaRPr kumimoji="0" lang="sv-SE" alt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8231" y="8242"/>
              <a:ext cx="1984" cy="15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1IL513 – Vetenskapliga metoder och forsknings-översikt</a:t>
              </a:r>
              <a:endParaRPr kumimoji="0" lang="sv-SE" alt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10691" y="2805"/>
              <a:ext cx="4094" cy="3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2IL009 – Verksamhetsförlagt projektarbete, 30 hp</a:t>
              </a:r>
              <a:endParaRPr kumimoji="0" lang="sv-SE" alt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10691" y="6571"/>
              <a:ext cx="1984" cy="32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2IL10E – Examensarbete, 15 hp</a:t>
              </a:r>
              <a:endParaRPr kumimoji="0" lang="sv-SE" alt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12801" y="6571"/>
              <a:ext cx="1984" cy="15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Valfri kurs</a:t>
              </a:r>
              <a:endParaRPr kumimoji="0" lang="sv-SE" altLang="sv-S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12801" y="8279"/>
              <a:ext cx="1984" cy="15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Valfri kurs</a:t>
              </a:r>
              <a:endParaRPr kumimoji="0" lang="sv-SE" altLang="sv-S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1462" y="2240"/>
              <a:ext cx="14102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tabLst>
                  <a:tab pos="990600" algn="l"/>
                  <a:tab pos="4051300" algn="l"/>
                  <a:tab pos="69310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tabLst>
                  <a:tab pos="990600" algn="l"/>
                  <a:tab pos="4051300" algn="l"/>
                  <a:tab pos="69310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tabLst>
                  <a:tab pos="990600" algn="l"/>
                  <a:tab pos="4051300" algn="l"/>
                  <a:tab pos="69310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tabLst>
                  <a:tab pos="990600" algn="l"/>
                  <a:tab pos="4051300" algn="l"/>
                  <a:tab pos="69310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tabLst>
                  <a:tab pos="990600" algn="l"/>
                  <a:tab pos="4051300" algn="l"/>
                  <a:tab pos="69310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990600" algn="l"/>
                  <a:tab pos="4051300" algn="l"/>
                  <a:tab pos="69310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990600" algn="l"/>
                  <a:tab pos="4051300" algn="l"/>
                  <a:tab pos="69310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990600" algn="l"/>
                  <a:tab pos="4051300" algn="l"/>
                  <a:tab pos="69310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990600" algn="l"/>
                  <a:tab pos="4051300" algn="l"/>
                  <a:tab pos="69310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90600" algn="l"/>
                  <a:tab pos="3405188" algn="l"/>
                  <a:tab pos="6096000" algn="l"/>
                </a:tabLst>
              </a:pPr>
              <a:r>
                <a:rPr kumimoji="0" lang="sv-SE" altLang="sv-S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	ÅR 1	ÅR 2	ÅR3</a:t>
              </a:r>
              <a:endParaRPr kumimoji="0" lang="sv-SE" alt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811" y="4139"/>
              <a:ext cx="939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HT</a:t>
              </a:r>
              <a:endParaRPr kumimoji="0" lang="sv-SE" altLang="sv-S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874" y="7964"/>
              <a:ext cx="1094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VT</a:t>
              </a:r>
              <a:endParaRPr kumimoji="0" lang="sv-SE" altLang="sv-S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800" y="2719"/>
              <a:ext cx="14126" cy="35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000"/>
            </a:p>
          </p:txBody>
        </p:sp>
        <p:sp>
          <p:nvSpPr>
            <p:cNvPr id="31" name="Rectangle 2"/>
            <p:cNvSpPr>
              <a:spLocks noChangeArrowheads="1"/>
            </p:cNvSpPr>
            <p:nvPr/>
          </p:nvSpPr>
          <p:spPr bwMode="auto">
            <a:xfrm>
              <a:off x="800" y="6434"/>
              <a:ext cx="14126" cy="357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2000"/>
            </a:p>
          </p:txBody>
        </p:sp>
      </p:grpSp>
    </p:spTree>
    <p:extLst>
      <p:ext uri="{BB962C8B-B14F-4D97-AF65-F5344CB8AC3E}">
        <p14:creationId xmlns:p14="http://schemas.microsoft.com/office/powerpoint/2010/main" val="5235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Kurser år 1 VT – Termin 2</a:t>
            </a:r>
            <a:endParaRPr lang="sv-SE" b="1" dirty="0"/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755576" y="1556792"/>
            <a:ext cx="3672408" cy="17281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1IL207 – Informationslogistiska problem och lösningar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 smtClean="0"/>
              <a:t>begrepp</a:t>
            </a:r>
            <a:r>
              <a:rPr lang="sv-SE" sz="1050" dirty="0"/>
              <a:t>, modeller och metoder inom informationslogistik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 smtClean="0"/>
              <a:t>analysera </a:t>
            </a:r>
            <a:r>
              <a:rPr lang="sv-SE" sz="1050" dirty="0"/>
              <a:t>och identifiera informationslogistiska problemställningar och </a:t>
            </a:r>
            <a:r>
              <a:rPr lang="sv-SE" sz="1050" dirty="0" smtClean="0"/>
              <a:t>lösningar </a:t>
            </a:r>
          </a:p>
          <a:p>
            <a:endParaRPr lang="sv-SE" sz="1050" dirty="0" smtClean="0"/>
          </a:p>
          <a:p>
            <a:endParaRPr lang="sv-SE" sz="1050" dirty="0" smtClean="0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644008" y="1556792"/>
            <a:ext cx="3672408" cy="17281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1IL227 – Informationsbegreppet</a:t>
            </a:r>
          </a:p>
          <a:p>
            <a:r>
              <a:rPr lang="sv-SE" sz="1050" dirty="0"/>
              <a:t>Teorier och metoder </a:t>
            </a:r>
            <a:r>
              <a:rPr lang="sv-SE" sz="1050" dirty="0" smtClean="0"/>
              <a:t>om:</a:t>
            </a:r>
            <a:endParaRPr lang="sv-SE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 smtClean="0"/>
              <a:t>Data</a:t>
            </a:r>
            <a:r>
              <a:rPr lang="sv-SE" sz="1050" dirty="0"/>
              <a:t>, </a:t>
            </a:r>
            <a:r>
              <a:rPr lang="sv-SE" sz="1050" dirty="0" smtClean="0"/>
              <a:t>information och kunskap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 smtClean="0"/>
              <a:t>informationssystem, informationsbehov, informationsresurser</a:t>
            </a:r>
            <a:r>
              <a:rPr lang="sv-SE" sz="1050" dirty="0"/>
              <a:t>, informationens livscykel, informationskvalitet </a:t>
            </a:r>
            <a:r>
              <a:rPr lang="sv-SE" sz="1050" dirty="0" smtClean="0"/>
              <a:t>och informationssäkerhet</a:t>
            </a:r>
            <a:endParaRPr lang="sv-SE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 smtClean="0"/>
              <a:t>Kunskapshantering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 smtClean="0"/>
              <a:t>Informationsbrist, informationsasymmetri </a:t>
            </a:r>
            <a:r>
              <a:rPr lang="sv-SE" sz="1050" dirty="0"/>
              <a:t>och informationsöverflöd</a:t>
            </a:r>
            <a:endParaRPr kumimoji="0" lang="sv-SE" altLang="sv-SE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55576" y="3573016"/>
            <a:ext cx="3672408" cy="23042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1IL237 – Projektledning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begrepp</a:t>
            </a:r>
            <a:r>
              <a:rPr lang="sv-SE" sz="1200" dirty="0"/>
              <a:t>, modeller och metoder inom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projektledning och projektarbetsmetodik.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gruppdynamik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planera</a:t>
            </a:r>
            <a:r>
              <a:rPr lang="sv-SE" sz="1200" dirty="0"/>
              <a:t>, följa upp och utvärdera ett projekt </a:t>
            </a:r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riskanalys</a:t>
            </a:r>
            <a:endParaRPr lang="sv-SE" sz="12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4644008" y="3563063"/>
            <a:ext cx="3672408" cy="23142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1IL240 – Organisation, ledarskap och kulturella perspektiv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/>
              <a:t>organisationsteori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 smtClean="0"/>
              <a:t>organisationskultur</a:t>
            </a:r>
            <a:endParaRPr lang="sv-SE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 smtClean="0"/>
              <a:t>ledarskapsteori</a:t>
            </a:r>
            <a:endParaRPr lang="sv-SE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 smtClean="0"/>
              <a:t>förändringsarbete</a:t>
            </a:r>
            <a:endParaRPr lang="sv-SE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 smtClean="0"/>
              <a:t>genus </a:t>
            </a:r>
            <a:r>
              <a:rPr lang="sv-SE" sz="1050" dirty="0"/>
              <a:t>och mångfald i yrkeslivet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 smtClean="0"/>
              <a:t>organisationsanalys</a:t>
            </a:r>
            <a:endParaRPr kumimoji="0" lang="sv-SE" altLang="sv-SE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9" name="Grupp 20"/>
          <p:cNvGrpSpPr>
            <a:grpSpLocks/>
          </p:cNvGrpSpPr>
          <p:nvPr/>
        </p:nvGrpSpPr>
        <p:grpSpPr bwMode="auto">
          <a:xfrm>
            <a:off x="1523199" y="1484784"/>
            <a:ext cx="6865225" cy="4176464"/>
            <a:chOff x="7469737" y="2973288"/>
            <a:chExt cx="1465529" cy="1041500"/>
          </a:xfrm>
        </p:grpSpPr>
        <p:grpSp>
          <p:nvGrpSpPr>
            <p:cNvPr id="11270" name="Grupp 19"/>
            <p:cNvGrpSpPr>
              <a:grpSpLocks/>
            </p:cNvGrpSpPr>
            <p:nvPr/>
          </p:nvGrpSpPr>
          <p:grpSpPr bwMode="auto">
            <a:xfrm>
              <a:off x="8039100" y="3124200"/>
              <a:ext cx="457200" cy="822325"/>
              <a:chOff x="8039100" y="3124200"/>
              <a:chExt cx="457200" cy="822325"/>
            </a:xfrm>
          </p:grpSpPr>
          <p:sp>
            <p:nvSpPr>
              <p:cNvPr id="10" name="Rektangel 9"/>
              <p:cNvSpPr/>
              <p:nvPr/>
            </p:nvSpPr>
            <p:spPr>
              <a:xfrm>
                <a:off x="8083550" y="3563938"/>
                <a:ext cx="82550" cy="2111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  <p:sp>
            <p:nvSpPr>
              <p:cNvPr id="11" name="Rektangel 10"/>
              <p:cNvSpPr/>
              <p:nvPr/>
            </p:nvSpPr>
            <p:spPr>
              <a:xfrm>
                <a:off x="8229600" y="3124200"/>
                <a:ext cx="136525" cy="368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  <p:sp>
            <p:nvSpPr>
              <p:cNvPr id="12" name="Rektangel 11"/>
              <p:cNvSpPr/>
              <p:nvPr/>
            </p:nvSpPr>
            <p:spPr>
              <a:xfrm>
                <a:off x="8039100" y="3730625"/>
                <a:ext cx="457200" cy="215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</p:grpSp>
        <p:pic>
          <p:nvPicPr>
            <p:cNvPr id="11271" name="Picture 6" descr="Sweden-only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92" t="75674" r="17391" b="-1"/>
            <a:stretch/>
          </p:blipFill>
          <p:spPr bwMode="auto">
            <a:xfrm>
              <a:off x="7469737" y="2973288"/>
              <a:ext cx="1465529" cy="104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/>
          <p:cNvSpPr/>
          <p:nvPr/>
        </p:nvSpPr>
        <p:spPr bwMode="auto">
          <a:xfrm>
            <a:off x="3423737" y="3504873"/>
            <a:ext cx="212159" cy="212159"/>
          </a:xfrm>
          <a:prstGeom prst="ellipse">
            <a:avLst/>
          </a:prstGeom>
          <a:solidFill>
            <a:srgbClr val="FFF5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007913" y="3671585"/>
            <a:ext cx="212159" cy="212159"/>
          </a:xfrm>
          <a:prstGeom prst="ellipse">
            <a:avLst/>
          </a:prstGeom>
          <a:solidFill>
            <a:srgbClr val="FFF5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82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Kurser år 2 HT – Termin 3</a:t>
            </a:r>
            <a:endParaRPr lang="sv-SE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755576" y="1575370"/>
            <a:ext cx="3672408" cy="1733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1IL507 – Verksamhetsutveckling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altLang="sv-SE" sz="1200" dirty="0" smtClean="0">
                <a:latin typeface="Arial" pitchFamily="34" charset="0"/>
                <a:cs typeface="Arial" pitchFamily="34" charset="0"/>
              </a:rPr>
              <a:t>Verksamhetsanalys och förändringsarbete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altLang="sv-SE" sz="1200" dirty="0" smtClean="0">
                <a:latin typeface="Arial" pitchFamily="34" charset="0"/>
                <a:cs typeface="Arial" pitchFamily="34" charset="0"/>
              </a:rPr>
              <a:t>Verksamhetsmodellering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altLang="sv-SE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Metoder</a:t>
            </a:r>
            <a:r>
              <a:rPr kumimoji="0" lang="sv-SE" altLang="sv-SE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och tekniker</a:t>
            </a:r>
            <a:endParaRPr kumimoji="0" lang="sv-SE" altLang="sv-SE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716016" y="1588135"/>
            <a:ext cx="3600400" cy="16248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1IL510 – Supply Chain Management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altLang="sv-SE" sz="1200" dirty="0" smtClean="0">
                <a:latin typeface="Arial" pitchFamily="34" charset="0"/>
                <a:cs typeface="Arial" pitchFamily="34" charset="0"/>
              </a:rPr>
              <a:t>Informationsflöde , varu- och tjänsteflöde samt penningflöde i leverantörskedjan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 smtClean="0"/>
              <a:t>Process- och</a:t>
            </a:r>
            <a:r>
              <a:rPr lang="sv-SE" sz="1050" dirty="0"/>
              <a:t> </a:t>
            </a:r>
            <a:r>
              <a:rPr lang="sv-SE" sz="1050" dirty="0" smtClean="0"/>
              <a:t>kvalitetsstyrning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 smtClean="0"/>
              <a:t>Kostnadsanalys</a:t>
            </a:r>
            <a:endParaRPr lang="sv-SE" sz="1050" dirty="0"/>
          </a:p>
          <a:p>
            <a:endParaRPr kumimoji="0" lang="sv-SE" altLang="sv-SE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755576" y="3573016"/>
            <a:ext cx="3672408" cy="23042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1IL527 – Databaser: planering, lagring och användning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 smtClean="0"/>
              <a:t>konceptuell </a:t>
            </a:r>
            <a:r>
              <a:rPr lang="sv-SE" sz="1050" dirty="0"/>
              <a:t>modellering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 smtClean="0"/>
              <a:t>databasmodellering </a:t>
            </a:r>
            <a:r>
              <a:rPr lang="sv-SE" sz="1050" dirty="0"/>
              <a:t>och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 smtClean="0"/>
              <a:t>UML/ERmodellering</a:t>
            </a:r>
            <a:endParaRPr lang="sv-SE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 smtClean="0"/>
              <a:t>databashanteringssystem </a:t>
            </a:r>
            <a:r>
              <a:rPr lang="sv-SE" sz="1050" dirty="0"/>
              <a:t>och </a:t>
            </a:r>
            <a:r>
              <a:rPr lang="sv-SE" sz="1050" dirty="0" smtClean="0"/>
              <a:t>SQL</a:t>
            </a:r>
            <a:endParaRPr lang="sv-SE" sz="1050" dirty="0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716016" y="3573016"/>
            <a:ext cx="3600400" cy="23042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1IL537 – Systemutveckling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altLang="sv-SE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IS-analys och IS-utveckling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altLang="sv-SE" sz="1050" dirty="0" smtClean="0">
                <a:latin typeface="Arial" pitchFamily="34" charset="0"/>
                <a:cs typeface="Arial" pitchFamily="34" charset="0"/>
              </a:rPr>
              <a:t>Metoder, modeller, tekniker och verktyg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altLang="sv-SE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Kravspecifikation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Kurser år 2 VT – Termin 4</a:t>
            </a:r>
            <a:endParaRPr lang="sv-SE" dirty="0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55576" y="1484784"/>
            <a:ext cx="3672408" cy="18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1IL511 – Affärs- och tjänsteutveckling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/>
              <a:t>Former för affärsverksamhet </a:t>
            </a:r>
            <a:r>
              <a:rPr lang="sv-SE" sz="1100" dirty="0"/>
              <a:t>är, </a:t>
            </a:r>
            <a:endParaRPr lang="sv-SE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/>
              <a:t>Livscykeln </a:t>
            </a:r>
            <a:r>
              <a:rPr lang="sv-SE" sz="1100" dirty="0"/>
              <a:t>för en tjänst, </a:t>
            </a:r>
            <a:endParaRPr lang="sv-SE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/>
              <a:t>I</a:t>
            </a:r>
            <a:r>
              <a:rPr lang="sv-SE" sz="1100" dirty="0" smtClean="0"/>
              <a:t>nformation </a:t>
            </a:r>
            <a:r>
              <a:rPr lang="sv-SE" sz="1100" dirty="0"/>
              <a:t>och dess </a:t>
            </a:r>
            <a:r>
              <a:rPr lang="sv-SE" sz="1100" dirty="0" smtClean="0"/>
              <a:t>hantering för </a:t>
            </a:r>
            <a:r>
              <a:rPr lang="sv-SE" sz="1100" dirty="0"/>
              <a:t>tjänster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/>
              <a:t>Analysera och utveckla tjänster</a:t>
            </a:r>
            <a:endParaRPr lang="sv-SE" sz="11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716016" y="1482844"/>
            <a:ext cx="3600400" cy="18021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1IL512 – Utvärdering och implementering</a:t>
            </a:r>
            <a:endParaRPr kumimoji="0" lang="sv-SE" altLang="sv-S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Planera och genomföra implementering</a:t>
            </a: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Planera och genomföra utvärdering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Teorier och metoder</a:t>
            </a:r>
            <a:endParaRPr lang="sv-SE" sz="1200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58000" y="3573016"/>
            <a:ext cx="3669984" cy="23042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2IL501 – Tema Informationslogistik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altLang="sv-SE" sz="1400" dirty="0" smtClean="0">
                <a:latin typeface="Arial" pitchFamily="34" charset="0"/>
                <a:cs typeface="Arial" pitchFamily="34" charset="0"/>
              </a:rPr>
              <a:t>Teorier för informationslogistik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altLang="sv-SE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Forskning inom Informationslogistik</a:t>
            </a:r>
            <a:endParaRPr kumimoji="0" lang="sv-SE" altLang="sv-SE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716016" y="3587826"/>
            <a:ext cx="3600400" cy="2217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1IL513 – Vetenskapliga metoder och forskningsöversikt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/>
              <a:t>Grundläggande </a:t>
            </a:r>
            <a:r>
              <a:rPr lang="sv-SE" sz="1100" dirty="0"/>
              <a:t>vetenskapliga begrepp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/>
              <a:t>I</a:t>
            </a:r>
            <a:r>
              <a:rPr lang="sv-SE" sz="1100" dirty="0" smtClean="0"/>
              <a:t>nformations </a:t>
            </a:r>
            <a:r>
              <a:rPr lang="sv-SE" sz="1100" dirty="0"/>
              <a:t>och litteratursökning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/>
              <a:t>Formulera </a:t>
            </a:r>
            <a:r>
              <a:rPr lang="sv-SE" sz="1100" dirty="0"/>
              <a:t>forskningsfråga och syfte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/>
              <a:t>O</a:t>
            </a:r>
            <a:r>
              <a:rPr lang="sv-SE" sz="1100" dirty="0" smtClean="0"/>
              <a:t>lika </a:t>
            </a:r>
            <a:r>
              <a:rPr lang="sv-SE" sz="1100" dirty="0"/>
              <a:t>vetenskapliga metoder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/>
              <a:t>K</a:t>
            </a:r>
            <a:r>
              <a:rPr lang="sv-SE" sz="1100" dirty="0" smtClean="0"/>
              <a:t>vantitativ </a:t>
            </a:r>
            <a:r>
              <a:rPr lang="sv-SE" sz="1100" dirty="0"/>
              <a:t>och kvalitativ </a:t>
            </a:r>
            <a:r>
              <a:rPr lang="sv-SE" sz="1100" dirty="0" smtClean="0"/>
              <a:t>datainsamling och analys</a:t>
            </a:r>
            <a:endParaRPr lang="sv-S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/>
              <a:t>Vetenskapligt skrivande och kritisk granskning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3452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Kurser år 3 HT – Termin 5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400" dirty="0" smtClean="0"/>
              <a:t>Praktik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 smtClean="0"/>
              <a:t>Hela terminen på ett företag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 smtClean="0"/>
              <a:t>Mån-fre, 8-17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 smtClean="0"/>
              <a:t>Projektarbete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 smtClean="0"/>
              <a:t>Skriftlig rapport</a:t>
            </a:r>
            <a:endParaRPr lang="sv-SE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sz="2400" dirty="0" smtClean="0"/>
              <a:t>Utlandsstudier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/>
              <a:t>International Office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v-SE" sz="1800" dirty="0" smtClean="0"/>
              <a:t>Universitet </a:t>
            </a:r>
            <a:r>
              <a:rPr lang="sv-SE" sz="1800" dirty="0"/>
              <a:t>med avtal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v-SE" sz="1800" dirty="0" smtClean="0"/>
              <a:t>Undervisningsspråk</a:t>
            </a:r>
            <a:endParaRPr lang="sv-SE" sz="1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v-SE" sz="1800" dirty="0"/>
              <a:t>En termin eller ett läsår </a:t>
            </a:r>
            <a:endParaRPr lang="sv-SE" sz="18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sv-SE" sz="1800" dirty="0" smtClean="0"/>
              <a:t>Ansökan </a:t>
            </a:r>
            <a:r>
              <a:rPr lang="sv-SE" sz="1800" dirty="0"/>
              <a:t>till universitet utanför Europa </a:t>
            </a:r>
            <a:r>
              <a:rPr lang="sv-SE" sz="1800" dirty="0" smtClean="0"/>
              <a:t>november</a:t>
            </a:r>
            <a:endParaRPr lang="sv-SE" sz="1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v-SE" sz="1800" dirty="0"/>
              <a:t>Ansökan till universitet inom Europa </a:t>
            </a:r>
            <a:r>
              <a:rPr lang="sv-SE" sz="1800" dirty="0" smtClean="0"/>
              <a:t>februari</a:t>
            </a:r>
            <a:endParaRPr lang="sv-SE" sz="1800" dirty="0"/>
          </a:p>
          <a:p>
            <a:pPr>
              <a:buFont typeface="Arial" panose="020B0604020202020204" pitchFamily="34" charset="0"/>
              <a:buChar char="•"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0201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Kurser år 3 VT – Termin 6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400" dirty="0" smtClean="0"/>
              <a:t>Examensarbete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 smtClean="0"/>
              <a:t>Självständigt arbete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 smtClean="0"/>
              <a:t>I grupper om 2 studenter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 smtClean="0"/>
              <a:t>Vetenskapligt arbete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 smtClean="0"/>
              <a:t>Kan göras mot företag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 smtClean="0"/>
              <a:t>Distans</a:t>
            </a:r>
            <a:endParaRPr lang="sv-SE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sz="2400" dirty="0" smtClean="0"/>
              <a:t>Valfria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v-SE" sz="2000" dirty="0" smtClean="0"/>
              <a:t>Fritt – inte bara LNU</a:t>
            </a:r>
            <a:endParaRPr lang="sv-SE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v-SE" sz="2000" dirty="0"/>
              <a:t>Ansvarar för att själva söka fristående kurser på antagning.se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v-SE" sz="2000" dirty="0" smtClean="0"/>
              <a:t>Börja </a:t>
            </a:r>
            <a:r>
              <a:rPr lang="sv-SE" sz="2000" dirty="0"/>
              <a:t>leta redan nu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v-SE" sz="2000" dirty="0" smtClean="0"/>
              <a:t>Kan </a:t>
            </a:r>
            <a:r>
              <a:rPr lang="sv-SE" sz="2000" dirty="0"/>
              <a:t>läsas när som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v-SE" sz="2000" dirty="0"/>
              <a:t>Ska godkännas av </a:t>
            </a:r>
            <a:r>
              <a:rPr lang="sv-SE" sz="2000" dirty="0" smtClean="0"/>
              <a:t>programansvarig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8405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08" y="369094"/>
            <a:ext cx="7645400" cy="755650"/>
          </a:xfrm>
        </p:spPr>
        <p:txBody>
          <a:bodyPr/>
          <a:lstStyle/>
          <a:p>
            <a:r>
              <a:rPr lang="sv-SE" sz="2000" b="1" dirty="0" smtClean="0"/>
              <a:t>Förkunskapskrav till kurser i utbildningen</a:t>
            </a:r>
            <a:endParaRPr lang="sv-SE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06625"/>
              </p:ext>
            </p:extLst>
          </p:nvPr>
        </p:nvGraphicFramePr>
        <p:xfrm>
          <a:off x="683568" y="942237"/>
          <a:ext cx="7632848" cy="2385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5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7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u="none" strike="noStrike" dirty="0" smtClean="0">
                          <a:effectLst/>
                        </a:rPr>
                        <a:t>1IL537</a:t>
                      </a:r>
                      <a:r>
                        <a:rPr lang="sv-S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200" u="none" strike="noStrike" dirty="0" smtClean="0">
                          <a:effectLst/>
                        </a:rPr>
                        <a:t>Systemutveckling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u="none" strike="noStrike" dirty="0" smtClean="0">
                          <a:effectLst/>
                        </a:rPr>
                        <a:t>1IL217 Introduktion till Informationslogistik, </a:t>
                      </a:r>
                      <a:br>
                        <a:rPr lang="sv-SE" sz="1200" u="none" strike="noStrike" dirty="0" smtClean="0">
                          <a:effectLst/>
                        </a:rPr>
                      </a:br>
                      <a:r>
                        <a:rPr kumimoji="0" lang="sv-SE" alt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1IL227 Informationsbegreppet</a:t>
                      </a:r>
                      <a:endParaRPr kumimoji="0" lang="sv-SE" altLang="sv-S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u="none" strike="noStrike" dirty="0" smtClean="0">
                          <a:effectLst/>
                        </a:rPr>
                        <a:t>1IL237 Projektledning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u="none" strike="noStrike" dirty="0" smtClean="0">
                          <a:effectLst/>
                        </a:rPr>
                        <a:t>1IL511</a:t>
                      </a:r>
                      <a:r>
                        <a:rPr lang="sv-S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200" u="none" strike="noStrike" dirty="0" smtClean="0">
                          <a:effectLst/>
                        </a:rPr>
                        <a:t>Affärs- </a:t>
                      </a:r>
                      <a:r>
                        <a:rPr lang="sv-SE" sz="1200" u="none" strike="noStrike" dirty="0">
                          <a:effectLst/>
                        </a:rPr>
                        <a:t>och tjänsteutveckling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45 hp </a:t>
                      </a:r>
                      <a:r>
                        <a:rPr lang="sv-SE" sz="1200" u="none" strike="noStrike" dirty="0" smtClean="0">
                          <a:effectLst/>
                        </a:rPr>
                        <a:t>informatik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u="none" strike="noStrike" dirty="0" smtClean="0">
                          <a:effectLst/>
                        </a:rPr>
                        <a:t>1IL512</a:t>
                      </a:r>
                      <a:r>
                        <a:rPr lang="sv-S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200" u="none" strike="noStrike" dirty="0" smtClean="0">
                          <a:effectLst/>
                        </a:rPr>
                        <a:t>Utvärdering </a:t>
                      </a:r>
                      <a:r>
                        <a:rPr lang="sv-SE" sz="1200" u="none" strike="noStrike" dirty="0">
                          <a:effectLst/>
                        </a:rPr>
                        <a:t>och Implementering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 smtClean="0">
                          <a:effectLst/>
                        </a:rPr>
                        <a:t>1IL217 Introduktion till Informationslogistik</a:t>
                      </a:r>
                    </a:p>
                    <a:p>
                      <a:pPr algn="l" fontAlgn="b"/>
                      <a:r>
                        <a:rPr lang="sv-SE" sz="1200" u="none" strike="noStrike" dirty="0" smtClean="0">
                          <a:effectLst/>
                        </a:rPr>
                        <a:t>1IL507 Verksamhetsutveckling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07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u="none" strike="noStrike" dirty="0" smtClean="0">
                          <a:effectLst/>
                        </a:rPr>
                        <a:t>2IL501</a:t>
                      </a:r>
                      <a:r>
                        <a:rPr lang="sv-SE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sv-SE" sz="1200" u="none" strike="noStrike" dirty="0" smtClean="0">
                          <a:effectLst/>
                        </a:rPr>
                        <a:t>Tema Informationslogistik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smtClean="0">
                          <a:effectLst/>
                        </a:rPr>
                        <a:t>1IL217 </a:t>
                      </a:r>
                      <a:r>
                        <a:rPr lang="sv-SE" sz="1200" u="none" strike="noStrike" dirty="0" smtClean="0">
                          <a:effectLst/>
                        </a:rPr>
                        <a:t>Introduktion till Informationslogistik</a:t>
                      </a:r>
                      <a:r>
                        <a:rPr lang="it-IT" sz="1200" u="none" strike="noStrike" dirty="0" smtClean="0">
                          <a:effectLst/>
                        </a:rPr>
                        <a:t/>
                      </a:r>
                      <a:br>
                        <a:rPr lang="it-IT" sz="1200" u="none" strike="noStrike" dirty="0" smtClean="0">
                          <a:effectLst/>
                        </a:rPr>
                      </a:br>
                      <a:r>
                        <a:rPr lang="it-IT" sz="1200" u="none" strike="noStrike" dirty="0" smtClean="0">
                          <a:effectLst/>
                        </a:rPr>
                        <a:t>1IL227 Informationsbegreppet</a:t>
                      </a:r>
                    </a:p>
                    <a:p>
                      <a:pPr algn="l" fontAlgn="b"/>
                      <a:r>
                        <a:rPr lang="it-IT" sz="1200" u="none" strike="noStrike" dirty="0" smtClean="0">
                          <a:effectLst/>
                        </a:rPr>
                        <a:t>1IL237 Projektledning</a:t>
                      </a:r>
                    </a:p>
                    <a:p>
                      <a:pPr algn="l" fontAlgn="b"/>
                      <a:r>
                        <a:rPr lang="it-IT" sz="1200" u="none" strike="noStrike" dirty="0" smtClean="0">
                          <a:effectLst/>
                        </a:rPr>
                        <a:t>1IL507 Verksamhetsutveckling</a:t>
                      </a:r>
                    </a:p>
                    <a:p>
                      <a:pPr algn="l" fontAlgn="b"/>
                      <a:r>
                        <a:rPr lang="it-IT" sz="1200" u="none" strike="noStrike" dirty="0" smtClean="0">
                          <a:effectLst/>
                        </a:rPr>
                        <a:t>1IL527 Databaser</a:t>
                      </a:r>
                      <a:endParaRPr lang="it-IT" sz="12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it-IT" sz="1200" u="none" strike="noStrike" dirty="0" smtClean="0">
                          <a:effectLst/>
                        </a:rPr>
                        <a:t>1IL512 Utvärdering och implementering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429424"/>
              </p:ext>
            </p:extLst>
          </p:nvPr>
        </p:nvGraphicFramePr>
        <p:xfrm>
          <a:off x="683568" y="3340587"/>
          <a:ext cx="7632848" cy="2608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5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7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u="none" strike="noStrike" dirty="0" smtClean="0">
                          <a:effectLst/>
                        </a:rPr>
                        <a:t>1IL513</a:t>
                      </a:r>
                      <a:r>
                        <a:rPr lang="sv-S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200" u="none" strike="noStrike" dirty="0" smtClean="0">
                          <a:effectLst/>
                        </a:rPr>
                        <a:t>Vetenskapliga </a:t>
                      </a:r>
                      <a:r>
                        <a:rPr lang="sv-SE" sz="1200" u="none" strike="noStrike" dirty="0">
                          <a:effectLst/>
                        </a:rPr>
                        <a:t>metoder och forskningsöversikt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u="none" strike="noStrike" dirty="0">
                          <a:effectLst/>
                        </a:rPr>
                        <a:t>45 hp </a:t>
                      </a:r>
                      <a:r>
                        <a:rPr lang="sv-SE" sz="1200" b="0" u="none" strike="noStrike" dirty="0" smtClean="0">
                          <a:effectLst/>
                        </a:rPr>
                        <a:t>informatik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6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u="none" strike="noStrike" dirty="0" smtClean="0">
                          <a:effectLst/>
                        </a:rPr>
                        <a:t>2IL009</a:t>
                      </a:r>
                      <a:r>
                        <a:rPr lang="sv-S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200" u="none" strike="noStrike" dirty="0" smtClean="0">
                          <a:effectLst/>
                        </a:rPr>
                        <a:t>Verksamhetsförlagt </a:t>
                      </a:r>
                      <a:r>
                        <a:rPr lang="sv-SE" sz="1200" u="none" strike="noStrike" dirty="0">
                          <a:effectLst/>
                        </a:rPr>
                        <a:t>projektarbete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dirty="0" smtClean="0"/>
                        <a:t>1IL217 Introduktion till Informationslogistik</a:t>
                      </a:r>
                    </a:p>
                    <a:p>
                      <a:pPr algn="l" fontAlgn="b"/>
                      <a:r>
                        <a:rPr lang="sv-SE" sz="1200" b="0" dirty="0" smtClean="0"/>
                        <a:t>1IL237 Projektledning</a:t>
                      </a:r>
                    </a:p>
                    <a:p>
                      <a:pPr algn="l" fontAlgn="b"/>
                      <a:r>
                        <a:rPr lang="sv-SE" sz="1200" b="0" dirty="0" smtClean="0"/>
                        <a:t>1IL507 Verksamhetsutveckling</a:t>
                      </a:r>
                    </a:p>
                    <a:p>
                      <a:pPr algn="l" fontAlgn="b"/>
                      <a:r>
                        <a:rPr lang="sv-SE" sz="1200" b="0" dirty="0" smtClean="0"/>
                        <a:t>1IL510 Supply Chain Management</a:t>
                      </a:r>
                    </a:p>
                    <a:p>
                      <a:pPr algn="l" fontAlgn="b"/>
                      <a:r>
                        <a:rPr lang="sv-SE" sz="1200" b="0" dirty="0" smtClean="0"/>
                        <a:t>1IL537 Systemutveckling</a:t>
                      </a:r>
                    </a:p>
                    <a:p>
                      <a:pPr algn="l" fontAlgn="b"/>
                      <a:r>
                        <a:rPr lang="sv-SE" sz="1200" b="0" dirty="0" smtClean="0"/>
                        <a:t>1IL512 Utvärdering och Implementering </a:t>
                      </a:r>
                    </a:p>
                    <a:p>
                      <a:pPr algn="l" fontAlgn="b"/>
                      <a:r>
                        <a:rPr lang="sv-SE" sz="1200" b="0" dirty="0" smtClean="0"/>
                        <a:t>Alternativt minst 60 hp på kandidatnivå i ämnet informatik/informationslogistik eller motsvarande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84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 smtClean="0">
                          <a:effectLst/>
                        </a:rPr>
                        <a:t>2IL10E Examensarbete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200" b="0" dirty="0" smtClean="0"/>
                        <a:t>75 hp i ämnet informatik varav minst 15 hp på G2F­nivå eller motsvarande, inklusive: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1IL513 Vetenskapliga metoder och forskningsöversikt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8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Examen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/>
              <a:t>Filosofie </a:t>
            </a:r>
            <a:r>
              <a:rPr lang="sv-SE" sz="2000" dirty="0" smtClean="0"/>
              <a:t>kandidatexamen i Informatik med inriktning Informationslogistik</a:t>
            </a:r>
          </a:p>
          <a:p>
            <a:endParaRPr lang="sv-SE" sz="2000" dirty="0"/>
          </a:p>
          <a:p>
            <a:r>
              <a:rPr lang="sv-SE" sz="2000" dirty="0" smtClean="0"/>
              <a:t>Informationslogistiker</a:t>
            </a:r>
          </a:p>
          <a:p>
            <a:endParaRPr lang="sv-SE" sz="2000" dirty="0" smtClean="0"/>
          </a:p>
          <a:p>
            <a:r>
              <a:rPr lang="sv-SE" sz="2000" dirty="0" smtClean="0"/>
              <a:t>180 hp,</a:t>
            </a:r>
          </a:p>
          <a:p>
            <a:r>
              <a:rPr lang="sv-SE" sz="2000" dirty="0" smtClean="0"/>
              <a:t>	varav minst 90 hp i huvudämnet Informatik</a:t>
            </a:r>
          </a:p>
          <a:p>
            <a:r>
              <a:rPr lang="sv-SE" sz="2000" dirty="0" smtClean="0"/>
              <a:t>	och minst 30 hp i annat ämne</a:t>
            </a:r>
          </a:p>
          <a:p>
            <a:endParaRPr lang="sv-S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 smtClean="0"/>
              <a:t>Individuell studieplan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6609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Undervisande lärare</a:t>
            </a:r>
            <a:endParaRPr lang="sv-SE" b="1" dirty="0"/>
          </a:p>
        </p:txBody>
      </p:sp>
      <p:pic>
        <p:nvPicPr>
          <p:cNvPr id="1026" name="Picture 2" descr="https://image.lnu.se/image.ashx?id=82668&amp;w=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9975"/>
            <a:ext cx="765791" cy="102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.lnu.se/image.ashx?id=285666&amp;w=9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60" y="3971180"/>
            <a:ext cx="8572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age.lnu.se/image.ashx?id=285551&amp;w=9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04" y="3978367"/>
            <a:ext cx="8572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2780928"/>
            <a:ext cx="145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Peter Adiels </a:t>
            </a:r>
            <a:br>
              <a:rPr lang="sv-SE" sz="1600" dirty="0" smtClean="0"/>
            </a:br>
            <a:r>
              <a:rPr lang="sv-SE" sz="1600" dirty="0" smtClean="0"/>
              <a:t>- Kalmar</a:t>
            </a:r>
            <a:endParaRPr lang="sv-SE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086629" y="277017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Linda Askenäs </a:t>
            </a:r>
            <a:br>
              <a:rPr lang="sv-SE" sz="1600" dirty="0" smtClean="0"/>
            </a:br>
            <a:r>
              <a:rPr lang="sv-SE" sz="1600" dirty="0" smtClean="0"/>
              <a:t>- Växjö</a:t>
            </a:r>
            <a:endParaRPr lang="sv-SE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013176"/>
            <a:ext cx="214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Anita </a:t>
            </a:r>
            <a:br>
              <a:rPr lang="sv-SE" sz="1600" dirty="0" smtClean="0"/>
            </a:br>
            <a:r>
              <a:rPr lang="sv-SE" sz="1600" dirty="0" smtClean="0"/>
              <a:t>Mirijamdotter </a:t>
            </a:r>
            <a:br>
              <a:rPr lang="sv-SE" sz="1600" dirty="0" smtClean="0"/>
            </a:br>
            <a:r>
              <a:rPr lang="sv-SE" sz="1600" dirty="0" smtClean="0"/>
              <a:t>- Växjö</a:t>
            </a:r>
            <a:endParaRPr lang="sv-SE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770174"/>
            <a:ext cx="225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Ia Williamsson</a:t>
            </a:r>
            <a:br>
              <a:rPr lang="sv-SE" sz="1600" dirty="0" smtClean="0"/>
            </a:br>
            <a:r>
              <a:rPr lang="sv-SE" sz="1600" dirty="0" smtClean="0"/>
              <a:t>- Växjö</a:t>
            </a:r>
            <a:endParaRPr lang="sv-SE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402601" y="5136286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Darek Haftor </a:t>
            </a:r>
            <a:br>
              <a:rPr lang="sv-SE" sz="1600" dirty="0" smtClean="0"/>
            </a:br>
            <a:r>
              <a:rPr lang="sv-SE" sz="1600" dirty="0" smtClean="0"/>
              <a:t>- Växjö</a:t>
            </a:r>
            <a:endParaRPr lang="sv-SE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67744" y="2714759"/>
            <a:ext cx="225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Lina Nilsson</a:t>
            </a:r>
            <a:br>
              <a:rPr lang="sv-SE" sz="1600" dirty="0" smtClean="0"/>
            </a:br>
            <a:r>
              <a:rPr lang="sv-SE" sz="1600" dirty="0" smtClean="0"/>
              <a:t>- Kalmar</a:t>
            </a:r>
            <a:endParaRPr lang="sv-SE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556595" y="5102163"/>
            <a:ext cx="1994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Fabian von Schéele</a:t>
            </a:r>
          </a:p>
          <a:p>
            <a:r>
              <a:rPr lang="sv-SE" sz="1600" dirty="0" smtClean="0"/>
              <a:t>- Örebro</a:t>
            </a:r>
            <a:endParaRPr lang="sv-SE" sz="16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35" y="1708514"/>
            <a:ext cx="871621" cy="87162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22710"/>
            <a:ext cx="814202" cy="81420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48" y="3918078"/>
            <a:ext cx="1019916" cy="1019916"/>
          </a:xfrm>
          <a:prstGeom prst="rect">
            <a:avLst/>
          </a:prstGeom>
        </p:spPr>
      </p:pic>
      <p:pic>
        <p:nvPicPr>
          <p:cNvPr id="12" name="Bildobjekt 11" descr="Woman | Free Stock Photo | Illustration of a female user icon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8" y="1655664"/>
            <a:ext cx="975820" cy="975820"/>
          </a:xfrm>
          <a:prstGeom prst="rect">
            <a:avLst/>
          </a:prstGeom>
        </p:spPr>
      </p:pic>
      <p:pic>
        <p:nvPicPr>
          <p:cNvPr id="22" name="Bildobjekt 21" descr="Woman | Free Stock Photo | Illustration of a female user icon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380" y="1708897"/>
            <a:ext cx="975820" cy="975820"/>
          </a:xfrm>
          <a:prstGeom prst="rect">
            <a:avLst/>
          </a:prstGeom>
        </p:spPr>
      </p:pic>
      <p:pic>
        <p:nvPicPr>
          <p:cNvPr id="18" name="Bildobjekt 17" descr="50's Man by The-Mooinator on DeviantAr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95" y="4055916"/>
            <a:ext cx="1007661" cy="988484"/>
          </a:xfrm>
          <a:prstGeom prst="rect">
            <a:avLst/>
          </a:prstGeom>
        </p:spPr>
      </p:pic>
      <p:sp>
        <p:nvSpPr>
          <p:cNvPr id="19" name="textruta 18"/>
          <p:cNvSpPr txBox="1"/>
          <p:nvPr/>
        </p:nvSpPr>
        <p:spPr>
          <a:xfrm>
            <a:off x="4068904" y="5103926"/>
            <a:ext cx="1487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Jeff Winter </a:t>
            </a:r>
            <a:endParaRPr lang="sv-SE" sz="1600" dirty="0" smtClean="0"/>
          </a:p>
          <a:p>
            <a:r>
              <a:rPr lang="sv-SE" sz="1600" dirty="0" smtClean="0"/>
              <a:t>– </a:t>
            </a:r>
            <a:r>
              <a:rPr lang="sv-SE" sz="1600" dirty="0"/>
              <a:t>Växjö</a:t>
            </a:r>
          </a:p>
          <a:p>
            <a:endParaRPr lang="sv-SE" sz="1600" dirty="0"/>
          </a:p>
        </p:txBody>
      </p:sp>
      <p:sp>
        <p:nvSpPr>
          <p:cNvPr id="20" name="textruta 19"/>
          <p:cNvSpPr txBox="1"/>
          <p:nvPr/>
        </p:nvSpPr>
        <p:spPr>
          <a:xfrm>
            <a:off x="5148064" y="2796063"/>
            <a:ext cx="1976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Birgitta 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Fagerström Kareld </a:t>
            </a:r>
          </a:p>
          <a:p>
            <a:r>
              <a:rPr lang="sv-SE" sz="1600" dirty="0" smtClean="0"/>
              <a:t>– </a:t>
            </a:r>
            <a:r>
              <a:rPr lang="sv-SE" sz="1600" dirty="0"/>
              <a:t>Växjö</a:t>
            </a: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1283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HTML'S MAGIC pages: Stirling Engines, Politics, Matter and a Histor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93" y="2204864"/>
            <a:ext cx="5779231" cy="3944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Partnerföretag och uppgifter</a:t>
            </a:r>
            <a:endParaRPr lang="sv-S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438" y="1651000"/>
            <a:ext cx="2857450" cy="4356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800" dirty="0" smtClean="0"/>
              <a:t>Tilldelas termin 1 </a:t>
            </a:r>
            <a:br>
              <a:rPr lang="sv-SE" sz="1800" dirty="0" smtClean="0"/>
            </a:br>
            <a:r>
              <a:rPr lang="sv-SE" sz="1800" dirty="0" smtClean="0"/>
              <a:t>- Jonas Jansson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800" dirty="0" smtClean="0"/>
              <a:t>Gruppvis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800" dirty="0" smtClean="0"/>
              <a:t>Olika uppgifter på olika kurser med koppling till företaget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800" dirty="0" smtClean="0"/>
              <a:t>Samma företag under hela utbildningen</a:t>
            </a:r>
            <a:endParaRPr lang="sv-SE" sz="1800" dirty="0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4283968" y="1704665"/>
            <a:ext cx="4032448" cy="2861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1IL217 - Introduktion till Informationslogistik</a:t>
            </a:r>
            <a:endParaRPr kumimoji="0" lang="sv-SE" altLang="sv-S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4283968" y="2132857"/>
            <a:ext cx="4032448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1IL207 – Informationslogistiska problem och lösningar</a:t>
            </a:r>
            <a:endParaRPr kumimoji="0" lang="sv-SE" altLang="sv-S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283968" y="2599249"/>
            <a:ext cx="4032448" cy="3256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1IL240 – Organisation, ledarskap och kulturella perspektiv</a:t>
            </a:r>
            <a:endParaRPr kumimoji="0" lang="sv-SE" altLang="sv-S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4302034" y="3014125"/>
            <a:ext cx="4014382" cy="3428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1IL510 – Supply Chain Management</a:t>
            </a:r>
            <a:endParaRPr kumimoji="0" lang="sv-SE" altLang="sv-S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291974" y="3483556"/>
            <a:ext cx="4024442" cy="3236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1IL537 – </a:t>
            </a:r>
            <a:r>
              <a:rPr lang="sv-SE" altLang="sv-SE" sz="105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Systemutveckling</a:t>
            </a:r>
            <a:endParaRPr kumimoji="0" lang="sv-SE" altLang="sv-S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283968" y="3930543"/>
            <a:ext cx="4014382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1IL511 – Affärs- och tjänsteutveckling</a:t>
            </a:r>
            <a:endParaRPr kumimoji="0" lang="sv-SE" altLang="sv-S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Tema informationslogistik</a:t>
            </a:r>
            <a:endParaRPr lang="sv-SE" dirty="0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830762" y="2348880"/>
            <a:ext cx="4415436" cy="3427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1IL217 - Introduktion till Informationslogistik</a:t>
            </a:r>
            <a:endParaRPr kumimoji="0" lang="sv-SE" altLang="sv-SE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830762" y="2825450"/>
            <a:ext cx="4415436" cy="2982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1IL227 – Informationsbegreppet</a:t>
            </a:r>
            <a:endParaRPr kumimoji="0" lang="sv-SE" altLang="sv-S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30762" y="3240326"/>
            <a:ext cx="4415436" cy="3153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1IL237 – Projektledning</a:t>
            </a:r>
            <a:endParaRPr kumimoji="0" lang="sv-SE" altLang="sv-S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830762" y="3734068"/>
            <a:ext cx="4415436" cy="3360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1IL507 – Verksamhetsutveckling</a:t>
            </a:r>
            <a:endParaRPr kumimoji="0" lang="sv-SE" altLang="sv-S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27584" y="4203780"/>
            <a:ext cx="4420151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1IL527</a:t>
            </a:r>
            <a:r>
              <a:rPr kumimoji="0" lang="sv-SE" altLang="sv-SE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Databaser</a:t>
            </a:r>
            <a:endParaRPr kumimoji="0" lang="sv-SE" altLang="sv-S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51593" y="4703194"/>
            <a:ext cx="4384519" cy="2926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1IL512 – Utvärdering och implementering</a:t>
            </a:r>
            <a:endParaRPr kumimoji="0" lang="sv-SE" altLang="sv-S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012160" y="3140831"/>
            <a:ext cx="2160240" cy="8297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2IL501 – Tema Informationslogistik</a:t>
            </a:r>
            <a:endParaRPr kumimoji="0" lang="sv-SE" altLang="sv-S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 bwMode="auto">
          <a:xfrm>
            <a:off x="5436096" y="3555706"/>
            <a:ext cx="576064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436096" y="2348880"/>
            <a:ext cx="0" cy="26469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51593" y="184482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Kurser med temauppgifter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74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Temauppgift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438" y="1651000"/>
            <a:ext cx="7609978" cy="4356100"/>
          </a:xfrm>
        </p:spPr>
        <p:txBody>
          <a:bodyPr/>
          <a:lstStyle/>
          <a:p>
            <a:pPr marL="0" lvl="0" indent="0"/>
            <a:r>
              <a:rPr lang="sv-SE" sz="1800" dirty="0" smtClean="0"/>
              <a:t>Individuell uppgift</a:t>
            </a:r>
          </a:p>
          <a:p>
            <a:pPr marL="0" lvl="0" indent="0"/>
            <a:endParaRPr lang="sv-SE" sz="1800" dirty="0" smtClean="0"/>
          </a:p>
          <a:p>
            <a:pPr lvl="0">
              <a:spcAft>
                <a:spcPts val="1200"/>
              </a:spcAft>
              <a:buAutoNum type="arabicPeriod"/>
            </a:pPr>
            <a:r>
              <a:rPr lang="sv-SE" sz="1800" smtClean="0"/>
              <a:t>Definiera </a:t>
            </a:r>
            <a:r>
              <a:rPr lang="sv-SE" sz="1800" dirty="0" smtClean="0"/>
              <a:t>Informationslogistik </a:t>
            </a:r>
          </a:p>
          <a:p>
            <a:pPr lvl="0">
              <a:spcAft>
                <a:spcPts val="1200"/>
              </a:spcAft>
              <a:buAutoNum type="arabicPeriod"/>
            </a:pPr>
            <a:r>
              <a:rPr lang="sv-SE" sz="1800" dirty="0" smtClean="0"/>
              <a:t>Beskriv ett område inom </a:t>
            </a:r>
            <a:r>
              <a:rPr lang="sv-SE" sz="1800" dirty="0"/>
              <a:t>kursmomenten organisation och företag eller IT-system och </a:t>
            </a:r>
            <a:r>
              <a:rPr lang="sv-SE" sz="1800" dirty="0" smtClean="0"/>
              <a:t>användning </a:t>
            </a:r>
          </a:p>
          <a:p>
            <a:pPr lvl="1">
              <a:spcAft>
                <a:spcPts val="1200"/>
              </a:spcAft>
              <a:buFontTx/>
              <a:buChar char="-"/>
            </a:pPr>
            <a:r>
              <a:rPr lang="sv-SE" sz="1400" dirty="0" smtClean="0"/>
              <a:t>Använd </a:t>
            </a:r>
            <a:r>
              <a:rPr lang="sv-SE" sz="1400" dirty="0"/>
              <a:t>kurslitteratur och annan litteratur som du söker på egen hand </a:t>
            </a:r>
            <a:endParaRPr lang="sv-SE" sz="1400" dirty="0" smtClean="0"/>
          </a:p>
          <a:p>
            <a:pPr>
              <a:buAutoNum type="arabicPeriod"/>
            </a:pPr>
            <a:r>
              <a:rPr lang="sv-SE" sz="1800" dirty="0" smtClean="0"/>
              <a:t>Reflektera </a:t>
            </a:r>
            <a:r>
              <a:rPr lang="sv-SE" sz="1800" dirty="0"/>
              <a:t>över det beskrivna områdets </a:t>
            </a:r>
            <a:r>
              <a:rPr lang="sv-SE" sz="1800" dirty="0" smtClean="0"/>
              <a:t>koppling </a:t>
            </a:r>
            <a:r>
              <a:rPr lang="sv-SE" sz="1800" dirty="0"/>
              <a:t>till Informationslogistik  </a:t>
            </a:r>
            <a:endParaRPr lang="sv-SE" sz="1800" dirty="0" smtClean="0"/>
          </a:p>
          <a:p>
            <a:pPr marL="0" indent="0"/>
            <a:endParaRPr lang="sv-SE" sz="2200" dirty="0"/>
          </a:p>
          <a:p>
            <a:r>
              <a:rPr lang="sv-SE" sz="1800" dirty="0" smtClean="0"/>
              <a:t>Redovisas: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Skriftlig rapport 2-4 sidor. Använd rapportmallen.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Muntlig diskussion vid seminarium.</a:t>
            </a:r>
            <a:endParaRPr lang="sv-SE" sz="1800" dirty="0"/>
          </a:p>
          <a:p>
            <a:endParaRPr lang="sv-SE" dirty="0"/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801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smtClean="0">
                <a:ea typeface="ＭＳ Ｐゴシック" pitchFamily="34" charset="-128"/>
              </a:rPr>
              <a:t>Linnéuniversitetet i siffror </a:t>
            </a:r>
          </a:p>
        </p:txBody>
      </p:sp>
      <p:sp>
        <p:nvSpPr>
          <p:cNvPr id="7170" name="Rectangle 8"/>
          <p:cNvSpPr>
            <a:spLocks noGrp="1"/>
          </p:cNvSpPr>
          <p:nvPr>
            <p:ph type="body" idx="4294967295"/>
          </p:nvPr>
        </p:nvSpPr>
        <p:spPr>
          <a:xfrm>
            <a:off x="706438" y="1651000"/>
            <a:ext cx="4551362" cy="4356100"/>
          </a:xfrm>
        </p:spPr>
        <p:txBody>
          <a:bodyPr/>
          <a:lstStyle/>
          <a:p>
            <a:pPr marL="180975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sv-SE" altLang="sv-SE" sz="2000" dirty="0" smtClean="0">
                <a:ea typeface="ＭＳ Ｐゴシック" pitchFamily="34" charset="-128"/>
              </a:rPr>
              <a:t>31 000 studenter (15 000 helår)</a:t>
            </a:r>
          </a:p>
          <a:p>
            <a:pPr marL="180975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sv-SE" altLang="sv-SE" sz="2000" dirty="0" smtClean="0">
                <a:ea typeface="ＭＳ Ｐゴシック" pitchFamily="34" charset="-128"/>
              </a:rPr>
              <a:t>2 000 anställda</a:t>
            </a:r>
          </a:p>
          <a:p>
            <a:pPr marL="180975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sv-SE" altLang="sv-SE" sz="2000" dirty="0" smtClean="0">
                <a:ea typeface="ＭＳ Ｐゴシック" pitchFamily="34" charset="-128"/>
              </a:rPr>
              <a:t>Sveriges 6:e största lärosäte </a:t>
            </a:r>
            <a:br>
              <a:rPr lang="sv-SE" altLang="sv-SE" sz="2000" dirty="0" smtClean="0">
                <a:ea typeface="ＭＳ Ｐゴシック" pitchFamily="34" charset="-128"/>
              </a:rPr>
            </a:br>
            <a:r>
              <a:rPr lang="sv-SE" altLang="sv-SE" sz="2000" dirty="0" smtClean="0">
                <a:ea typeface="ＭＳ Ｐゴシック" pitchFamily="34" charset="-128"/>
              </a:rPr>
              <a:t>(antal studenter)</a:t>
            </a:r>
          </a:p>
          <a:p>
            <a:pPr marL="180975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sv-SE" altLang="sv-SE" sz="2000" dirty="0" smtClean="0">
                <a:ea typeface="ＭＳ Ｐゴシック" pitchFamily="34" charset="-128"/>
              </a:rPr>
              <a:t>Cirka 140 utbildningsprogram</a:t>
            </a:r>
          </a:p>
          <a:p>
            <a:pPr marL="180975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sv-SE" altLang="sv-SE" sz="2000" dirty="0" smtClean="0">
                <a:ea typeface="ＭＳ Ｐゴシック" pitchFamily="34" charset="-128"/>
              </a:rPr>
              <a:t>1 600 Mkr i omsättning</a:t>
            </a:r>
            <a:endParaRPr lang="en-US" altLang="sv-SE" sz="2000" dirty="0" smtClean="0">
              <a:ea typeface="ＭＳ Ｐゴシック" pitchFamily="34" charset="-128"/>
            </a:endParaRPr>
          </a:p>
        </p:txBody>
      </p:sp>
      <p:pic>
        <p:nvPicPr>
          <p:cNvPr id="7171" name="Picture 5" descr="3405_Try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/>
          <a:stretch>
            <a:fillRect/>
          </a:stretch>
        </p:blipFill>
        <p:spPr bwMode="auto">
          <a:xfrm>
            <a:off x="5400675" y="1771650"/>
            <a:ext cx="2957513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0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Utvärdering och utveckling av utbildningen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2000" dirty="0" smtClean="0"/>
              <a:t>Kursutvärdering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 smtClean="0"/>
              <a:t>Programutvärdering</a:t>
            </a:r>
          </a:p>
          <a:p>
            <a:pPr marL="0" indent="0"/>
            <a:endParaRPr lang="sv-SE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 smtClean="0"/>
              <a:t>CILträffar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 smtClean="0"/>
              <a:t>Programråd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 smtClean="0"/>
              <a:t>Programansvarig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 smtClean="0"/>
              <a:t>Näringslivet (arbetsgivare)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 smtClean="0"/>
              <a:t>Programplan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 smtClean="0"/>
              <a:t>Kursplaner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5965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Kommunikation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hlinkClick r:id="rId2"/>
              </a:rPr>
              <a:t>www.lnu.se</a:t>
            </a:r>
            <a:endParaRPr lang="sv-SE" sz="2000" dirty="0" smtClean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 smtClean="0"/>
              <a:t>MyMoodle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 smtClean="0"/>
              <a:t>AdobeConnect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 smtClean="0"/>
              <a:t>e-post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 smtClean="0"/>
              <a:t>Skype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 smtClean="0"/>
              <a:t>Telefon</a:t>
            </a:r>
          </a:p>
          <a:p>
            <a:endParaRPr lang="sv-SE" dirty="0" smtClean="0"/>
          </a:p>
        </p:txBody>
      </p:sp>
      <p:pic>
        <p:nvPicPr>
          <p:cNvPr id="4" name="Bildobjekt 3" descr="Transform Your Blog To A Real Discussion Board Through Blog Commentin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68960"/>
            <a:ext cx="38957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Studieadministratörer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1944012" y="2104247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Catrine Bramhag</a:t>
            </a:r>
          </a:p>
          <a:p>
            <a:r>
              <a:rPr lang="sv-SE" dirty="0" smtClean="0"/>
              <a:t>Kalmar</a:t>
            </a:r>
            <a:endParaRPr lang="sv-SE" dirty="0"/>
          </a:p>
        </p:txBody>
      </p:sp>
      <p:pic>
        <p:nvPicPr>
          <p:cNvPr id="8196" name="Picture 4" descr="https://image.lnu.se/image.ashx?id=285624&amp;w=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21521"/>
            <a:ext cx="8572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3522196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Ewa Püschl</a:t>
            </a:r>
          </a:p>
          <a:p>
            <a:r>
              <a:rPr lang="sv-SE" dirty="0" smtClean="0"/>
              <a:t>Växjö</a:t>
            </a:r>
            <a:endParaRPr lang="sv-SE" dirty="0"/>
          </a:p>
        </p:txBody>
      </p:sp>
      <p:pic>
        <p:nvPicPr>
          <p:cNvPr id="8198" name="Picture 6" descr="http://www.cil.se/20.0.0.0/86/cache/86_d814ac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7" y="4585387"/>
            <a:ext cx="848613" cy="115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63040" y="5050050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Ulla-Margarethe Carlsson</a:t>
            </a:r>
          </a:p>
          <a:p>
            <a:r>
              <a:rPr lang="sv-SE" dirty="0" smtClean="0"/>
              <a:t>Ljungby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1" y="1588372"/>
            <a:ext cx="8572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42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www.lnu.se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2913" t="11184" b="13956"/>
          <a:stretch/>
        </p:blipFill>
        <p:spPr>
          <a:xfrm>
            <a:off x="2771800" y="404664"/>
            <a:ext cx="341848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5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Campus Växjö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88024" y="764704"/>
            <a:ext cx="3752850" cy="3514204"/>
          </a:xfrm>
          <a:solidFill>
            <a:schemeClr val="bg1"/>
          </a:solidFill>
        </p:spPr>
        <p:txBody>
          <a:bodyPr/>
          <a:lstStyle/>
          <a:p>
            <a:pPr marL="268288" indent="0">
              <a:spcAft>
                <a:spcPts val="600"/>
              </a:spcAft>
            </a:pPr>
            <a:r>
              <a:rPr lang="sv-SE" sz="2000" dirty="0" smtClean="0"/>
              <a:t>Bibliotek</a:t>
            </a:r>
          </a:p>
          <a:p>
            <a:pPr marL="268288" indent="0">
              <a:spcAft>
                <a:spcPts val="600"/>
              </a:spcAft>
            </a:pPr>
            <a:r>
              <a:rPr lang="sv-SE" sz="2000" dirty="0" smtClean="0"/>
              <a:t>Funktioner: antagningen, examensenheten, </a:t>
            </a:r>
            <a:r>
              <a:rPr lang="sv-SE" sz="2000" dirty="0" err="1" smtClean="0"/>
              <a:t>Int</a:t>
            </a:r>
            <a:r>
              <a:rPr lang="sv-SE" sz="2000" dirty="0" smtClean="0"/>
              <a:t> Office</a:t>
            </a:r>
          </a:p>
          <a:p>
            <a:pPr marL="268288" indent="0">
              <a:spcAft>
                <a:spcPts val="600"/>
              </a:spcAft>
            </a:pPr>
            <a:r>
              <a:rPr lang="sv-SE" sz="2000" dirty="0" smtClean="0"/>
              <a:t>Studenthälsan</a:t>
            </a:r>
          </a:p>
          <a:p>
            <a:pPr marL="268288" indent="0">
              <a:spcAft>
                <a:spcPts val="600"/>
              </a:spcAft>
            </a:pPr>
            <a:r>
              <a:rPr lang="sv-SE" sz="2000" dirty="0" smtClean="0"/>
              <a:t>Studievägledning</a:t>
            </a:r>
          </a:p>
          <a:p>
            <a:pPr marL="268288" indent="0">
              <a:spcAft>
                <a:spcPts val="600"/>
              </a:spcAft>
            </a:pPr>
            <a:r>
              <a:rPr lang="sv-SE" sz="2000" dirty="0" smtClean="0"/>
              <a:t>Studieverkstaden</a:t>
            </a:r>
          </a:p>
          <a:p>
            <a:pPr marL="268288" indent="0">
              <a:spcAft>
                <a:spcPts val="600"/>
              </a:spcAft>
            </a:pPr>
            <a:r>
              <a:rPr lang="sv-SE" sz="2000" dirty="0" smtClean="0"/>
              <a:t>Gästföreläsningar och seminarier</a:t>
            </a:r>
          </a:p>
          <a:p>
            <a:pPr marL="268288" indent="0">
              <a:spcAft>
                <a:spcPts val="600"/>
              </a:spcAft>
            </a:pPr>
            <a:r>
              <a:rPr lang="sv-SE" sz="2000" dirty="0" smtClean="0"/>
              <a:t>Mässor och andra event</a:t>
            </a:r>
          </a:p>
          <a:p>
            <a:pPr marL="268288" indent="0">
              <a:spcAft>
                <a:spcPts val="600"/>
              </a:spcAft>
            </a:pPr>
            <a:r>
              <a:rPr lang="sv-SE" sz="2000" dirty="0" smtClean="0"/>
              <a:t>Studentaktiviteter</a:t>
            </a:r>
          </a:p>
          <a:p>
            <a:pPr marL="268288" indent="0">
              <a:spcAft>
                <a:spcPts val="600"/>
              </a:spcAft>
            </a:pPr>
            <a:r>
              <a:rPr lang="sv-SE" sz="2000" dirty="0" smtClean="0"/>
              <a:t>Studentkår: Linnéstudenterna</a:t>
            </a:r>
          </a:p>
          <a:p>
            <a:pPr marL="0" indent="0">
              <a:spcAft>
                <a:spcPts val="600"/>
              </a:spcAft>
            </a:pPr>
            <a:endParaRPr lang="sv-SE" sz="2000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9" y="2996952"/>
            <a:ext cx="3752850" cy="2460853"/>
          </a:xfrm>
        </p:spPr>
      </p:pic>
      <p:pic>
        <p:nvPicPr>
          <p:cNvPr id="8" name="Bildobjekt 7" descr="... my car's ignition, I opened my door and began to lean out of the car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632" y="1562100"/>
            <a:ext cx="2683587" cy="16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3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>
                <a:ea typeface="ＭＳ Ｐゴシック" pitchFamily="34" charset="-128"/>
              </a:rPr>
              <a:t>F</a:t>
            </a:r>
            <a:r>
              <a:rPr lang="sv-SE" altLang="sv-SE" dirty="0" smtClean="0">
                <a:ea typeface="ＭＳ Ｐゴシック" pitchFamily="34" charset="-128"/>
              </a:rPr>
              <a:t>akulteter </a:t>
            </a:r>
            <a:endParaRPr lang="en-US" altLang="sv-SE" dirty="0" smtClean="0">
              <a:ea typeface="ＭＳ Ｐゴシック" pitchFamily="34" charset="-128"/>
            </a:endParaRPr>
          </a:p>
        </p:txBody>
      </p:sp>
      <p:sp>
        <p:nvSpPr>
          <p:cNvPr id="9218" name="Rectangle 6"/>
          <p:cNvSpPr>
            <a:spLocks noGrp="1"/>
          </p:cNvSpPr>
          <p:nvPr>
            <p:ph type="body" idx="1"/>
          </p:nvPr>
        </p:nvSpPr>
        <p:spPr>
          <a:xfrm>
            <a:off x="706438" y="1651000"/>
            <a:ext cx="3775075" cy="4356100"/>
          </a:xfrm>
        </p:spPr>
        <p:txBody>
          <a:bodyPr/>
          <a:lstStyle/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sv-SE" altLang="sv-SE" dirty="0" smtClean="0">
                <a:ea typeface="ＭＳ Ｐゴシック" pitchFamily="34" charset="-128"/>
              </a:rPr>
              <a:t>Konst och humaniora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sv-SE" altLang="sv-SE" dirty="0" smtClean="0">
                <a:ea typeface="ＭＳ Ｐゴシック" pitchFamily="34" charset="-128"/>
              </a:rPr>
              <a:t>Samhällsvetenskap 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sv-SE" altLang="sv-SE" dirty="0" smtClean="0">
                <a:ea typeface="ＭＳ Ｐゴシック" pitchFamily="34" charset="-128"/>
              </a:rPr>
              <a:t>Teknik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sv-SE" altLang="sv-SE" dirty="0" smtClean="0">
                <a:ea typeface="ＭＳ Ｐゴシック" pitchFamily="34" charset="-128"/>
              </a:rPr>
              <a:t>Hälsa och livsvetenskap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sv-SE" altLang="sv-SE" dirty="0" smtClean="0">
                <a:ea typeface="ＭＳ Ｐゴシック" pitchFamily="34" charset="-128"/>
              </a:rPr>
              <a:t>Ekonomihögskolan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sv-SE" altLang="sv-SE" dirty="0" smtClean="0">
                <a:ea typeface="ＭＳ Ｐゴシック" pitchFamily="34" charset="-128"/>
              </a:rPr>
              <a:t>Nämnden för utbildningsvetenskap </a:t>
            </a:r>
            <a:endParaRPr lang="en-US" altLang="sv-SE" dirty="0" smtClean="0">
              <a:ea typeface="ＭＳ Ｐゴシック" pitchFamily="34" charset="-128"/>
            </a:endParaRPr>
          </a:p>
          <a:p>
            <a:pPr marL="179388" indent="-179388"/>
            <a:endParaRPr lang="en-US" altLang="sv-SE" dirty="0" smtClean="0">
              <a:ea typeface="ＭＳ Ｐゴシック" pitchFamily="34" charset="-128"/>
            </a:endParaRPr>
          </a:p>
        </p:txBody>
      </p:sp>
      <p:pic>
        <p:nvPicPr>
          <p:cNvPr id="9219" name="Picture 4" descr="3423_Try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 r="24007"/>
          <a:stretch>
            <a:fillRect/>
          </a:stretch>
        </p:blipFill>
        <p:spPr bwMode="auto">
          <a:xfrm>
            <a:off x="4564063" y="1771650"/>
            <a:ext cx="37909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9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>
                <a:ea typeface="ＭＳ Ｐゴシック" pitchFamily="34" charset="-128"/>
              </a:rPr>
              <a:t>Rektor Stephen Hwang </a:t>
            </a:r>
            <a:endParaRPr lang="en-US" altLang="sv-SE" smtClean="0">
              <a:ea typeface="ＭＳ Ｐゴシック" pitchFamily="34" charset="-128"/>
            </a:endParaRPr>
          </a:p>
        </p:txBody>
      </p:sp>
      <p:sp>
        <p:nvSpPr>
          <p:cNvPr id="10242" name="Rectangle 5"/>
          <p:cNvSpPr>
            <a:spLocks noGrp="1"/>
          </p:cNvSpPr>
          <p:nvPr>
            <p:ph type="body" idx="1"/>
          </p:nvPr>
        </p:nvSpPr>
        <p:spPr>
          <a:xfrm>
            <a:off x="706438" y="1651000"/>
            <a:ext cx="3954462" cy="4356100"/>
          </a:xfrm>
        </p:spPr>
        <p:txBody>
          <a:bodyPr/>
          <a:lstStyle/>
          <a:p>
            <a:pPr marL="0" indent="0"/>
            <a:r>
              <a:rPr lang="sv-SE" altLang="sv-SE" dirty="0" smtClean="0">
                <a:ea typeface="ＭＳ Ｐゴシック" pitchFamily="34" charset="-128"/>
              </a:rPr>
              <a:t>Linnéuniversitetets rektor är </a:t>
            </a:r>
            <a:br>
              <a:rPr lang="sv-SE" altLang="sv-SE" dirty="0" smtClean="0">
                <a:ea typeface="ＭＳ Ｐゴシック" pitchFamily="34" charset="-128"/>
              </a:rPr>
            </a:br>
            <a:r>
              <a:rPr lang="sv-SE" altLang="sv-SE" dirty="0" smtClean="0">
                <a:ea typeface="ＭＳ Ｐゴシック" pitchFamily="34" charset="-128"/>
              </a:rPr>
              <a:t>Stephen Hwang, professor i fysik.</a:t>
            </a:r>
          </a:p>
          <a:p>
            <a:pPr marL="0" indent="0"/>
            <a:endParaRPr lang="sv-SE" altLang="sv-SE" dirty="0" smtClean="0">
              <a:ea typeface="ＭＳ Ｐゴシック" pitchFamily="34" charset="-128"/>
            </a:endParaRPr>
          </a:p>
          <a:p>
            <a:pPr marL="0" indent="0"/>
            <a:r>
              <a:rPr lang="en-US" altLang="sv-SE" dirty="0" smtClean="0">
                <a:ea typeface="ＭＳ Ｐゴシック" pitchFamily="34" charset="-128"/>
              </a:rPr>
              <a:t>Stephen Hwang </a:t>
            </a:r>
            <a:r>
              <a:rPr lang="en-US" altLang="sv-SE" dirty="0" err="1" smtClean="0">
                <a:ea typeface="ＭＳ Ｐゴシック" pitchFamily="34" charset="-128"/>
              </a:rPr>
              <a:t>är</a:t>
            </a:r>
            <a:r>
              <a:rPr lang="en-US" altLang="sv-SE" dirty="0" smtClean="0">
                <a:ea typeface="ＭＳ Ｐゴシック" pitchFamily="34" charset="-128"/>
              </a:rPr>
              <a:t> </a:t>
            </a:r>
            <a:r>
              <a:rPr lang="en-US" altLang="sv-SE" dirty="0" err="1" smtClean="0">
                <a:ea typeface="ＭＳ Ｐゴシック" pitchFamily="34" charset="-128"/>
              </a:rPr>
              <a:t>en</a:t>
            </a:r>
            <a:r>
              <a:rPr lang="en-US" altLang="sv-SE" dirty="0" smtClean="0">
                <a:ea typeface="ＭＳ Ｐゴシック" pitchFamily="34" charset="-128"/>
              </a:rPr>
              <a:t> </a:t>
            </a:r>
            <a:r>
              <a:rPr lang="en-US" altLang="sv-SE" dirty="0" err="1" smtClean="0">
                <a:ea typeface="ＭＳ Ｐゴシック" pitchFamily="34" charset="-128"/>
              </a:rPr>
              <a:t>internationellt</a:t>
            </a:r>
            <a:r>
              <a:rPr lang="en-US" altLang="sv-SE" dirty="0" smtClean="0">
                <a:ea typeface="ＭＳ Ｐゴシック" pitchFamily="34" charset="-128"/>
              </a:rPr>
              <a:t> </a:t>
            </a:r>
            <a:r>
              <a:rPr lang="en-US" altLang="sv-SE" dirty="0" err="1" smtClean="0">
                <a:ea typeface="ＭＳ Ｐゴシック" pitchFamily="34" charset="-128"/>
              </a:rPr>
              <a:t>framstående</a:t>
            </a:r>
            <a:r>
              <a:rPr lang="en-US" altLang="sv-SE" dirty="0" smtClean="0">
                <a:ea typeface="ＭＳ Ｐゴシック" pitchFamily="34" charset="-128"/>
              </a:rPr>
              <a:t> </a:t>
            </a:r>
            <a:r>
              <a:rPr lang="en-US" altLang="sv-SE" dirty="0" err="1" smtClean="0">
                <a:ea typeface="ＭＳ Ｐゴシック" pitchFamily="34" charset="-128"/>
              </a:rPr>
              <a:t>vetenskapsman</a:t>
            </a:r>
            <a:r>
              <a:rPr lang="en-US" altLang="sv-SE" dirty="0" smtClean="0">
                <a:ea typeface="ＭＳ Ｐゴシック" pitchFamily="34" charset="-128"/>
              </a:rPr>
              <a:t> med </a:t>
            </a:r>
            <a:r>
              <a:rPr lang="en-US" altLang="sv-SE" dirty="0" err="1" smtClean="0">
                <a:ea typeface="ＭＳ Ｐゴシック" pitchFamily="34" charset="-128"/>
              </a:rPr>
              <a:t>lång</a:t>
            </a:r>
            <a:r>
              <a:rPr lang="en-US" altLang="sv-SE" dirty="0" smtClean="0">
                <a:ea typeface="ＭＳ Ｐゴシック" pitchFamily="34" charset="-128"/>
              </a:rPr>
              <a:t> </a:t>
            </a:r>
            <a:r>
              <a:rPr lang="en-US" altLang="sv-SE" dirty="0" err="1" smtClean="0">
                <a:ea typeface="ＭＳ Ｐゴシック" pitchFamily="34" charset="-128"/>
              </a:rPr>
              <a:t>erfarenhet</a:t>
            </a:r>
            <a:r>
              <a:rPr lang="en-US" altLang="sv-SE" dirty="0" smtClean="0">
                <a:ea typeface="ＭＳ Ｐゴシック" pitchFamily="34" charset="-128"/>
              </a:rPr>
              <a:t> </a:t>
            </a:r>
            <a:r>
              <a:rPr lang="en-US" altLang="sv-SE" dirty="0" err="1" smtClean="0">
                <a:ea typeface="ＭＳ Ｐゴシック" pitchFamily="34" charset="-128"/>
              </a:rPr>
              <a:t>av</a:t>
            </a:r>
            <a:r>
              <a:rPr lang="en-US" altLang="sv-SE" dirty="0" smtClean="0">
                <a:ea typeface="ＭＳ Ｐゴシック" pitchFamily="34" charset="-128"/>
              </a:rPr>
              <a:t> </a:t>
            </a:r>
            <a:r>
              <a:rPr lang="en-US" altLang="sv-SE" dirty="0" err="1" smtClean="0">
                <a:ea typeface="ＭＳ Ｐゴシック" pitchFamily="34" charset="-128"/>
              </a:rPr>
              <a:t>akademiskt</a:t>
            </a:r>
            <a:r>
              <a:rPr lang="en-US" altLang="sv-SE" dirty="0" smtClean="0">
                <a:ea typeface="ＭＳ Ｐゴシック" pitchFamily="34" charset="-128"/>
              </a:rPr>
              <a:t> </a:t>
            </a:r>
            <a:r>
              <a:rPr lang="en-US" altLang="sv-SE" dirty="0" err="1" smtClean="0">
                <a:ea typeface="ＭＳ Ｐゴシック" pitchFamily="34" charset="-128"/>
              </a:rPr>
              <a:t>ledarskap</a:t>
            </a:r>
            <a:r>
              <a:rPr lang="en-US" altLang="sv-SE" dirty="0" smtClean="0">
                <a:ea typeface="ＭＳ Ｐゴシック" pitchFamily="34" charset="-128"/>
              </a:rPr>
              <a:t>.</a:t>
            </a:r>
            <a:endParaRPr lang="sv-SE" altLang="sv-SE" dirty="0" smtClean="0">
              <a:ea typeface="ＭＳ Ｐゴシック" pitchFamily="34" charset="-128"/>
            </a:endParaRPr>
          </a:p>
          <a:p>
            <a:pPr marL="0" indent="0"/>
            <a:endParaRPr lang="sv-SE" altLang="sv-SE" dirty="0" smtClean="0">
              <a:ea typeface="ＭＳ Ｐゴシック" pitchFamily="34" charset="-128"/>
            </a:endParaRPr>
          </a:p>
          <a:p>
            <a:pPr marL="0" indent="0"/>
            <a:endParaRPr lang="en-US" altLang="sv-SE" dirty="0" smtClean="0">
              <a:ea typeface="ＭＳ Ｐゴシック" pitchFamily="34" charset="-128"/>
            </a:endParaRPr>
          </a:p>
        </p:txBody>
      </p:sp>
      <p:pic>
        <p:nvPicPr>
          <p:cNvPr id="10243" name="Picture 4" descr="3233_Try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2" b="10774"/>
          <a:stretch>
            <a:fillRect/>
          </a:stretch>
        </p:blipFill>
        <p:spPr bwMode="auto">
          <a:xfrm>
            <a:off x="4564063" y="1771650"/>
            <a:ext cx="37909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5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t="35944" r="24358" b="15673"/>
          <a:stretch/>
        </p:blipFill>
        <p:spPr bwMode="auto">
          <a:xfrm>
            <a:off x="107504" y="548680"/>
            <a:ext cx="8856984" cy="568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19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Fakulteten för Teknik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 smtClean="0"/>
              <a:t>Institutioner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Byggd miljö </a:t>
            </a:r>
            <a:r>
              <a:rPr lang="sv-SE" dirty="0"/>
              <a:t>och energiteknik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Byggteknik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Datavetenskap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F</a:t>
            </a:r>
            <a:r>
              <a:rPr lang="sv-SE" dirty="0" smtClean="0"/>
              <a:t>ysik </a:t>
            </a:r>
            <a:r>
              <a:rPr lang="sv-SE" dirty="0"/>
              <a:t>och elektroteknik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Informatik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Maskinteknik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M</a:t>
            </a:r>
            <a:r>
              <a:rPr lang="sv-SE" dirty="0" smtClean="0"/>
              <a:t>atematik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Matematikdidaktik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Medieteknik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</a:t>
            </a:r>
            <a:r>
              <a:rPr lang="sv-SE" dirty="0" smtClean="0"/>
              <a:t>kog </a:t>
            </a:r>
            <a:r>
              <a:rPr lang="sv-SE" dirty="0"/>
              <a:t>och träteknik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Sjöfartshögskolan</a:t>
            </a:r>
            <a:endParaRPr lang="sv-SE" dirty="0"/>
          </a:p>
          <a:p>
            <a:endParaRPr lang="sv-SE" dirty="0"/>
          </a:p>
        </p:txBody>
      </p:sp>
      <p:grpSp>
        <p:nvGrpSpPr>
          <p:cNvPr id="11" name="Grupp 10"/>
          <p:cNvGrpSpPr/>
          <p:nvPr/>
        </p:nvGrpSpPr>
        <p:grpSpPr>
          <a:xfrm>
            <a:off x="4423176" y="1891678"/>
            <a:ext cx="3651146" cy="3697562"/>
            <a:chOff x="4423176" y="1675654"/>
            <a:chExt cx="3651146" cy="3697562"/>
          </a:xfrm>
        </p:grpSpPr>
        <p:pic>
          <p:nvPicPr>
            <p:cNvPr id="4" name="Bildobjekt 3" descr="Archivo:Wood-framed house.jpg - Wikipedia, la enciclopedia libr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179" y="1675654"/>
              <a:ext cx="1705923" cy="860050"/>
            </a:xfrm>
            <a:prstGeom prst="rect">
              <a:avLst/>
            </a:prstGeom>
          </p:spPr>
        </p:pic>
        <p:pic>
          <p:nvPicPr>
            <p:cNvPr id="5" name="Bildobjekt 4" descr="File:Green wood visual comparison.jpg - Wikipedia, the free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178" y="2537571"/>
              <a:ext cx="1705923" cy="1279442"/>
            </a:xfrm>
            <a:prstGeom prst="rect">
              <a:avLst/>
            </a:prstGeom>
          </p:spPr>
        </p:pic>
        <p:pic>
          <p:nvPicPr>
            <p:cNvPr id="7" name="Bildobjekt 6" descr="By mimicking the brain’s billions of interconnections and pattern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2467" y="1698566"/>
              <a:ext cx="1961855" cy="1307086"/>
            </a:xfrm>
            <a:prstGeom prst="rect">
              <a:avLst/>
            </a:prstGeom>
          </p:spPr>
        </p:pic>
        <p:pic>
          <p:nvPicPr>
            <p:cNvPr id="8" name="Bildobjekt 7" descr="The Big Red Button | Flickr - Photo Sharing!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099" y="2782284"/>
              <a:ext cx="1945223" cy="1294788"/>
            </a:xfrm>
            <a:prstGeom prst="rect">
              <a:avLst/>
            </a:prstGeom>
          </p:spPr>
        </p:pic>
        <p:pic>
          <p:nvPicPr>
            <p:cNvPr id="9" name="Bildobjekt 8" descr="ISHCMC Technology Wiki - Digital Media &amp; Multimedia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176" y="3811863"/>
              <a:ext cx="1705923" cy="1561353"/>
            </a:xfrm>
            <a:prstGeom prst="rect">
              <a:avLst/>
            </a:prstGeom>
          </p:spPr>
        </p:pic>
        <p:pic>
          <p:nvPicPr>
            <p:cNvPr id="10" name="Bildobjekt 9" descr="File:Container Ship and Tug.jpg - Wikimedia Commons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142" y="4078006"/>
              <a:ext cx="1942180" cy="1295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00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Institutionen för Informatik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6056" y="1628800"/>
            <a:ext cx="3320842" cy="4356100"/>
          </a:xfrm>
        </p:spPr>
        <p:txBody>
          <a:bodyPr/>
          <a:lstStyle/>
          <a:p>
            <a:r>
              <a:rPr lang="sv-SE" sz="1800" dirty="0" smtClean="0"/>
              <a:t>Personal: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3 professorer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10 lektorer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7 adjunkter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4 doktorander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55576" y="3825428"/>
            <a:ext cx="5472608" cy="4356100"/>
          </a:xfrm>
        </p:spPr>
        <p:txBody>
          <a:bodyPr/>
          <a:lstStyle/>
          <a:p>
            <a:pPr marL="0" indent="0"/>
            <a:r>
              <a:rPr lang="sv-SE" sz="1800" dirty="0"/>
              <a:t>Utbildningar: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Systemvetarprogrammet, 180 hp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Interaktionsdesign, 180 hp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Informationslogistik, 180 hp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Magister/Master </a:t>
            </a:r>
            <a:r>
              <a:rPr lang="sv-SE" sz="1800" dirty="0"/>
              <a:t>in Information Systems, 120 </a:t>
            </a:r>
            <a:r>
              <a:rPr lang="sv-SE" sz="1800" dirty="0" err="1" smtClean="0"/>
              <a:t>hp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Magister i digital affärsutveckling, 60 </a:t>
            </a:r>
            <a:r>
              <a:rPr lang="sv-SE" sz="1800" dirty="0" err="1" smtClean="0"/>
              <a:t>hp</a:t>
            </a:r>
            <a:endParaRPr lang="sv-SE" sz="1800" dirty="0"/>
          </a:p>
          <a:p>
            <a:endParaRPr lang="sv-SE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162880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Prefekt</a:t>
            </a:r>
          </a:p>
          <a:p>
            <a:r>
              <a:rPr lang="sv-SE" dirty="0" smtClean="0"/>
              <a:t>Patrik Brandt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75055"/>
            <a:ext cx="1008112" cy="141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1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074" name="Rectangle 15"/>
          <p:cNvSpPr>
            <a:spLocks noGrp="1"/>
          </p:cNvSpPr>
          <p:nvPr>
            <p:ph type="subTitle" idx="1"/>
          </p:nvPr>
        </p:nvSpPr>
        <p:spPr>
          <a:xfrm>
            <a:off x="1371600" y="5300663"/>
            <a:ext cx="6400800" cy="406400"/>
          </a:xfrm>
        </p:spPr>
        <p:txBody>
          <a:bodyPr/>
          <a:lstStyle/>
          <a:p>
            <a:r>
              <a:rPr lang="sv-SE" sz="3200" dirty="0" smtClean="0"/>
              <a:t>- Programintroduktion -</a:t>
            </a:r>
          </a:p>
        </p:txBody>
      </p:sp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017838" y="850900"/>
            <a:ext cx="3255962" cy="3336925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/>
          </a:p>
        </p:txBody>
      </p:sp>
      <p:sp>
        <p:nvSpPr>
          <p:cNvPr id="3076" name="WordArt 13"/>
          <p:cNvSpPr>
            <a:spLocks noChangeArrowheads="1" noChangeShapeType="1" noTextEdit="1"/>
          </p:cNvSpPr>
          <p:nvPr/>
        </p:nvSpPr>
        <p:spPr bwMode="auto">
          <a:xfrm>
            <a:off x="1981200" y="271463"/>
            <a:ext cx="5327650" cy="4827587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90952"/>
                <a:gd name="adj2" fmla="val 50083"/>
              </a:avLst>
            </a:prstTxWarp>
          </a:bodyPr>
          <a:lstStyle/>
          <a:p>
            <a:pPr algn="ctr"/>
            <a:r>
              <a:rPr lang="sv-SE" sz="1000" b="1" kern="10" spc="20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Informationslogistik 180 hp</a:t>
            </a:r>
            <a:endParaRPr lang="sv-SE" sz="1000" b="1" kern="10" spc="20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3419872" y="1268760"/>
          <a:ext cx="252028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02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nu_swe">
  <a:themeElements>
    <a:clrScheme name="Lnu_sw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nu_sw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nu_sw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Lnu_swe</Template>
  <TotalTime>5109</TotalTime>
  <Words>1415</Words>
  <Application>Microsoft Office PowerPoint</Application>
  <PresentationFormat>Bildspel på skärmen (4:3)</PresentationFormat>
  <Paragraphs>373</Paragraphs>
  <Slides>34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Calibri</vt:lpstr>
      <vt:lpstr>Times New Roman</vt:lpstr>
      <vt:lpstr>Webdings</vt:lpstr>
      <vt:lpstr>Lnu_swe</vt:lpstr>
      <vt:lpstr>PowerPoint-presentation</vt:lpstr>
      <vt:lpstr>PowerPoint-presentation</vt:lpstr>
      <vt:lpstr>Linnéuniversitetet i siffror </vt:lpstr>
      <vt:lpstr>Fakulteter </vt:lpstr>
      <vt:lpstr>Rektor Stephen Hwang </vt:lpstr>
      <vt:lpstr>PowerPoint-presentation</vt:lpstr>
      <vt:lpstr>Fakulteten för Teknik</vt:lpstr>
      <vt:lpstr>Institutionen för Informatik</vt:lpstr>
      <vt:lpstr>PowerPoint-presentation</vt:lpstr>
      <vt:lpstr>Programansvarig</vt:lpstr>
      <vt:lpstr>Programansvar - uppgifter</vt:lpstr>
      <vt:lpstr>Utbildningsplan - Programbeskrivning </vt:lpstr>
      <vt:lpstr>Informatik</vt:lpstr>
      <vt:lpstr>Informationslogistik</vt:lpstr>
      <vt:lpstr>Utbildningsplan – Centrala examensmål</vt:lpstr>
      <vt:lpstr>Utbildningsplan - Programspecifika mål </vt:lpstr>
      <vt:lpstr>Universitetsstudier</vt:lpstr>
      <vt:lpstr>Informationslogistik 180 hp</vt:lpstr>
      <vt:lpstr>Kurser år 1 VT – Termin 2</vt:lpstr>
      <vt:lpstr>Kurser år 2 HT – Termin 3</vt:lpstr>
      <vt:lpstr>Kurser år 2 VT – Termin 4</vt:lpstr>
      <vt:lpstr>Kurser år 3 HT – Termin 5 </vt:lpstr>
      <vt:lpstr>Kurser år 3 VT – Termin 6 </vt:lpstr>
      <vt:lpstr>Förkunskapskrav till kurser i utbildningen</vt:lpstr>
      <vt:lpstr>Examen</vt:lpstr>
      <vt:lpstr>Undervisande lärare</vt:lpstr>
      <vt:lpstr>Partnerföretag och uppgifter</vt:lpstr>
      <vt:lpstr>Tema informationslogistik</vt:lpstr>
      <vt:lpstr>Temauppgift</vt:lpstr>
      <vt:lpstr>Utvärdering och utveckling av utbildningen</vt:lpstr>
      <vt:lpstr>Kommunikation</vt:lpstr>
      <vt:lpstr>Studieadministratörer</vt:lpstr>
      <vt:lpstr>www.lnu.se</vt:lpstr>
      <vt:lpstr>Campus Växjö</vt:lpstr>
    </vt:vector>
  </TitlesOfParts>
  <Company>hik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Verksamhetsanalys</dc:title>
  <dc:creator>ebrha</dc:creator>
  <cp:lastModifiedBy>Hanna Broberg Danielsson</cp:lastModifiedBy>
  <cp:revision>451</cp:revision>
  <dcterms:created xsi:type="dcterms:W3CDTF">2010-08-18T07:07:02Z</dcterms:created>
  <dcterms:modified xsi:type="dcterms:W3CDTF">2016-09-05T10:51:41Z</dcterms:modified>
</cp:coreProperties>
</file>